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ppt/notesSlides/notesSlide1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83" r:id="rId3"/>
    <p:sldId id="301" r:id="rId4"/>
    <p:sldId id="307" r:id="rId5"/>
    <p:sldId id="303" r:id="rId6"/>
    <p:sldId id="280" r:id="rId7"/>
    <p:sldId id="302" r:id="rId8"/>
    <p:sldId id="287" r:id="rId9"/>
    <p:sldId id="296" r:id="rId10"/>
    <p:sldId id="293" r:id="rId11"/>
    <p:sldId id="281" r:id="rId12"/>
    <p:sldId id="305" r:id="rId13"/>
    <p:sldId id="306" r:id="rId14"/>
    <p:sldId id="298" r:id="rId15"/>
    <p:sldId id="282" r:id="rId16"/>
    <p:sldId id="304" r:id="rId17"/>
    <p:sldId id="299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4A40"/>
    <a:srgbClr val="218278"/>
    <a:srgbClr val="24A194"/>
    <a:srgbClr val="FFCCFF"/>
    <a:srgbClr val="B9DEFF"/>
    <a:srgbClr val="B7EFEA"/>
    <a:srgbClr val="CCCC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85882" autoAdjust="0"/>
  </p:normalViewPr>
  <p:slideViewPr>
    <p:cSldViewPr snapToGrid="0">
      <p:cViewPr varScale="1">
        <p:scale>
          <a:sx n="62" d="100"/>
          <a:sy n="62" d="100"/>
        </p:scale>
        <p:origin x="125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Membership by area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4856481481481484"/>
          <c:w val="0.93888888888888888"/>
          <c:h val="0.671457786526684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CC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B98-48F0-B48B-5077DA9725CA}"/>
              </c:ext>
            </c:extLst>
          </c:dPt>
          <c:dPt>
            <c:idx val="1"/>
            <c:bubble3D val="0"/>
            <c:spPr>
              <a:solidFill>
                <a:srgbClr val="CC99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B98-48F0-B48B-5077DA9725CA}"/>
              </c:ext>
            </c:extLst>
          </c:dPt>
          <c:dPt>
            <c:idx val="2"/>
            <c:bubble3D val="0"/>
            <c:spPr>
              <a:solidFill>
                <a:srgbClr val="00999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B98-48F0-B48B-5077DA9725CA}"/>
              </c:ext>
            </c:extLst>
          </c:dPt>
          <c:cat>
            <c:strRef>
              <c:f>Sheet1!$E$18:$E$20</c:f>
              <c:strCache>
                <c:ptCount val="3"/>
                <c:pt idx="0">
                  <c:v>East Sussex &amp; Brighton &amp; Hove</c:v>
                </c:pt>
                <c:pt idx="1">
                  <c:v>Kent &amp; Medway</c:v>
                </c:pt>
                <c:pt idx="2">
                  <c:v>Other</c:v>
                </c:pt>
              </c:strCache>
            </c:strRef>
          </c:cat>
          <c:val>
            <c:numRef>
              <c:f>Sheet1!$F$18:$F$20</c:f>
              <c:numCache>
                <c:formatCode>General</c:formatCode>
                <c:ptCount val="3"/>
                <c:pt idx="0">
                  <c:v>9414</c:v>
                </c:pt>
                <c:pt idx="1">
                  <c:v>5474</c:v>
                </c:pt>
                <c:pt idx="2">
                  <c:v>809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B98-48F0-B48B-5077DA9725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53209-5FEE-44DE-929E-6877977A9FC4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C896A-D7B6-4AA4-AA82-2591044432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947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C896A-D7B6-4AA4-AA82-25910444329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890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C896A-D7B6-4AA4-AA82-25910444329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2296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C896A-D7B6-4AA4-AA82-25910444329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8364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Rise of BNPL products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C896A-D7B6-4AA4-AA82-25910444329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1776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C896A-D7B6-4AA4-AA82-25910444329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547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C896A-D7B6-4AA4-AA82-25910444329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5633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C896A-D7B6-4AA4-AA82-25910444329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6137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C896A-D7B6-4AA4-AA82-25910444329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1380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C896A-D7B6-4AA4-AA82-25910444329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9501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C896A-D7B6-4AA4-AA82-25910444329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602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040C28"/>
                </a:solidFill>
                <a:effectLst/>
                <a:latin typeface="Google Sans"/>
              </a:rPr>
              <a:t>Prudential Regulation Authority and FCA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C896A-D7B6-4AA4-AA82-25910444329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298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C896A-D7B6-4AA4-AA82-25910444329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25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C896A-D7B6-4AA4-AA82-25910444329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763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C896A-D7B6-4AA4-AA82-25910444329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55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C896A-D7B6-4AA4-AA82-25910444329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491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C896A-D7B6-4AA4-AA82-25910444329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622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C896A-D7B6-4AA4-AA82-25910444329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467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C896A-D7B6-4AA4-AA82-25910444329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274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182AD-56BD-4394-8AEF-8CCFFF0070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6304"/>
            <a:ext cx="9144000" cy="964014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2182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2520A4-8EFF-4BF2-B526-D10B4CB4D3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01119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144A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7E64CAEC-E31B-4F0A-B6C0-360CDC1DB9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4875" y="-600869"/>
            <a:ext cx="2918402" cy="2918402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829DD40-DF9A-4809-A992-B39F66A782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831" y="2675823"/>
            <a:ext cx="485775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856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39F27-53ED-4DA8-A30A-759F141D4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A71C00-700B-4958-8A57-35B5680FCA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71C0D9-0C05-4A2B-A3EA-6BCEC4382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BC8F0-D418-426A-8F68-B6260E0A2AD7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B5C3F-8869-4B85-801A-C8F0D4BF0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B5F045-7FD0-47AD-9B3A-78ED7E4EF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EC72-4C99-46ED-9704-099FC3906F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713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D3A9D1-C1AB-4E9C-B733-FF7AC5D0A3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5B9B87-8F61-42BD-B00A-FBCCE021D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0F05E-DADF-4C4F-8965-4A8FF50EE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BC8F0-D418-426A-8F68-B6260E0A2AD7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6A376-0E1B-4713-B22A-347C95D64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D895F-E67E-4460-8723-6985806D3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EC72-4C99-46ED-9704-099FC3906F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232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B3AEE-6B61-428C-8B96-D1A64152B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BEA07-059E-499E-ACDE-24446FF33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5603A-2660-4385-BD49-A110E905A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BC8F0-D418-426A-8F68-B6260E0A2AD7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DBC37-D138-4FFF-A25E-8E84D5E2C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B86B9-F64A-4D5F-A571-F8F59D305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EC72-4C99-46ED-9704-099FC3906F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005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CD1B5-8CDA-4EE5-9871-33F2903BA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4FA5BD-3EC0-4DE6-B15F-269E83622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AFE7BF-2E0F-408E-B0AA-B12C007FB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BC8F0-D418-426A-8F68-B6260E0A2AD7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9068A1-B887-40A3-8D1F-2E1265382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FC5CDF-8BFA-4409-952E-893AA3F5D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EC72-4C99-46ED-9704-099FC3906F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617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57D26-FE8C-46F5-9BB6-B581E3C69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FE01A-B3D3-459F-BFCE-96F7BD665F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45A691-62A7-4304-9BD5-0AB79F215B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ABE149-6A64-48F0-8869-B6B20002C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BC8F0-D418-426A-8F68-B6260E0A2AD7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586278-05DA-43ED-AF81-4EC13CBF3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609C1D-AE7F-49EC-BCE3-D896DB889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EC72-4C99-46ED-9704-099FC3906F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858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8ED7B-4882-4A05-9D38-02B68F2E8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6DDC6F-F656-4E21-801D-87DBBE253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9CE22A-7951-4207-9851-35CA63D8C6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443478-E135-4ED5-96CE-A516371225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9143E9-B4E0-4496-84AD-8FB53CBD0C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9A021E-1981-4FBA-85DF-7769D8DE7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BC8F0-D418-426A-8F68-B6260E0A2AD7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8F010C-51DB-42E0-9FA6-17C27949B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6C47FB-7923-4973-BE12-164D98424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EC72-4C99-46ED-9704-099FC3906F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91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20B1C-9A41-4F44-849D-09269C41C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80DEE2-9156-44BE-89F6-6310D7F4A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BC8F0-D418-426A-8F68-B6260E0A2AD7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96ABBB-E35A-4645-ABB0-25C16A823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2B981E-52BD-49AC-919A-CE353601F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EC72-4C99-46ED-9704-099FC3906F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249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2CEC0F-23BC-495A-B80C-F52BF7A7E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BC8F0-D418-426A-8F68-B6260E0A2AD7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F7206-88F5-4C14-9EE8-233A1DC40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28941-D7E6-4527-A7C1-A573CDC79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EC72-4C99-46ED-9704-099FC3906F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911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BA76F-E226-4D67-8DB6-22570473E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7706D-84A0-468C-8D2F-DA5FB9045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664971-3BD0-4EA5-9397-29B82292B1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73121-52C6-4178-A77A-BE1F68616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BC8F0-D418-426A-8F68-B6260E0A2AD7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FCEBFE-9361-4D63-8510-701190FC5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21D82D-81CF-4844-8ABC-9EB892860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EC72-4C99-46ED-9704-099FC3906F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90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9A7F8-A65B-432F-B62A-4D5AD27E7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75D709-D6E7-424B-9E2A-857D719365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FA5CAA-8821-4399-A4BC-1464C8B1DA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9E024B-2E78-4F39-9300-11F411282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BC8F0-D418-426A-8F68-B6260E0A2AD7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51909A-3CD2-479A-A584-02DBC11E7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3A6A6D-67F2-4D31-9CEF-D29B2FA94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EC72-4C99-46ED-9704-099FC3906F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83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92C3F1-131B-4255-8BA1-F33F40473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05942E-DFAE-47EB-9C5F-C79188914A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B859D-521A-42AA-A655-07209E948E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BC8F0-D418-426A-8F68-B6260E0A2AD7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6557F-B8FE-4A2D-A72E-43321C75FD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88EAB-8343-429D-8427-7B65378ACD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8EC72-4C99-46ED-9704-099FC3906F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48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13" Type="http://schemas.openxmlformats.org/officeDocument/2006/relationships/image" Target="../media/image23.pn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jpg"/><Relationship Id="rId5" Type="http://schemas.openxmlformats.org/officeDocument/2006/relationships/image" Target="../media/image15.png"/><Relationship Id="rId10" Type="http://schemas.openxmlformats.org/officeDocument/2006/relationships/image" Target="../media/image20.jp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6130E08-A43C-469A-9A03-DE4D46E8C9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4223" y="2465878"/>
            <a:ext cx="9144000" cy="1820225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rgbClr val="24A194"/>
                </a:solidFill>
              </a:rPr>
              <a:t>Credit Unions:</a:t>
            </a:r>
          </a:p>
          <a:p>
            <a:r>
              <a:rPr lang="en-GB" sz="3600" dirty="0">
                <a:solidFill>
                  <a:srgbClr val="24A194"/>
                </a:solidFill>
              </a:rPr>
              <a:t>Supporting members and </a:t>
            </a:r>
          </a:p>
          <a:p>
            <a:r>
              <a:rPr lang="en-GB" sz="3600" dirty="0">
                <a:solidFill>
                  <a:srgbClr val="24A194"/>
                </a:solidFill>
              </a:rPr>
              <a:t>developing communities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81904AD-DB7A-4C0E-AC91-A00BEDB9DF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281" y="567505"/>
            <a:ext cx="8129500" cy="189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29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84A83-248F-458C-8A38-5DD26BCD6E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2721" y="234482"/>
            <a:ext cx="10444126" cy="839755"/>
          </a:xfrm>
        </p:spPr>
        <p:txBody>
          <a:bodyPr>
            <a:normAutofit/>
          </a:bodyPr>
          <a:lstStyle/>
          <a:p>
            <a:r>
              <a:rPr lang="en-GB" sz="4000" dirty="0"/>
              <a:t>Workplace wellbeing initiatives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130E08-A43C-469A-9A03-DE4D46E8C9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2588" y="1239777"/>
            <a:ext cx="5629836" cy="5510647"/>
          </a:xfrm>
        </p:spPr>
        <p:txBody>
          <a:bodyPr>
            <a:normAutofit/>
          </a:bodyPr>
          <a:lstStyle/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18278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We’ve been working with Healthy Workplaces in Kent &amp; Medway</a:t>
            </a:r>
            <a:endParaRPr lang="en-GB" dirty="0">
              <a:solidFill>
                <a:srgbClr val="218278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18278"/>
                </a:solidFill>
                <a:latin typeface="+mn-lt"/>
              </a:rPr>
              <a:t>Webinars for employers and workplace wellbeing champions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18278"/>
                </a:solidFill>
                <a:latin typeface="+mn-lt"/>
              </a:rPr>
              <a:t>Blog posts and news letter articles on their online channels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18278"/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18278"/>
                </a:solidFill>
              </a:rPr>
              <a:t>Webinar with Money and Pensions Service for employers looking at the benefits of payroll schemes with credit unions  - recording available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767" y="5225329"/>
            <a:ext cx="3457575" cy="1323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843" y="1132588"/>
            <a:ext cx="3473490" cy="347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698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84A83-248F-458C-8A38-5DD26BCD6E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2721" y="234482"/>
            <a:ext cx="10390338" cy="839755"/>
          </a:xfrm>
        </p:spPr>
        <p:txBody>
          <a:bodyPr>
            <a:normAutofit fontScale="90000"/>
          </a:bodyPr>
          <a:lstStyle/>
          <a:p>
            <a:r>
              <a:rPr lang="en-GB" dirty="0"/>
              <a:t>What are we doing to help our members?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130E08-A43C-469A-9A03-DE4D46E8C9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1894" y="1169273"/>
            <a:ext cx="7771165" cy="5565229"/>
          </a:xfrm>
        </p:spPr>
        <p:txBody>
          <a:bodyPr>
            <a:normAutofit lnSpcReduction="10000"/>
          </a:bodyPr>
          <a:lstStyle/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Financial education has always been part of our social mission but more important than ever now</a:t>
            </a: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Helping our members to manage money better to improve affordability and build savings</a:t>
            </a:r>
          </a:p>
          <a:p>
            <a:pPr marL="742950" lvl="1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4A19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Financial Wellbeing webinars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improving credit scores, Tackling debt and Surviving the cost of living crisis</a:t>
            </a:r>
          </a:p>
          <a:p>
            <a:pPr marL="742950" lvl="1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4A19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Wave Money Guide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free resource to help with budgeting and attitudes to money</a:t>
            </a:r>
          </a:p>
          <a:p>
            <a:pPr marL="742950" lvl="1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24A1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MoneyHelper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MaPS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content on our website. </a:t>
            </a:r>
          </a:p>
          <a:p>
            <a:pPr marL="742950" lvl="1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4A19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Benefits calculator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free to use and anonymous to find out what you are entitled to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4A19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Signposting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when people need advice or help – tailored decline emails depending on the reason with signposting</a:t>
            </a:r>
          </a:p>
          <a:p>
            <a:pPr marL="742950" lvl="1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4A1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Money Guiders 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MaPS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staff training </a:t>
            </a:r>
          </a:p>
          <a:p>
            <a:pPr lvl="1" algn="l">
              <a:lnSpc>
                <a:spcPct val="107000"/>
              </a:lnSpc>
              <a:spcAft>
                <a:spcPts val="800"/>
              </a:spcAft>
            </a:pP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040" y="1684747"/>
            <a:ext cx="2756539" cy="275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63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051" y="0"/>
            <a:ext cx="12243051" cy="682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804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166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84A83-248F-458C-8A38-5DD26BCD6E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2721" y="234482"/>
            <a:ext cx="10444126" cy="839755"/>
          </a:xfrm>
        </p:spPr>
        <p:txBody>
          <a:bodyPr>
            <a:normAutofit/>
          </a:bodyPr>
          <a:lstStyle/>
          <a:p>
            <a:r>
              <a:rPr lang="en-GB" sz="4000" dirty="0"/>
              <a:t>Community outreach and engagement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130E08-A43C-469A-9A03-DE4D46E8C9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2588" y="1239777"/>
            <a:ext cx="6373906" cy="5510647"/>
          </a:xfrm>
        </p:spPr>
        <p:txBody>
          <a:bodyPr>
            <a:normAutofit/>
          </a:bodyPr>
          <a:lstStyle/>
          <a:p>
            <a:pPr marL="342900" lvl="1" indent="-3429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4A19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 history of community outreach and engagement collaborating with the VCSE sector</a:t>
            </a:r>
          </a:p>
          <a:p>
            <a:pPr marL="342900" lvl="1" indent="-3429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rgbClr val="24A19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ReferKent</a:t>
            </a:r>
            <a:r>
              <a:rPr lang="en-GB" sz="2400" dirty="0">
                <a:solidFill>
                  <a:srgbClr val="24A19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GB" sz="2400" dirty="0">
                <a:solidFill>
                  <a:srgbClr val="144A4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actively engage with VCSE in Kent</a:t>
            </a:r>
          </a:p>
          <a:p>
            <a:pPr marL="342900" lvl="1" indent="-3429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rgbClr val="24A19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Moneyworks</a:t>
            </a:r>
            <a:r>
              <a:rPr lang="en-GB" sz="2400" dirty="0">
                <a:solidFill>
                  <a:srgbClr val="24A19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Brighton &amp; Hove </a:t>
            </a:r>
            <a:r>
              <a:rPr lang="en-GB" sz="2400" dirty="0">
                <a:solidFill>
                  <a:srgbClr val="144A4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multi-agency collaborative working with Citizens Advice, Money Advice Plus and many other community support groups in the city</a:t>
            </a:r>
          </a:p>
          <a:p>
            <a:pPr marL="342900" lvl="1" indent="-3429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44A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ESCC’s </a:t>
            </a:r>
            <a:r>
              <a:rPr lang="en-GB" sz="2400" dirty="0">
                <a:solidFill>
                  <a:srgbClr val="24A1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Multi-agency Financial Inclusion Steering Group</a:t>
            </a:r>
          </a:p>
          <a:p>
            <a:pPr marL="342900" lvl="1" indent="-3429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4A19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South East Financial Capability Forum</a:t>
            </a:r>
          </a:p>
          <a:p>
            <a:pPr lvl="0" algn="l"/>
            <a:endParaRPr lang="en-GB" dirty="0"/>
          </a:p>
        </p:txBody>
      </p:sp>
      <p:pic>
        <p:nvPicPr>
          <p:cNvPr id="5" name="Picture 4" descr="A close-up of words&#10;&#10;Description automatically generated">
            <a:extLst>
              <a:ext uri="{FF2B5EF4-FFF2-40B4-BE49-F238E27FC236}">
                <a16:creationId xmlns:a16="http://schemas.microsoft.com/office/drawing/2014/main" id="{579D122A-3AC2-8B47-3DD2-E58F2C0AD1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581" y="1239777"/>
            <a:ext cx="2249822" cy="473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756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84A83-248F-458C-8A38-5DD26BCD6E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2721" y="234482"/>
            <a:ext cx="10444126" cy="839755"/>
          </a:xfrm>
        </p:spPr>
        <p:txBody>
          <a:bodyPr>
            <a:normAutofit/>
          </a:bodyPr>
          <a:lstStyle/>
          <a:p>
            <a:r>
              <a:rPr lang="en-GB" sz="4000" dirty="0"/>
              <a:t>Innovation &amp; partnership working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130E08-A43C-469A-9A03-DE4D46E8C9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2588" y="1641376"/>
            <a:ext cx="6015542" cy="5109048"/>
          </a:xfrm>
        </p:spPr>
        <p:txBody>
          <a:bodyPr>
            <a:normAutofit/>
          </a:bodyPr>
          <a:lstStyle/>
          <a:p>
            <a:pPr marL="342900" lvl="1" indent="-3429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4A19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Loans schemes with local councils </a:t>
            </a:r>
            <a:r>
              <a:rPr lang="en-GB" sz="2400" dirty="0">
                <a:solidFill>
                  <a:srgbClr val="144A4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including Maidstone</a:t>
            </a:r>
          </a:p>
          <a:p>
            <a:pPr marL="342900" lvl="1" indent="-3429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4A19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Deposit Guarantee Scheme </a:t>
            </a:r>
            <a:r>
              <a:rPr lang="en-GB" sz="2400" dirty="0">
                <a:solidFill>
                  <a:srgbClr val="144A4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BHCC helping over 1000 people into private rented accommodation</a:t>
            </a:r>
          </a:p>
          <a:p>
            <a:pPr marL="342900" lvl="1" indent="-3429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4A19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 projects in the pipeline </a:t>
            </a:r>
            <a:r>
              <a:rPr lang="en-GB" sz="2400" dirty="0">
                <a:solidFill>
                  <a:srgbClr val="144A4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watch this space!</a:t>
            </a:r>
          </a:p>
          <a:p>
            <a:pPr marL="342900" lvl="1" indent="-3429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144A4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1" indent="-3429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144A4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l">
              <a:lnSpc>
                <a:spcPct val="107000"/>
              </a:lnSpc>
              <a:spcAft>
                <a:spcPts val="800"/>
              </a:spcAft>
            </a:pP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3" t="21644" r="21881" b="37811"/>
          <a:stretch/>
        </p:blipFill>
        <p:spPr>
          <a:xfrm>
            <a:off x="8052017" y="3020505"/>
            <a:ext cx="2125929" cy="12919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23" b="23314"/>
          <a:stretch/>
        </p:blipFill>
        <p:spPr>
          <a:xfrm>
            <a:off x="8256480" y="1805277"/>
            <a:ext cx="1609625" cy="94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508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84A83-248F-458C-8A38-5DD26BCD6E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2721" y="234482"/>
            <a:ext cx="10444126" cy="839755"/>
          </a:xfrm>
        </p:spPr>
        <p:txBody>
          <a:bodyPr>
            <a:normAutofit/>
          </a:bodyPr>
          <a:lstStyle/>
          <a:p>
            <a:r>
              <a:rPr lang="en-GB" sz="4000" dirty="0"/>
              <a:t>Innovation &amp; partnership working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130E08-A43C-469A-9A03-DE4D46E8C9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2588" y="1281953"/>
            <a:ext cx="6015542" cy="5468471"/>
          </a:xfrm>
        </p:spPr>
        <p:txBody>
          <a:bodyPr>
            <a:normAutofit/>
          </a:bodyPr>
          <a:lstStyle/>
          <a:p>
            <a:pPr marL="342900" lvl="1" indent="-3429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4A19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Financial Wellbeing Support Officer </a:t>
            </a:r>
            <a:r>
              <a:rPr lang="en-GB" sz="2400" dirty="0">
                <a:solidFill>
                  <a:srgbClr val="144A4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based in University Hospitals Sussex NHS Trust – supporting staff of one of the largest NHS Trusts in England with financial wellbeing</a:t>
            </a:r>
          </a:p>
          <a:p>
            <a:pPr marL="342900" lvl="1" indent="-3429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4A19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0% interest charity loans schemes with 4 charities – </a:t>
            </a:r>
            <a:r>
              <a:rPr lang="en-GB" sz="2400" dirty="0">
                <a:solidFill>
                  <a:srgbClr val="144A4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help homeless people into accommodation and for refugees and immigrants with no recourse to public funds</a:t>
            </a:r>
          </a:p>
          <a:p>
            <a:pPr marL="342900" lvl="1" indent="-3429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144A4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l">
              <a:lnSpc>
                <a:spcPct val="107000"/>
              </a:lnSpc>
              <a:spcAft>
                <a:spcPts val="800"/>
              </a:spcAft>
            </a:pP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7" name="Picture 6" descr="Two women standing in front of buses&#10;&#10;Description automatically generated">
            <a:extLst>
              <a:ext uri="{FF2B5EF4-FFF2-40B4-BE49-F238E27FC236}">
                <a16:creationId xmlns:a16="http://schemas.microsoft.com/office/drawing/2014/main" id="{05BC8231-2AE5-63E8-832B-314992E9FC4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240" y="1377980"/>
            <a:ext cx="2873348" cy="1533481"/>
          </a:xfrm>
          <a:prstGeom prst="rect">
            <a:avLst/>
          </a:prstGeom>
        </p:spPr>
      </p:pic>
      <p:pic>
        <p:nvPicPr>
          <p:cNvPr id="8" name="Picture 7" descr="A blue and white logo&#10;&#10;Description automatically generated">
            <a:extLst>
              <a:ext uri="{FF2B5EF4-FFF2-40B4-BE49-F238E27FC236}">
                <a16:creationId xmlns:a16="http://schemas.microsoft.com/office/drawing/2014/main" id="{91D6C40C-B9B8-21B1-8A85-196EF9670E0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240" y="3112284"/>
            <a:ext cx="1057122" cy="970826"/>
          </a:xfrm>
          <a:prstGeom prst="rect">
            <a:avLst/>
          </a:prstGeom>
        </p:spPr>
      </p:pic>
      <p:pic>
        <p:nvPicPr>
          <p:cNvPr id="9" name="Picture 8" descr="A black circle with a silhouette of a city&#10;&#10;Description automatically generated">
            <a:extLst>
              <a:ext uri="{FF2B5EF4-FFF2-40B4-BE49-F238E27FC236}">
                <a16:creationId xmlns:a16="http://schemas.microsoft.com/office/drawing/2014/main" id="{BC3C02AC-90B1-D507-36A4-6F8697B7B2D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105" y="4358455"/>
            <a:ext cx="783088" cy="783088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EAF1AF8E-7FF3-2DB8-C558-CFC4B54F1D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506" y="3216739"/>
            <a:ext cx="917086" cy="866371"/>
          </a:xfrm>
          <a:prstGeom prst="rect">
            <a:avLst/>
          </a:prstGeom>
        </p:spPr>
      </p:pic>
      <p:pic>
        <p:nvPicPr>
          <p:cNvPr id="11" name="Picture 10" descr="A white background with grey and orange text&#10;&#10;Description automatically generated">
            <a:extLst>
              <a:ext uri="{FF2B5EF4-FFF2-40B4-BE49-F238E27FC236}">
                <a16:creationId xmlns:a16="http://schemas.microsoft.com/office/drawing/2014/main" id="{64F5F3F2-0DF5-C7DE-2163-13287CB9B8A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4" t="17550" r="5058" b="20072"/>
          <a:stretch/>
        </p:blipFill>
        <p:spPr>
          <a:xfrm>
            <a:off x="9283506" y="4358455"/>
            <a:ext cx="1134718" cy="78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582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84A83-248F-458C-8A38-5DD26BCD6E80}"/>
              </a:ext>
            </a:extLst>
          </p:cNvPr>
          <p:cNvSpPr txBox="1">
            <a:spLocks/>
          </p:cNvSpPr>
          <p:nvPr/>
        </p:nvSpPr>
        <p:spPr>
          <a:xfrm>
            <a:off x="2063921" y="250603"/>
            <a:ext cx="8738924" cy="83975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21827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GB" sz="4300" dirty="0"/>
              <a:t>Stop Loan Sharks Campaign Partner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6130E08-A43C-469A-9A03-DE4D46E8C980}"/>
              </a:ext>
            </a:extLst>
          </p:cNvPr>
          <p:cNvSpPr txBox="1">
            <a:spLocks/>
          </p:cNvSpPr>
          <p:nvPr/>
        </p:nvSpPr>
        <p:spPr>
          <a:xfrm>
            <a:off x="1658470" y="1303282"/>
            <a:ext cx="9843248" cy="30535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144A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4A194"/>
                </a:solidFill>
              </a:rPr>
              <a:t>1.08 million people could be borrowing from illegal money lenders </a:t>
            </a:r>
            <a:r>
              <a:rPr lang="en-GB" sz="2000" dirty="0"/>
              <a:t>– increase of 700,000 on previous estimate </a:t>
            </a:r>
            <a:r>
              <a:rPr lang="en-GB" sz="1200" i="1" dirty="0"/>
              <a:t>(Centre for Social Justice: Swimming with Sharks)</a:t>
            </a: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Partner organisation with the Illegal Money Lending Team (England) promoting the Stop Loan Sharks Campaign</a:t>
            </a: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Stop Loan Sharks tour of Pride events </a:t>
            </a: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44A40"/>
                </a:solidFill>
              </a:rPr>
              <a:t>School visits to educate kids on the dangers of loan sharks</a:t>
            </a: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Savings bonus promotions sponsored by the IMLT with POCA money</a:t>
            </a:r>
            <a:endParaRPr lang="en-GB" sz="2600" dirty="0">
              <a:solidFill>
                <a:srgbClr val="144A4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531" y="4500281"/>
            <a:ext cx="3108313" cy="19582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153" y="4500282"/>
            <a:ext cx="2590800" cy="1943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06" y="4500282"/>
            <a:ext cx="3226900" cy="190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655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84A83-248F-458C-8A38-5DD26BCD6E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0044" y="2166396"/>
            <a:ext cx="9144000" cy="3745967"/>
          </a:xfrm>
        </p:spPr>
        <p:txBody>
          <a:bodyPr>
            <a:normAutofit/>
          </a:bodyPr>
          <a:lstStyle/>
          <a:p>
            <a:r>
              <a:rPr lang="en-GB" dirty="0"/>
              <a:t>Any questions?</a:t>
            </a:r>
            <a:br>
              <a:rPr lang="en-GB" dirty="0"/>
            </a:br>
            <a:br>
              <a:rPr lang="en-GB" dirty="0"/>
            </a:br>
            <a:r>
              <a:rPr lang="en-GB" sz="2400" dirty="0"/>
              <a:t>Jennifer.Sutton@wavecb.org.uk</a:t>
            </a:r>
            <a:br>
              <a:rPr lang="en-GB" sz="2400" dirty="0"/>
            </a:br>
            <a:br>
              <a:rPr lang="en-GB" sz="2400" dirty="0"/>
            </a:br>
            <a:r>
              <a:rPr lang="en-GB" sz="2400" dirty="0"/>
              <a:t>info@wavecb.org.uk</a:t>
            </a:r>
            <a:br>
              <a:rPr lang="en-GB" sz="2400" dirty="0"/>
            </a:br>
            <a:r>
              <a:rPr lang="en-GB" sz="2400" dirty="0"/>
              <a:t>www.wavecb.org.uk</a:t>
            </a:r>
            <a:br>
              <a:rPr lang="en-GB" sz="2400" dirty="0"/>
            </a:br>
            <a:r>
              <a:rPr lang="en-GB" sz="2400" dirty="0"/>
              <a:t>0300 303 3188 (Mon – Fri 9.30am – 1pm)</a:t>
            </a:r>
            <a:br>
              <a:rPr lang="en-GB" dirty="0"/>
            </a:br>
            <a:endParaRPr lang="en-GB" dirty="0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81904AD-DB7A-4C0E-AC91-A00BEDB9DF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805" y="424587"/>
            <a:ext cx="5200650" cy="121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36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84A83-248F-458C-8A38-5DD26BCD6E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2721" y="234482"/>
            <a:ext cx="9144000" cy="839755"/>
          </a:xfrm>
        </p:spPr>
        <p:txBody>
          <a:bodyPr/>
          <a:lstStyle/>
          <a:p>
            <a:r>
              <a:rPr lang="en-GB" dirty="0"/>
              <a:t>Wave Community Bank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130E08-A43C-469A-9A03-DE4D46E8C9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2722" y="1292772"/>
            <a:ext cx="10659278" cy="5457652"/>
          </a:xfrm>
        </p:spPr>
        <p:txBody>
          <a:bodyPr>
            <a:normAutofit/>
          </a:bodyPr>
          <a:lstStyle/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Credit union – not-for-profit savings and loans co-operative owned and run by its members focussed on financial inclusion. A truly community owned organisation with no fat cats.</a:t>
            </a: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Anyone living or working in Kent, Medway, East Sussex, Brighton &amp; Hove, and the London Borough of Bexley, plus Unite in the South East Region can join us.</a:t>
            </a: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Established in 2000 and merged with Kent Savers Credit Union February 2024</a:t>
            </a: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14,600+ members </a:t>
            </a: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£6.9m assets, savings £5.8m, loans £4.3m</a:t>
            </a: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Authorised and regulated by the PRA and the FCA</a:t>
            </a: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Volunteer Board of Directors</a:t>
            </a: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Staff and volunteer run – 4 of current staff team started as volunteers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76" y="3717041"/>
            <a:ext cx="2854089" cy="285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650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84A83-248F-458C-8A38-5DD26BCD6E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2721" y="234482"/>
            <a:ext cx="9144000" cy="839755"/>
          </a:xfrm>
        </p:spPr>
        <p:txBody>
          <a:bodyPr/>
          <a:lstStyle/>
          <a:p>
            <a:r>
              <a:rPr lang="en-GB" dirty="0"/>
              <a:t>Our Services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130E08-A43C-469A-9A03-DE4D46E8C9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7503" y="1292772"/>
            <a:ext cx="6244192" cy="5457652"/>
          </a:xfrm>
        </p:spPr>
        <p:txBody>
          <a:bodyPr>
            <a:normAutofit/>
          </a:bodyPr>
          <a:lstStyle/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24A19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Savings accounts </a:t>
            </a:r>
            <a:r>
              <a:rPr lang="en-GB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including:</a:t>
            </a:r>
          </a:p>
          <a:p>
            <a:pPr marL="742950" lvl="1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Share accounts</a:t>
            </a:r>
          </a:p>
          <a:p>
            <a:pPr marL="742950" lvl="1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PrizeSaver</a:t>
            </a:r>
            <a:r>
              <a:rPr lang="en-GB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monthly prize draws for £5000</a:t>
            </a:r>
          </a:p>
          <a:p>
            <a:pPr marL="742950" lvl="1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Wave Save – money management tool to reach savings goals</a:t>
            </a:r>
          </a:p>
          <a:p>
            <a:pPr marL="742950" lvl="1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Christmas Savings account – locked to 1</a:t>
            </a:r>
            <a:r>
              <a:rPr lang="en-GB" sz="17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GB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Nov</a:t>
            </a: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Savings protected by FSCS</a:t>
            </a: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24A1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Ethical loans </a:t>
            </a:r>
            <a:r>
              <a:rPr lang="en-GB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£500 - £35,000 – all with a savings element</a:t>
            </a: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lend for all sorts of reasons helping local people to access affordable credit</a:t>
            </a:r>
            <a:endParaRPr lang="en-GB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24A19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Workplace Savings schemes </a:t>
            </a:r>
            <a:r>
              <a:rPr lang="en-GB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local employers</a:t>
            </a: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24A19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Collaborative working </a:t>
            </a:r>
            <a:r>
              <a:rPr lang="en-GB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local authorities, NHS Trust and charities</a:t>
            </a: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716" y="2939797"/>
            <a:ext cx="3512260" cy="17285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377" y="1296349"/>
            <a:ext cx="3593599" cy="153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955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84A83-248F-458C-8A38-5DD26BCD6E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2721" y="234482"/>
            <a:ext cx="9144000" cy="839755"/>
          </a:xfrm>
        </p:spPr>
        <p:txBody>
          <a:bodyPr/>
          <a:lstStyle/>
          <a:p>
            <a:r>
              <a:rPr lang="en-GB" dirty="0"/>
              <a:t>Community Group accounts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130E08-A43C-469A-9A03-DE4D46E8C9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20890" y="1258695"/>
            <a:ext cx="6244192" cy="5457652"/>
          </a:xfrm>
        </p:spPr>
        <p:txBody>
          <a:bodyPr>
            <a:normAutofit/>
          </a:bodyPr>
          <a:lstStyle/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Community groups can have a business account with us – foodbanks, small charities, CICs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 a constitution and two signatories</a:t>
            </a: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receive grants into these accounts</a:t>
            </a: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this is a savings account not a current account</a:t>
            </a: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Download and complete a business membership application from our website</a:t>
            </a: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group of people standing in front of a building&#10;&#10;AI-generated content may be incorrect.">
            <a:extLst>
              <a:ext uri="{FF2B5EF4-FFF2-40B4-BE49-F238E27FC236}">
                <a16:creationId xmlns:a16="http://schemas.microsoft.com/office/drawing/2014/main" id="{046A9828-EF18-D2C8-A006-0ECD96B36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9300" y="303530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203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84A83-248F-458C-8A38-5DD26BCD6E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7503" y="493948"/>
            <a:ext cx="9144000" cy="839755"/>
          </a:xfrm>
        </p:spPr>
        <p:txBody>
          <a:bodyPr>
            <a:normAutofit/>
          </a:bodyPr>
          <a:lstStyle/>
          <a:p>
            <a:r>
              <a:rPr lang="en-GB" dirty="0"/>
              <a:t>Affordable loans for members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130E08-A43C-469A-9A03-DE4D46E8C9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5433" y="1885594"/>
            <a:ext cx="6310464" cy="4712652"/>
          </a:xfrm>
        </p:spPr>
        <p:txBody>
          <a:bodyPr>
            <a:normAutofit/>
          </a:bodyPr>
          <a:lstStyle/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Issuing 2200+ loans a year</a:t>
            </a: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975 Family saver loans issued in a year – repaid using child benefit.</a:t>
            </a: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1600 Loans under £1k  - saving borrowers £231k interest compared to other lenders</a:t>
            </a: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We look at affordability as the priority</a:t>
            </a: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All borrowers save as part of their loan repayment</a:t>
            </a: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rgbClr val="24A194"/>
              </a:solidFill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solidFill>
                  <a:srgbClr val="24A194"/>
                </a:solidFill>
              </a:rPr>
              <a:t>(loan data from 1/10/24 to 30/9/24)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12" y="1402836"/>
            <a:ext cx="2439015" cy="20446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547" y="3525551"/>
            <a:ext cx="2736992" cy="273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128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84A83-248F-458C-8A38-5DD26BCD6E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2721" y="234482"/>
            <a:ext cx="9144000" cy="839755"/>
          </a:xfrm>
        </p:spPr>
        <p:txBody>
          <a:bodyPr>
            <a:normAutofit/>
          </a:bodyPr>
          <a:lstStyle/>
          <a:p>
            <a:r>
              <a:rPr lang="en-GB" dirty="0"/>
              <a:t>Who are our members?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130E08-A43C-469A-9A03-DE4D46E8C9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271" y="1355524"/>
            <a:ext cx="6968564" cy="4919770"/>
          </a:xfrm>
        </p:spPr>
        <p:txBody>
          <a:bodyPr>
            <a:normAutofit fontScale="77500" lnSpcReduction="20000"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effectLst/>
                <a:ea typeface="Calibri" panose="020F0502020204030204" pitchFamily="34" charset="0"/>
              </a:rPr>
              <a:t>We have to members in all sorts of circumstances…</a:t>
            </a:r>
          </a:p>
          <a:p>
            <a:pPr marL="742950" lvl="1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1827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Employed </a:t>
            </a:r>
          </a:p>
          <a:p>
            <a:pPr marL="742950" lvl="1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1827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Unemployed / benefit recipients</a:t>
            </a:r>
          </a:p>
          <a:p>
            <a:pPr marL="742950" lvl="1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1827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Single parents</a:t>
            </a:r>
          </a:p>
          <a:p>
            <a:pPr marL="742950" lvl="1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1827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Retired</a:t>
            </a:r>
          </a:p>
          <a:p>
            <a:pPr marL="742950" lvl="1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1827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Students</a:t>
            </a:r>
          </a:p>
          <a:p>
            <a:pPr marL="742950" lvl="1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1827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Young people (under 16s)</a:t>
            </a:r>
          </a:p>
          <a:p>
            <a:pPr marL="742950" lvl="1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1827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‘unbanked’ - Street homeless</a:t>
            </a:r>
          </a:p>
          <a:p>
            <a:pPr marL="742950" lvl="1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1827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People in vulnerable circumstances – migrants, refugees, people with SEND, people with non-standard ID</a:t>
            </a:r>
          </a:p>
          <a:p>
            <a:pPr marL="742950" lvl="1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1827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Community Groups – organisations, associations, foodbanks</a:t>
            </a:r>
          </a:p>
          <a:p>
            <a:pPr marL="92075" lvl="1" algn="l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144A4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Members join us for a</a:t>
            </a:r>
            <a:r>
              <a:rPr lang="en-GB" dirty="0">
                <a:solidFill>
                  <a:srgbClr val="144A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ll sorts of reasons – our ethical roots, co-operative principles, financial inclusion work and for some there is no other financial service that will help them.</a:t>
            </a:r>
          </a:p>
          <a:p>
            <a:pPr lvl="0" algn="l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986" y="1355523"/>
            <a:ext cx="3272013" cy="327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832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84A83-248F-458C-8A38-5DD26BCD6E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7503" y="493948"/>
            <a:ext cx="9144000" cy="839755"/>
          </a:xfrm>
        </p:spPr>
        <p:txBody>
          <a:bodyPr>
            <a:normAutofit/>
          </a:bodyPr>
          <a:lstStyle/>
          <a:p>
            <a:r>
              <a:rPr lang="en-GB" dirty="0"/>
              <a:t>The Kent members we serve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130E08-A43C-469A-9A03-DE4D46E8C9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91254" y="2090058"/>
            <a:ext cx="6310464" cy="4410202"/>
          </a:xfrm>
        </p:spPr>
        <p:txBody>
          <a:bodyPr>
            <a:normAutofit/>
          </a:bodyPr>
          <a:lstStyle/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6000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members in Kent</a:t>
            </a: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60% of members are female </a:t>
            </a: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Average age of members = 38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44% of loan applications are from unemployed people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4A194"/>
                </a:solidFill>
              </a:rPr>
              <a:t>Credit unions are for EVERYONE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1174624"/>
              </p:ext>
            </p:extLst>
          </p:nvPr>
        </p:nvGraphicFramePr>
        <p:xfrm>
          <a:off x="376518" y="2371164"/>
          <a:ext cx="4572000" cy="3545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49971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84A83-248F-458C-8A38-5DD26BCD6E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8117" y="234482"/>
            <a:ext cx="8928603" cy="839755"/>
          </a:xfrm>
        </p:spPr>
        <p:txBody>
          <a:bodyPr>
            <a:normAutofit/>
          </a:bodyPr>
          <a:lstStyle/>
          <a:p>
            <a:r>
              <a:rPr lang="en-GB" dirty="0"/>
              <a:t>Our Workplace Saving Scheme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130E08-A43C-469A-9A03-DE4D46E8C9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2721" y="1637165"/>
            <a:ext cx="6302188" cy="4605240"/>
          </a:xfrm>
        </p:spPr>
        <p:txBody>
          <a:bodyPr>
            <a:normAutofit fontScale="92500" lnSpcReduction="20000"/>
          </a:bodyPr>
          <a:lstStyle/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Partnerships with Employers to offer payroll deduction savings and loans</a:t>
            </a:r>
          </a:p>
          <a:p>
            <a:pPr marL="742950" lvl="1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u="sng" dirty="0">
                <a:solidFill>
                  <a:srgbClr val="21827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Free</a:t>
            </a:r>
            <a:r>
              <a:rPr lang="en-GB" dirty="0">
                <a:solidFill>
                  <a:srgbClr val="21827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staff benefit for employers that is simple and easy to run</a:t>
            </a:r>
          </a:p>
          <a:p>
            <a:pPr marL="742950" lvl="1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1827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Higher loan application approval level with payroll employees</a:t>
            </a:r>
          </a:p>
          <a:p>
            <a:pPr marL="742950" lvl="1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1827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 for low paid workers</a:t>
            </a:r>
          </a:p>
          <a:p>
            <a:pPr marL="742950" lvl="1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1827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Help staff build financial resilience through savings</a:t>
            </a:r>
          </a:p>
          <a:p>
            <a:pPr marL="742950" lvl="1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1827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Access to financial education resources and money management support – visits and budgeting sessions</a:t>
            </a:r>
          </a:p>
          <a:p>
            <a:pPr marL="742950" lvl="1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1827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 levels of satisfaction</a:t>
            </a:r>
          </a:p>
          <a:p>
            <a:pPr marL="742950" lvl="1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 £1.2m lent to workers repaying through payroll</a:t>
            </a:r>
          </a:p>
          <a:p>
            <a:pPr marL="742950" lvl="1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rgbClr val="21827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l">
              <a:lnSpc>
                <a:spcPct val="107000"/>
              </a:lnSpc>
              <a:spcAft>
                <a:spcPts val="800"/>
              </a:spcAft>
            </a:pP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l">
              <a:lnSpc>
                <a:spcPct val="107000"/>
              </a:lnSpc>
              <a:spcAft>
                <a:spcPts val="800"/>
              </a:spcAft>
            </a:pP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" r="37398" b="19413"/>
          <a:stretch/>
        </p:blipFill>
        <p:spPr>
          <a:xfrm>
            <a:off x="8511960" y="1201270"/>
            <a:ext cx="2070243" cy="21679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50" b="20785"/>
          <a:stretch/>
        </p:blipFill>
        <p:spPr>
          <a:xfrm>
            <a:off x="10081824" y="3146610"/>
            <a:ext cx="2011917" cy="21156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" r="36301" b="23791"/>
          <a:stretch/>
        </p:blipFill>
        <p:spPr>
          <a:xfrm>
            <a:off x="8014446" y="4410976"/>
            <a:ext cx="2241961" cy="22930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435944" y="6242405"/>
            <a:ext cx="1511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144A40"/>
                </a:solidFill>
              </a:rPr>
              <a:t>Source</a:t>
            </a:r>
            <a:r>
              <a:rPr lang="en-GB" sz="1200" i="1" dirty="0">
                <a:solidFill>
                  <a:srgbClr val="144A40"/>
                </a:solidFill>
              </a:rPr>
              <a:t>: Deduction Lending </a:t>
            </a:r>
            <a:r>
              <a:rPr lang="en-GB" sz="1200" dirty="0">
                <a:solidFill>
                  <a:srgbClr val="144A40"/>
                </a:solidFill>
              </a:rPr>
              <a:t>March 2023</a:t>
            </a:r>
          </a:p>
        </p:txBody>
      </p:sp>
    </p:spTree>
    <p:extLst>
      <p:ext uri="{BB962C8B-B14F-4D97-AF65-F5344CB8AC3E}">
        <p14:creationId xmlns:p14="http://schemas.microsoft.com/office/powerpoint/2010/main" val="2081364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3" t="21644" r="21881" b="37811"/>
          <a:stretch/>
        </p:blipFill>
        <p:spPr>
          <a:xfrm>
            <a:off x="259132" y="3410821"/>
            <a:ext cx="1769757" cy="10754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184A83-248F-458C-8A38-5DD26BCD6E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6486" y="205588"/>
            <a:ext cx="9144000" cy="839755"/>
          </a:xfrm>
        </p:spPr>
        <p:txBody>
          <a:bodyPr>
            <a:normAutofit fontScale="90000"/>
          </a:bodyPr>
          <a:lstStyle/>
          <a:p>
            <a:r>
              <a:rPr lang="en-GB" dirty="0"/>
              <a:t>Chorus Workplace Savings Scheme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130E08-A43C-469A-9A03-DE4D46E8C9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27412" y="1110155"/>
            <a:ext cx="7942729" cy="4431620"/>
          </a:xfrm>
        </p:spPr>
        <p:txBody>
          <a:bodyPr>
            <a:normAutofit fontScale="92500" lnSpcReduction="20000"/>
          </a:bodyPr>
          <a:lstStyle/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WCB has partners across Kent and East Sussex including</a:t>
            </a:r>
          </a:p>
          <a:p>
            <a:pPr marL="742950" lvl="1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4A19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Local authorities </a:t>
            </a:r>
            <a:r>
              <a:rPr lang="en-GB" dirty="0">
                <a:solidFill>
                  <a:srgbClr val="144A4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KCC, MBC, ABC, BHCC, ESCC, LDC, EBC, RDC</a:t>
            </a:r>
          </a:p>
          <a:p>
            <a:pPr marL="742950" lvl="1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4A19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NHS Trusts and Public Services </a:t>
            </a:r>
            <a:r>
              <a:rPr lang="en-GB" dirty="0">
                <a:solidFill>
                  <a:srgbClr val="144A4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University Hospitals Sussex, East Sussex Healthcare and Sussex Community NHS Trusts and East Sussex Fire and Rescue</a:t>
            </a:r>
          </a:p>
          <a:p>
            <a:pPr marL="742950" lvl="1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4A19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Transport</a:t>
            </a:r>
            <a:r>
              <a:rPr lang="en-GB" dirty="0">
                <a:solidFill>
                  <a:srgbClr val="144A4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Brighton &amp; Hove Buses, </a:t>
            </a:r>
            <a:r>
              <a:rPr lang="en-GB" dirty="0" err="1">
                <a:solidFill>
                  <a:srgbClr val="144A4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Metrobus</a:t>
            </a:r>
            <a:r>
              <a:rPr lang="en-GB" dirty="0">
                <a:solidFill>
                  <a:srgbClr val="144A4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The Big Lemon, Community Transport Brighton &amp; Hove</a:t>
            </a:r>
          </a:p>
          <a:p>
            <a:pPr marL="742950" lvl="1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4A19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Charities</a:t>
            </a:r>
            <a:r>
              <a:rPr lang="en-GB" dirty="0">
                <a:solidFill>
                  <a:srgbClr val="144A4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BHT Sussex, </a:t>
            </a:r>
            <a:r>
              <a:rPr lang="en-GB" dirty="0" err="1">
                <a:solidFill>
                  <a:srgbClr val="144A4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Marlets</a:t>
            </a:r>
            <a:r>
              <a:rPr lang="en-GB" dirty="0">
                <a:solidFill>
                  <a:srgbClr val="144A4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Hospice, Amaze, 3VA, Grace Eyre, Warming Up the Homeless, Havens Community Hub</a:t>
            </a:r>
          </a:p>
          <a:p>
            <a:pPr marL="742950" lvl="1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4A19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Private businesses </a:t>
            </a:r>
            <a:r>
              <a:rPr lang="en-GB" dirty="0">
                <a:solidFill>
                  <a:srgbClr val="144A4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Let’s Do Business, </a:t>
            </a:r>
            <a:r>
              <a:rPr lang="en-GB" dirty="0" err="1">
                <a:solidFill>
                  <a:srgbClr val="144A4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Michelmersh</a:t>
            </a:r>
            <a:r>
              <a:rPr lang="en-GB" dirty="0">
                <a:solidFill>
                  <a:srgbClr val="144A4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Bricks, </a:t>
            </a:r>
            <a:r>
              <a:rPr lang="en-GB" dirty="0" err="1">
                <a:solidFill>
                  <a:srgbClr val="144A4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NSl</a:t>
            </a:r>
            <a:r>
              <a:rPr lang="en-GB" dirty="0">
                <a:solidFill>
                  <a:srgbClr val="144A4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Services, Martello</a:t>
            </a:r>
          </a:p>
          <a:p>
            <a:pPr marL="742950" lvl="1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4A19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 establishments </a:t>
            </a:r>
            <a:r>
              <a:rPr lang="en-GB" dirty="0">
                <a:solidFill>
                  <a:srgbClr val="144A4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University of Brighton, </a:t>
            </a:r>
            <a:r>
              <a:rPr lang="en-GB" dirty="0" err="1">
                <a:solidFill>
                  <a:srgbClr val="144A4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Varndean</a:t>
            </a:r>
            <a:r>
              <a:rPr lang="en-GB" dirty="0">
                <a:solidFill>
                  <a:srgbClr val="144A4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School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19" b="12781"/>
          <a:stretch/>
        </p:blipFill>
        <p:spPr>
          <a:xfrm>
            <a:off x="461731" y="2275254"/>
            <a:ext cx="1364561" cy="10138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134" y="5760664"/>
            <a:ext cx="2193901" cy="6928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197" y="5760664"/>
            <a:ext cx="2380952" cy="8571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536" y="5527758"/>
            <a:ext cx="1090049" cy="10900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086" y="5599293"/>
            <a:ext cx="1015552" cy="1015552"/>
          </a:xfrm>
          <a:prstGeom prst="rect">
            <a:avLst/>
          </a:prstGeom>
        </p:spPr>
      </p:pic>
      <p:pic>
        <p:nvPicPr>
          <p:cNvPr id="1032" name="Picture 8" descr="Let's Do Business Group - Business Support Provid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68" y="5541775"/>
            <a:ext cx="1413558" cy="87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76" b="15882"/>
          <a:stretch/>
        </p:blipFill>
        <p:spPr>
          <a:xfrm>
            <a:off x="518951" y="4486290"/>
            <a:ext cx="1250118" cy="9118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012" y="3714018"/>
            <a:ext cx="1605651" cy="10454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9" t="26785" r="7752" b="30130"/>
          <a:stretch/>
        </p:blipFill>
        <p:spPr>
          <a:xfrm>
            <a:off x="9870141" y="1188018"/>
            <a:ext cx="1792941" cy="9233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23" b="23314"/>
          <a:stretch/>
        </p:blipFill>
        <p:spPr>
          <a:xfrm>
            <a:off x="10028484" y="2441382"/>
            <a:ext cx="1609625" cy="94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028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A51793D1A37F4EB3054E3E30C94C36" ma:contentTypeVersion="15" ma:contentTypeDescription="Create a new document." ma:contentTypeScope="" ma:versionID="ba21a606bf31687f261d8512ff01da7c">
  <xsd:schema xmlns:xsd="http://www.w3.org/2001/XMLSchema" xmlns:xs="http://www.w3.org/2001/XMLSchema" xmlns:p="http://schemas.microsoft.com/office/2006/metadata/properties" xmlns:ns2="c4be6382-c42b-4808-ab56-1463cad5ca77" xmlns:ns3="1b83801e-36ca-4ccb-8b15-9137798ab6d2" targetNamespace="http://schemas.microsoft.com/office/2006/metadata/properties" ma:root="true" ma:fieldsID="83a7550ab2841e8547e2a209f3507eb5" ns2:_="" ns3:_="">
    <xsd:import namespace="c4be6382-c42b-4808-ab56-1463cad5ca77"/>
    <xsd:import namespace="1b83801e-36ca-4ccb-8b15-9137798ab6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be6382-c42b-4808-ab56-1463cad5ca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209603ee-69b4-403e-ac95-63817ba4178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83801e-36ca-4ccb-8b15-9137798ab6d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43f8255-44ae-4e8b-bf5f-83fa0ba2ec92}" ma:internalName="TaxCatchAll" ma:showField="CatchAllData" ma:web="1b83801e-36ca-4ccb-8b15-9137798ab6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b83801e-36ca-4ccb-8b15-9137798ab6d2" xsi:nil="true"/>
    <lcf76f155ced4ddcb4097134ff3c332f xmlns="c4be6382-c42b-4808-ab56-1463cad5ca7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8533A77-8C43-486C-97D1-26211D06FA12}"/>
</file>

<file path=customXml/itemProps2.xml><?xml version="1.0" encoding="utf-8"?>
<ds:datastoreItem xmlns:ds="http://schemas.openxmlformats.org/officeDocument/2006/customXml" ds:itemID="{7F087809-A2D0-46BC-9EE6-43350649A627}"/>
</file>

<file path=customXml/itemProps3.xml><?xml version="1.0" encoding="utf-8"?>
<ds:datastoreItem xmlns:ds="http://schemas.openxmlformats.org/officeDocument/2006/customXml" ds:itemID="{AD31BAD8-5ABB-4105-8D81-7CCD266D42D9}"/>
</file>

<file path=docProps/app.xml><?xml version="1.0" encoding="utf-8"?>
<Properties xmlns="http://schemas.openxmlformats.org/officeDocument/2006/extended-properties" xmlns:vt="http://schemas.openxmlformats.org/officeDocument/2006/docPropsVTypes">
  <TotalTime>4149</TotalTime>
  <Words>1119</Words>
  <Application>Microsoft Office PowerPoint</Application>
  <PresentationFormat>Widescreen</PresentationFormat>
  <Paragraphs>135</Paragraphs>
  <Slides>18</Slides>
  <Notes>18</Notes>
  <HiddenSlides>7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Google Sans</vt:lpstr>
      <vt:lpstr>Office Theme</vt:lpstr>
      <vt:lpstr>PowerPoint Presentation</vt:lpstr>
      <vt:lpstr>Wave Community Bank</vt:lpstr>
      <vt:lpstr>Our Services</vt:lpstr>
      <vt:lpstr>Community Group accounts</vt:lpstr>
      <vt:lpstr>Affordable loans for members</vt:lpstr>
      <vt:lpstr>Who are our members?</vt:lpstr>
      <vt:lpstr>The Kent members we serve</vt:lpstr>
      <vt:lpstr>Our Workplace Saving Scheme</vt:lpstr>
      <vt:lpstr>Chorus Workplace Savings Scheme</vt:lpstr>
      <vt:lpstr>Workplace wellbeing initiatives</vt:lpstr>
      <vt:lpstr>What are we doing to help our members?</vt:lpstr>
      <vt:lpstr>PowerPoint Presentation</vt:lpstr>
      <vt:lpstr>PowerPoint Presentation</vt:lpstr>
      <vt:lpstr>Community outreach and engagement</vt:lpstr>
      <vt:lpstr>Innovation &amp; partnership working</vt:lpstr>
      <vt:lpstr>Innovation &amp; partnership working</vt:lpstr>
      <vt:lpstr>PowerPoint Presentation</vt:lpstr>
      <vt:lpstr>Any questions?  Jennifer.Sutton@wavecb.org.uk  info@wavecb.org.uk www.wavecb.org.uk 0300 303 3188 (Mon – Fri 9.30am – 1pm)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Norledge</dc:creator>
  <cp:lastModifiedBy>Peter Sutton</cp:lastModifiedBy>
  <cp:revision>139</cp:revision>
  <dcterms:created xsi:type="dcterms:W3CDTF">2021-12-06T14:01:05Z</dcterms:created>
  <dcterms:modified xsi:type="dcterms:W3CDTF">2025-02-24T14:49:00Z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0x01010040A51793D1A37F4EB3054E3E30C94C36</vt:lpwstr>
  </property>
</Properties>
</file>