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5" r:id="rId5"/>
  </p:sldMasterIdLst>
  <p:notesMasterIdLst>
    <p:notesMasterId r:id="rId17"/>
  </p:notesMasterIdLst>
  <p:handoutMasterIdLst>
    <p:handoutMasterId r:id="rId18"/>
  </p:handoutMasterIdLst>
  <p:sldIdLst>
    <p:sldId id="267" r:id="rId6"/>
    <p:sldId id="257" r:id="rId7"/>
    <p:sldId id="273" r:id="rId8"/>
    <p:sldId id="272" r:id="rId9"/>
    <p:sldId id="274" r:id="rId10"/>
    <p:sldId id="275" r:id="rId11"/>
    <p:sldId id="269" r:id="rId12"/>
    <p:sldId id="270" r:id="rId13"/>
    <p:sldId id="268" r:id="rId14"/>
    <p:sldId id="271"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0F2F"/>
    <a:srgbClr val="F5DADF"/>
    <a:srgbClr val="E625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2670" autoAdjust="0"/>
  </p:normalViewPr>
  <p:slideViewPr>
    <p:cSldViewPr snapToGrid="0">
      <p:cViewPr varScale="1">
        <p:scale>
          <a:sx n="62" d="100"/>
          <a:sy n="62" d="100"/>
        </p:scale>
        <p:origin x="1488" y="5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7" d="100"/>
          <a:sy n="87" d="100"/>
        </p:scale>
        <p:origin x="384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0" Type="http://schemas.openxmlformats.org/officeDocument/2006/relationships/viewProps" Target="viewProps.xml"/><Relationship Id="rId16"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4E8B7B-4894-3579-9108-6381DCBA3E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b="1" dirty="0">
                <a:solidFill>
                  <a:srgbClr val="540F2F"/>
                </a:solidFill>
              </a:rPr>
              <a:t>English Heritage</a:t>
            </a:r>
          </a:p>
        </p:txBody>
      </p:sp>
      <p:sp>
        <p:nvSpPr>
          <p:cNvPr id="3" name="Date Placeholder 2">
            <a:extLst>
              <a:ext uri="{FF2B5EF4-FFF2-40B4-BE49-F238E27FC236}">
                <a16:creationId xmlns:a16="http://schemas.microsoft.com/office/drawing/2014/main" id="{ACE31B79-D2DA-D8A6-E681-2E510240B4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63C50B-CBC2-468D-B679-85D48FCC4D6E}" type="datetime4">
              <a:rPr lang="en-GB" smtClean="0">
                <a:solidFill>
                  <a:srgbClr val="540F2F"/>
                </a:solidFill>
              </a:rPr>
              <a:t>14 October 2024</a:t>
            </a:fld>
            <a:endParaRPr lang="en-GB" dirty="0">
              <a:solidFill>
                <a:srgbClr val="540F2F"/>
              </a:solidFill>
            </a:endParaRPr>
          </a:p>
        </p:txBody>
      </p:sp>
      <p:sp>
        <p:nvSpPr>
          <p:cNvPr id="4" name="Footer Placeholder 3">
            <a:extLst>
              <a:ext uri="{FF2B5EF4-FFF2-40B4-BE49-F238E27FC236}">
                <a16:creationId xmlns:a16="http://schemas.microsoft.com/office/drawing/2014/main" id="{CC4D8EBB-B066-2873-257E-D90E9C9E57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dirty="0">
                <a:solidFill>
                  <a:srgbClr val="540F2F"/>
                </a:solidFill>
              </a:rPr>
              <a:t>Title of presentation here</a:t>
            </a:r>
          </a:p>
        </p:txBody>
      </p:sp>
      <p:sp>
        <p:nvSpPr>
          <p:cNvPr id="5" name="Slide Number Placeholder 4">
            <a:extLst>
              <a:ext uri="{FF2B5EF4-FFF2-40B4-BE49-F238E27FC236}">
                <a16:creationId xmlns:a16="http://schemas.microsoft.com/office/drawing/2014/main" id="{965135C6-32C7-C084-A426-D66B2D0A71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14BA01-976C-4DD2-A149-56BC36A88DA3}" type="slidenum">
              <a:rPr lang="en-GB" smtClean="0">
                <a:solidFill>
                  <a:srgbClr val="540F2F"/>
                </a:solidFill>
              </a:rPr>
              <a:t>‹#›</a:t>
            </a:fld>
            <a:endParaRPr lang="en-GB" dirty="0">
              <a:solidFill>
                <a:srgbClr val="540F2F"/>
              </a:solidFill>
            </a:endParaRPr>
          </a:p>
        </p:txBody>
      </p:sp>
    </p:spTree>
    <p:extLst>
      <p:ext uri="{BB962C8B-B14F-4D97-AF65-F5344CB8AC3E}">
        <p14:creationId xmlns:p14="http://schemas.microsoft.com/office/powerpoint/2010/main" val="872270970"/>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1">
                <a:solidFill>
                  <a:srgbClr val="540F2F"/>
                </a:solidFill>
              </a:defRPr>
            </a:lvl1pPr>
          </a:lstStyle>
          <a:p>
            <a:r>
              <a:rPr lang="en-GB" dirty="0"/>
              <a:t>English Heritage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solidFill>
                  <a:srgbClr val="540F2F"/>
                </a:solidFill>
              </a:defRPr>
            </a:lvl1pPr>
          </a:lstStyle>
          <a:p>
            <a:fld id="{473D7505-9544-469F-9F48-1A6AE9AE77DB}" type="datetime4">
              <a:rPr lang="en-GB" smtClean="0"/>
              <a:pPr/>
              <a:t>14 October 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solidFill>
                  <a:srgbClr val="540F2F"/>
                </a:solidFill>
              </a:defRPr>
            </a:lvl1pPr>
          </a:lstStyle>
          <a:p>
            <a:r>
              <a:rPr lang="en-GB" dirty="0"/>
              <a:t>Title of presentation here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solidFill>
                  <a:srgbClr val="540F2F"/>
                </a:solidFill>
              </a:defRPr>
            </a:lvl1pPr>
          </a:lstStyle>
          <a:p>
            <a:fld id="{D74EB60D-F63F-496B-883E-6039D1729617}" type="slidenum">
              <a:rPr lang="en-GB" smtClean="0"/>
              <a:pPr/>
              <a:t>‹#›</a:t>
            </a:fld>
            <a:endParaRPr lang="en-GB" dirty="0"/>
          </a:p>
        </p:txBody>
      </p:sp>
    </p:spTree>
    <p:extLst>
      <p:ext uri="{BB962C8B-B14F-4D97-AF65-F5344CB8AC3E}">
        <p14:creationId xmlns:p14="http://schemas.microsoft.com/office/powerpoint/2010/main" val="548486360"/>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nglish-heritage.org.uk/link/0b94574b6562496e8976004611e92b27.asp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FFFFF"/>
                </a:solidFill>
                <a:effectLst/>
                <a:latin typeface="Gill Sans Light"/>
              </a:rPr>
              <a:t>Walmer Castle is the official residence of the Lord Warden of the Cinque Ports – five places that were all formerly major ports on the south-east coast of England. Lords Warden were highly influential figures, with important military and political powers. The role exists to this day, although it is now purely ceremonial. </a:t>
            </a:r>
          </a:p>
          <a:p>
            <a:endParaRPr lang="en-GB" b="0" i="0" dirty="0">
              <a:solidFill>
                <a:srgbClr val="FFFFFF"/>
              </a:solidFill>
              <a:effectLst/>
              <a:latin typeface="Gill Sans Light"/>
            </a:endParaRPr>
          </a:p>
          <a:p>
            <a:pPr algn="l"/>
            <a:r>
              <a:rPr lang="en-GB" b="0" i="0" cap="all" dirty="0">
                <a:solidFill>
                  <a:srgbClr val="373737"/>
                </a:solidFill>
                <a:effectLst/>
                <a:latin typeface="Gill Sans Book"/>
              </a:rPr>
              <a:t>The Cinque Ports</a:t>
            </a:r>
          </a:p>
          <a:p>
            <a:pPr algn="l"/>
            <a:r>
              <a:rPr lang="en-GB" b="0" i="0" dirty="0">
                <a:solidFill>
                  <a:srgbClr val="373737"/>
                </a:solidFill>
                <a:effectLst/>
                <a:latin typeface="Gill Sans Light"/>
              </a:rPr>
              <a:t>The Cinque Ports (pronounced ‘sink ports’) were five major ports on the south-east coast of England: Sandwich, Dover, Hythe, New Romney and Hastings. Before the Norman Conquest, they had formed a powerful trading and defensive alliance, enjoying rights of self-government in return for the Crown’s use of their ships and men each year.</a:t>
            </a:r>
          </a:p>
          <a:p>
            <a:pPr algn="l"/>
            <a:r>
              <a:rPr lang="en-GB" b="0" i="0" dirty="0">
                <a:solidFill>
                  <a:srgbClr val="373737"/>
                </a:solidFill>
                <a:effectLst/>
                <a:latin typeface="Gill Sans Light"/>
              </a:rPr>
              <a:t>The alliance attracted many other coastal towns in Kent and east Sussex, becoming so powerful as to have their rights written into a royal charter in 1155. In the 13th century, the five ports and the two affiliated ‘ancient towns’ of Rye and Winchelsea sent two MPs each to Parliament, which brought great political influence.</a:t>
            </a:r>
          </a:p>
          <a:p>
            <a:pPr algn="l"/>
            <a:r>
              <a:rPr lang="en-GB" b="0" i="0" dirty="0">
                <a:solidFill>
                  <a:srgbClr val="373737"/>
                </a:solidFill>
                <a:effectLst/>
                <a:latin typeface="Gill Sans Light"/>
              </a:rPr>
              <a:t>The ports were in decline by the 16th century, but continued to hold privileges and rights until the mid 19th century. Today, the Cinque Ports exist as a ceremonial organisation. </a:t>
            </a:r>
          </a:p>
          <a:p>
            <a:pPr algn="l"/>
            <a:r>
              <a:rPr lang="en-GB" b="0" i="0" dirty="0">
                <a:solidFill>
                  <a:srgbClr val="373737"/>
                </a:solidFill>
                <a:effectLst/>
                <a:latin typeface="Gill Sans Light"/>
              </a:rPr>
              <a:t>Edward I appointed the first Lord Warden in the 13th century to enable Crown control of the Cinque Ports. The Lord Warden was also Admiral of the Cinque Ports and, from 1267, Constable of Dover Castle. These titles gave Lords Warden responsibility for the defence of Kent and Sussex, influence over the appointment of MPs, and powers in regulating maritime business, including pilots, shipwreck and goods salvage.</a:t>
            </a:r>
          </a:p>
          <a:p>
            <a:endParaRPr lang="en-GB" dirty="0"/>
          </a:p>
        </p:txBody>
      </p:sp>
      <p:sp>
        <p:nvSpPr>
          <p:cNvPr id="4" name="Date Placeholder 3"/>
          <p:cNvSpPr>
            <a:spLocks noGrp="1"/>
          </p:cNvSpPr>
          <p:nvPr>
            <p:ph type="dt" idx="1"/>
          </p:nvPr>
        </p:nvSpPr>
        <p:spPr/>
        <p:txBody>
          <a:bodyPr/>
          <a:lstStyle/>
          <a:p>
            <a:fld id="{473D7505-9544-469F-9F48-1A6AE9AE77DB}" type="datetime4">
              <a:rPr lang="en-GB" smtClean="0"/>
              <a:pPr/>
              <a:t>14 October 2024</a:t>
            </a:fld>
            <a:endParaRPr lang="en-GB" dirty="0"/>
          </a:p>
        </p:txBody>
      </p:sp>
    </p:spTree>
    <p:extLst>
      <p:ext uri="{BB962C8B-B14F-4D97-AF65-F5344CB8AC3E}">
        <p14:creationId xmlns:p14="http://schemas.microsoft.com/office/powerpoint/2010/main" val="993164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Lionel Cranfield Sackville, 1</a:t>
            </a:r>
            <a:r>
              <a:rPr lang="en-GB" baseline="30000" dirty="0"/>
              <a:t>st</a:t>
            </a:r>
            <a:r>
              <a:rPr lang="en-GB" dirty="0"/>
              <a:t> Duke of Dorset </a:t>
            </a:r>
          </a:p>
          <a:p>
            <a:pPr algn="l"/>
            <a:r>
              <a:rPr lang="en-GB" b="0" i="0" dirty="0">
                <a:solidFill>
                  <a:srgbClr val="373737"/>
                </a:solidFill>
                <a:effectLst/>
                <a:latin typeface="Gill Sans Light"/>
              </a:rPr>
              <a:t>The Duke of Dorset, whose main residence was </a:t>
            </a:r>
            <a:r>
              <a:rPr lang="en-GB" b="0" i="0" dirty="0" err="1">
                <a:solidFill>
                  <a:srgbClr val="373737"/>
                </a:solidFill>
                <a:effectLst/>
                <a:latin typeface="Gill Sans Light"/>
              </a:rPr>
              <a:t>Knole</a:t>
            </a:r>
            <a:r>
              <a:rPr lang="en-GB" b="0" i="0" dirty="0">
                <a:solidFill>
                  <a:srgbClr val="373737"/>
                </a:solidFill>
                <a:effectLst/>
                <a:latin typeface="Gill Sans Light"/>
              </a:rPr>
              <a:t>, near Sevenoaks, Kent, was one of the key supporters of the Hanoverian succession to the throne of Great Britain in 1714. George I rewarded him with high public offices and court positions. In 1728 he made Walmer Castle his official residence as part of a wider strategy to build influence in Kent.</a:t>
            </a:r>
          </a:p>
          <a:p>
            <a:pPr algn="l"/>
            <a:r>
              <a:rPr lang="en-GB" b="0" i="0" dirty="0">
                <a:solidFill>
                  <a:srgbClr val="373737"/>
                </a:solidFill>
                <a:effectLst/>
                <a:latin typeface="Gill Sans Light"/>
              </a:rPr>
              <a:t>He benefited from the repair and extension of the former captain’s apartments in the castle, financed by the Board of Ordnance from 1726. The duke took over the rooms in the old Tudor keep, had them modernised and extended them with a new block overlooking the sea.</a:t>
            </a:r>
          </a:p>
          <a:p>
            <a:pPr algn="l"/>
            <a:r>
              <a:rPr lang="en-GB" b="0" i="0" dirty="0">
                <a:solidFill>
                  <a:srgbClr val="373737"/>
                </a:solidFill>
                <a:effectLst/>
                <a:latin typeface="Gill Sans Light"/>
              </a:rPr>
              <a:t>The duke did not live at Walmer but visited occasionally for both leisure and Cinque Ports business. By 1749 he had also created a kitchen garden and built new stables against its wall.</a:t>
            </a:r>
          </a:p>
          <a:p>
            <a:pPr algn="l"/>
            <a:endParaRPr lang="en-GB" b="0" i="0" dirty="0">
              <a:solidFill>
                <a:srgbClr val="373737"/>
              </a:solidFill>
              <a:effectLst/>
              <a:latin typeface="Gill Sans Light"/>
            </a:endParaRPr>
          </a:p>
          <a:p>
            <a:pPr algn="l"/>
            <a:r>
              <a:rPr lang="en-GB" b="0" i="0" dirty="0">
                <a:solidFill>
                  <a:srgbClr val="373737"/>
                </a:solidFill>
                <a:effectLst/>
                <a:latin typeface="Gill Sans Light"/>
              </a:rPr>
              <a:t>William Pitt was prime minister of the United Kingdom and Ireland for most of his time as Lord Warden. He was a regular visitor and took a keen interest in the castle and Cinque Ports business. For much of his era, Britain was at war with France and Pitt played a key role in building and financing European resistance to France, promoting new defences at home and raising and drilling of militia and volunteer troops to defend the country.</a:t>
            </a:r>
          </a:p>
          <a:p>
            <a:pPr algn="l"/>
            <a:r>
              <a:rPr lang="en-GB" b="0" i="0" dirty="0">
                <a:solidFill>
                  <a:srgbClr val="373737"/>
                </a:solidFill>
                <a:effectLst/>
                <a:latin typeface="Gill Sans Light"/>
              </a:rPr>
              <a:t>Important people frequently visited and stayed with Pitt at Walmer. Many were soldiers, sailors, and politicians and their wives and families. An inventory taken after Pitt’s death in 1806 reveals that most rooms on the first floor of the keep were bedrooms and that a cottage nearby was acquired and extended to accommodate the large number of guests.</a:t>
            </a:r>
          </a:p>
          <a:p>
            <a:pPr algn="l"/>
            <a:r>
              <a:rPr lang="en-GB" b="0" i="0" dirty="0">
                <a:solidFill>
                  <a:srgbClr val="373737"/>
                </a:solidFill>
                <a:effectLst/>
                <a:latin typeface="Gill Sans Light"/>
              </a:rPr>
              <a:t>Pitt made a lasting contribution to Walmer in making new pleasure grounds around the castle, framed by extensive woodland plantations, a frame that survives today.</a:t>
            </a:r>
          </a:p>
          <a:p>
            <a:pPr algn="l"/>
            <a:endParaRPr lang="en-GB" b="0" i="0" dirty="0">
              <a:solidFill>
                <a:srgbClr val="373737"/>
              </a:solidFill>
              <a:effectLst/>
              <a:latin typeface="Gill Sans Light"/>
            </a:endParaRPr>
          </a:p>
          <a:p>
            <a:pPr algn="l"/>
            <a:r>
              <a:rPr lang="en-GB" b="0" i="0" dirty="0">
                <a:solidFill>
                  <a:srgbClr val="373737"/>
                </a:solidFill>
                <a:effectLst/>
                <a:latin typeface="Gill Sans Light"/>
              </a:rPr>
              <a:t>The Duke of Wellington is remembered as one of Britain’s most famous soldiers. After an early career fighting in India, he led the Allied army that drove the French out of Spain and Portugal and, in 1815, commanded another that achieved the final defeat of Napoleon Bonaparte, at Waterloo in Belgium.</a:t>
            </a:r>
          </a:p>
          <a:p>
            <a:pPr algn="l"/>
            <a:r>
              <a:rPr lang="en-GB" b="0" i="0" dirty="0">
                <a:solidFill>
                  <a:srgbClr val="373737"/>
                </a:solidFill>
                <a:effectLst/>
                <a:latin typeface="Gill Sans Light"/>
              </a:rPr>
              <a:t>Afterwards he went into politics and was prime minister between 1828 and 1830, and briefly in 1834. He loved Walmer Castle and stayed there in most years from the end of August until mid November. He was often visited by British and foreign politicians, diplomats and soldiers, as well as family, friends and neighbours. Most famously in 1842 he loaned the castle to Queen Victoria and Prince Albert, who spent almost four weeks there at leisure.</a:t>
            </a:r>
          </a:p>
          <a:p>
            <a:pPr algn="l"/>
            <a:r>
              <a:rPr lang="en-GB" b="0" i="0" dirty="0">
                <a:solidFill>
                  <a:srgbClr val="373737"/>
                </a:solidFill>
                <a:effectLst/>
                <a:latin typeface="Gill Sans Light"/>
              </a:rPr>
              <a:t>The duke died at Walmer in 1852 and you can see the room where he spent his last moments, together with many personal items and Wellington memorabilia. These include a pair of </a:t>
            </a:r>
            <a:r>
              <a:rPr lang="en-GB" b="0" i="0" u="none" strike="noStrike" dirty="0">
                <a:solidFill>
                  <a:srgbClr val="C1102C"/>
                </a:solidFill>
                <a:effectLst/>
                <a:latin typeface="Gill Sans Light"/>
                <a:hlinkClick r:id="rId3" tooltip="The Invention of the Wellington Boot"/>
              </a:rPr>
              <a:t>the duke's famous boots</a:t>
            </a:r>
            <a:r>
              <a:rPr lang="en-GB" b="0" i="0" dirty="0">
                <a:solidFill>
                  <a:srgbClr val="373737"/>
                </a:solidFill>
                <a:effectLst/>
                <a:latin typeface="Gill Sans Light"/>
              </a:rPr>
              <a:t>.</a:t>
            </a:r>
          </a:p>
          <a:p>
            <a:pPr algn="l"/>
            <a:endParaRPr lang="en-GB" b="0" i="0" dirty="0">
              <a:solidFill>
                <a:srgbClr val="373737"/>
              </a:solidFill>
              <a:effectLst/>
              <a:latin typeface="Gill Sans Light"/>
            </a:endParaRPr>
          </a:p>
          <a:p>
            <a:pPr algn="l"/>
            <a:endParaRPr lang="en-GB" b="0" i="0" dirty="0">
              <a:solidFill>
                <a:srgbClr val="373737"/>
              </a:solidFill>
              <a:effectLst/>
              <a:latin typeface="Gill Sans Light"/>
            </a:endParaRPr>
          </a:p>
          <a:p>
            <a:pPr algn="l"/>
            <a:r>
              <a:rPr lang="en-GB" b="0" i="0" dirty="0">
                <a:solidFill>
                  <a:srgbClr val="373737"/>
                </a:solidFill>
                <a:effectLst/>
                <a:latin typeface="Gill Sans Light"/>
              </a:rPr>
              <a:t>Earl Granville was a politician of the Victorian era, serving in the governments of four prime ministers, including as Secretary of State for Foreign Affairs and as Secretary of State for the Colonies. At home he was prominent on the committee that promoted the Great Exhibition of 1851.</a:t>
            </a:r>
          </a:p>
          <a:p>
            <a:pPr algn="l"/>
            <a:r>
              <a:rPr lang="en-GB" b="0" i="0" dirty="0">
                <a:solidFill>
                  <a:srgbClr val="373737"/>
                </a:solidFill>
                <a:effectLst/>
                <a:latin typeface="Gill Sans Light"/>
              </a:rPr>
              <a:t>The earl had a great impact on Walmer Castle, making it his country home from 1865. The castle became the main residence for him, his wife and their five children until his death in 1891. Earl Granville made the last major architectural addition to the castle by building an extra storey onto the gatehouse, to provide more space and facilities for the family. It still towers over the castle entrance today.</a:t>
            </a:r>
          </a:p>
          <a:p>
            <a:pPr algn="l"/>
            <a:r>
              <a:rPr lang="en-GB" b="0" i="0" dirty="0">
                <a:solidFill>
                  <a:srgbClr val="373737"/>
                </a:solidFill>
                <a:effectLst/>
                <a:latin typeface="Gill Sans Light"/>
              </a:rPr>
              <a:t>His time at Walmer also witnessed the revitalisation of the gardens with new tree, shrub and flower planting and the greenhouses in the old kitchen garden. To his efforts we also owe the </a:t>
            </a:r>
            <a:r>
              <a:rPr lang="en-GB" b="0" i="0" dirty="0" err="1">
                <a:solidFill>
                  <a:srgbClr val="373737"/>
                </a:solidFill>
                <a:effectLst/>
                <a:latin typeface="Gill Sans Light"/>
              </a:rPr>
              <a:t>Broadwalk</a:t>
            </a:r>
            <a:r>
              <a:rPr lang="en-GB" b="0" i="0" dirty="0">
                <a:solidFill>
                  <a:srgbClr val="373737"/>
                </a:solidFill>
                <a:effectLst/>
                <a:latin typeface="Gill Sans Light"/>
              </a:rPr>
              <a:t>, and the Holm Oak Avenue along the old route to Walmer village across the meadows.</a:t>
            </a:r>
          </a:p>
          <a:p>
            <a:pPr algn="l"/>
            <a:br>
              <a:rPr lang="en-GB" dirty="0"/>
            </a:br>
            <a:r>
              <a:rPr lang="en-GB" b="0" i="0" dirty="0">
                <a:solidFill>
                  <a:srgbClr val="373737"/>
                </a:solidFill>
                <a:effectLst/>
                <a:latin typeface="Gill Sans Light"/>
              </a:rPr>
              <a:t>The name WH Smith &amp; Son is familiar to most people as one of today’s high street shops. William Henry was the son who, with his father, established a nationwide company as sellers of news and books. It grew rapidly from the late 1840s at stations on the rapidly expanding railway network.</a:t>
            </a:r>
          </a:p>
          <a:p>
            <a:pPr algn="l"/>
            <a:r>
              <a:rPr lang="en-GB" b="0" i="0" dirty="0">
                <a:solidFill>
                  <a:srgbClr val="373737"/>
                </a:solidFill>
                <a:effectLst/>
                <a:latin typeface="Gill Sans Light"/>
              </a:rPr>
              <a:t>The firm was an outstanding success and enabled Smith to enter politics. Between 1877 and 1891 he served as First Lord of the Admiralty, Secretary of State for War and First Lord of the Treasury.</a:t>
            </a:r>
          </a:p>
          <a:p>
            <a:pPr algn="l"/>
            <a:r>
              <a:rPr lang="en-GB" b="0" i="0" dirty="0">
                <a:solidFill>
                  <a:srgbClr val="373737"/>
                </a:solidFill>
                <a:effectLst/>
                <a:latin typeface="Gill Sans Light"/>
              </a:rPr>
              <a:t>His connection to Walmer Castle was brief, as he died there within two months of appointment, but his legacy is in the Indenture of Heirlooms which he began. Passed as an Act of Parliament in 1892, the indenture ensured that the historic collections at Walmer, including furniture and works of art, gathered by many famous Lord Wardens, would always remain on public view at the castle.</a:t>
            </a:r>
          </a:p>
          <a:p>
            <a:pPr algn="l"/>
            <a:endParaRPr lang="en-GB" b="0" i="0" dirty="0">
              <a:solidFill>
                <a:srgbClr val="373737"/>
              </a:solidFill>
              <a:effectLst/>
              <a:latin typeface="Gill Sans Light"/>
            </a:endParaRPr>
          </a:p>
          <a:p>
            <a:pPr algn="l"/>
            <a:r>
              <a:rPr lang="en-GB" b="0" i="0" dirty="0">
                <a:solidFill>
                  <a:srgbClr val="373737"/>
                </a:solidFill>
                <a:effectLst/>
                <a:latin typeface="Gill Sans Light"/>
              </a:rPr>
              <a:t>The 7th Earl Beauchamp was a diplomat and politician, reaching cabinet minister level in 1910 and serving in Liberal governments until 1915. He hosted important war conferences at Walmer with the Prime Minister, HH Asquith, in the first two years of the First World War. He also served as first Commissioner of the Office of Works, a new government department looking after historic monuments.</a:t>
            </a:r>
          </a:p>
          <a:p>
            <a:pPr algn="l"/>
            <a:r>
              <a:rPr lang="en-GB" b="0" i="0" dirty="0">
                <a:solidFill>
                  <a:srgbClr val="373737"/>
                </a:solidFill>
                <a:effectLst/>
                <a:latin typeface="Gill Sans Light"/>
              </a:rPr>
              <a:t>As Lord Warden he spent most summers at Walmer with his wife and family of seven children, enjoying the grounds and the beach. He made several improvements to the grounds, including making tennis and croquet courts.</a:t>
            </a:r>
          </a:p>
          <a:p>
            <a:pPr algn="l"/>
            <a:r>
              <a:rPr lang="en-GB" b="0" i="0" dirty="0">
                <a:solidFill>
                  <a:srgbClr val="373737"/>
                </a:solidFill>
                <a:effectLst/>
                <a:latin typeface="Gill Sans Light"/>
              </a:rPr>
              <a:t>The earl moved in high society and hosted fashionable parties in the castle at Walmer. His inclination for gay relationships, which were illegal at the time, attracted gossip. In 1931 he was outed by his brother-in-law, the Duke of Westminster, and had to leave the country.</a:t>
            </a:r>
          </a:p>
          <a:p>
            <a:pPr algn="l"/>
            <a:endParaRPr lang="en-GB" b="0" i="0" dirty="0">
              <a:solidFill>
                <a:srgbClr val="373737"/>
              </a:solidFill>
              <a:effectLst/>
              <a:latin typeface="Gill Sans Light"/>
            </a:endParaRPr>
          </a:p>
          <a:p>
            <a:pPr algn="l"/>
            <a:endParaRPr lang="en-GB" b="0" i="0" dirty="0">
              <a:solidFill>
                <a:srgbClr val="373737"/>
              </a:solidFill>
              <a:effectLst/>
              <a:latin typeface="Gill Sans Light"/>
            </a:endParaRPr>
          </a:p>
          <a:p>
            <a:pPr algn="l"/>
            <a:r>
              <a:rPr lang="en-GB" b="0" i="0" dirty="0">
                <a:solidFill>
                  <a:srgbClr val="373737"/>
                </a:solidFill>
                <a:effectLst/>
                <a:latin typeface="Gill Sans Light"/>
              </a:rPr>
              <a:t>The Queen Mother, the only woman to hold the office, is among the most famous Lords Warden. Elizabeth Bowes-Lyon married Albert, the second son of George V, in 1923. She unexpectedly became queen following the abdication of Edward VIII in 1936. Albert took the title George VI.</a:t>
            </a:r>
          </a:p>
          <a:p>
            <a:pPr algn="l"/>
            <a:r>
              <a:rPr lang="en-GB" b="0" i="0" dirty="0">
                <a:solidFill>
                  <a:srgbClr val="373737"/>
                </a:solidFill>
                <a:effectLst/>
                <a:latin typeface="Gill Sans Light"/>
              </a:rPr>
              <a:t>During the Second World War, the king and queen became immensely popular, symbolising opposition to the forces of fascism that brought war across the world. After George VI’s premature death in 1952, she fulfilled a role as the matriarch of the Royal Family until her death at the age of 101. Her commitment to public duties and her popularity never faltered.</a:t>
            </a:r>
          </a:p>
          <a:p>
            <a:pPr algn="l"/>
            <a:r>
              <a:rPr lang="en-GB" b="0" i="0" dirty="0">
                <a:solidFill>
                  <a:srgbClr val="373737"/>
                </a:solidFill>
                <a:effectLst/>
                <a:latin typeface="Gill Sans Light"/>
              </a:rPr>
              <a:t>The Queen Mother loved Walmer and came to stay for a short holiday in July of most years, often with one or more of the royal corgis. In 1997, Pitt’s walled garden was re-made to mark her 95th birthday, and now forms the tranquil Queen Mother’s Garden.</a:t>
            </a:r>
          </a:p>
          <a:p>
            <a:pPr algn="l"/>
            <a:endParaRPr lang="en-GB" b="0" i="0" dirty="0">
              <a:solidFill>
                <a:srgbClr val="373737"/>
              </a:solidFill>
              <a:effectLst/>
              <a:latin typeface="Gill Sans Light"/>
            </a:endParaRPr>
          </a:p>
          <a:p>
            <a:pPr algn="l"/>
            <a:r>
              <a:rPr lang="en-GB" b="0" i="0" dirty="0">
                <a:solidFill>
                  <a:srgbClr val="373737"/>
                </a:solidFill>
                <a:effectLst/>
                <a:latin typeface="Gill Sans Light"/>
              </a:rPr>
              <a:t>Admiral of the Fleet, Michael Cecil Boyce, Baron Boyce</a:t>
            </a:r>
          </a:p>
          <a:p>
            <a:pPr algn="l"/>
            <a:r>
              <a:rPr lang="en-GB" b="0" i="0" dirty="0">
                <a:solidFill>
                  <a:srgbClr val="373737"/>
                </a:solidFill>
                <a:effectLst/>
                <a:latin typeface="Gill Sans Light"/>
              </a:rPr>
              <a:t>Lord Warden 2004 – 2022</a:t>
            </a:r>
          </a:p>
          <a:p>
            <a:pPr algn="l"/>
            <a:endParaRPr lang="en-GB" b="0" i="0" dirty="0">
              <a:solidFill>
                <a:srgbClr val="373737"/>
              </a:solidFill>
              <a:effectLst/>
              <a:latin typeface="Gill Sans Light"/>
            </a:endParaRPr>
          </a:p>
          <a:p>
            <a:pPr algn="l"/>
            <a:r>
              <a:rPr lang="en-GB" b="0" i="0" dirty="0">
                <a:solidFill>
                  <a:srgbClr val="373737"/>
                </a:solidFill>
                <a:effectLst/>
                <a:latin typeface="Gill Sans Light"/>
              </a:rPr>
              <a:t>Admiral Sir George Zambellas </a:t>
            </a:r>
          </a:p>
          <a:p>
            <a:pPr algn="l"/>
            <a:r>
              <a:rPr lang="en-GB" b="0" i="0" dirty="0">
                <a:solidFill>
                  <a:srgbClr val="373737"/>
                </a:solidFill>
                <a:effectLst/>
                <a:latin typeface="Gill Sans Light"/>
              </a:rPr>
              <a:t>Lord Warden 2024 – Present </a:t>
            </a:r>
          </a:p>
          <a:p>
            <a:pPr algn="l"/>
            <a:endParaRPr lang="en-GB" b="0" i="0" dirty="0">
              <a:solidFill>
                <a:srgbClr val="373737"/>
              </a:solidFill>
              <a:effectLst/>
              <a:latin typeface="Gill Sans Light"/>
            </a:endParaRPr>
          </a:p>
          <a:p>
            <a:pPr algn="l"/>
            <a:r>
              <a:rPr lang="en-GB" b="0" i="0" dirty="0">
                <a:solidFill>
                  <a:srgbClr val="373737"/>
                </a:solidFill>
                <a:effectLst/>
                <a:latin typeface="Gill Sans Light"/>
              </a:rPr>
              <a:t>George Zambellas was educated in Zimbabwe, and at Stowe and Southampton University, graduating in Aeronautical and Astronautical Engineering. He joined the Royal Navy in 1980 from the aerospace industry and qualified as a pilot in 1982. On promotion to Admiral in January 2012, George Zambellas became Commander, Allied Maritime Command Northwood, in which role he also discharged Full Command responsibilities as the Royal Navy’s Fleet Commander until November 2012. He was appointed KCB in 2012.</a:t>
            </a:r>
          </a:p>
          <a:p>
            <a:endParaRPr lang="en-GB" dirty="0"/>
          </a:p>
        </p:txBody>
      </p:sp>
      <p:sp>
        <p:nvSpPr>
          <p:cNvPr id="4" name="Date Placeholder 3"/>
          <p:cNvSpPr>
            <a:spLocks noGrp="1"/>
          </p:cNvSpPr>
          <p:nvPr>
            <p:ph type="dt" idx="1"/>
          </p:nvPr>
        </p:nvSpPr>
        <p:spPr/>
        <p:txBody>
          <a:bodyPr/>
          <a:lstStyle/>
          <a:p>
            <a:fld id="{473D7505-9544-469F-9F48-1A6AE9AE77DB}" type="datetime4">
              <a:rPr lang="en-GB" smtClean="0"/>
              <a:pPr/>
              <a:t>14 October 2024</a:t>
            </a:fld>
            <a:endParaRPr lang="en-GB" dirty="0"/>
          </a:p>
        </p:txBody>
      </p:sp>
    </p:spTree>
    <p:extLst>
      <p:ext uri="{BB962C8B-B14F-4D97-AF65-F5344CB8AC3E}">
        <p14:creationId xmlns:p14="http://schemas.microsoft.com/office/powerpoint/2010/main" val="639598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Tai Chi &amp; Qigong, Yoga, Sound bath mediation, Art club, book club, writing group, craft club, under 5’s, </a:t>
            </a:r>
            <a:r>
              <a:rPr lang="en-GB" dirty="0" err="1"/>
              <a:t>storytime</a:t>
            </a:r>
            <a:r>
              <a:rPr lang="en-GB" dirty="0"/>
              <a:t>, nature and insects</a:t>
            </a:r>
          </a:p>
          <a:p>
            <a:endParaRPr lang="en-GB" dirty="0"/>
          </a:p>
          <a:p>
            <a:r>
              <a:rPr lang="en-GB" dirty="0" err="1"/>
              <a:t>Sustailabilt</a:t>
            </a:r>
            <a:r>
              <a:rPr lang="en-GB" dirty="0"/>
              <a:t>, with the building we have, just won Gold award from Green Tourism. In Green impact Walmer is National award runner up, have silver and </a:t>
            </a:r>
            <a:r>
              <a:rPr lang="en-GB"/>
              <a:t>bronze awards. </a:t>
            </a:r>
            <a:endParaRPr lang="en-GB" dirty="0"/>
          </a:p>
        </p:txBody>
      </p:sp>
      <p:sp>
        <p:nvSpPr>
          <p:cNvPr id="4" name="Date Placeholder 3"/>
          <p:cNvSpPr>
            <a:spLocks noGrp="1"/>
          </p:cNvSpPr>
          <p:nvPr>
            <p:ph type="dt" idx="1"/>
          </p:nvPr>
        </p:nvSpPr>
        <p:spPr/>
        <p:txBody>
          <a:bodyPr/>
          <a:lstStyle/>
          <a:p>
            <a:fld id="{473D7505-9544-469F-9F48-1A6AE9AE77DB}" type="datetime4">
              <a:rPr lang="en-GB" smtClean="0"/>
              <a:pPr/>
              <a:t>14 October 2024</a:t>
            </a:fld>
            <a:endParaRPr lang="en-GB" dirty="0"/>
          </a:p>
        </p:txBody>
      </p:sp>
    </p:spTree>
    <p:extLst>
      <p:ext uri="{BB962C8B-B14F-4D97-AF65-F5344CB8AC3E}">
        <p14:creationId xmlns:p14="http://schemas.microsoft.com/office/powerpoint/2010/main" val="1834413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473D7505-9544-469F-9F48-1A6AE9AE77DB}" type="datetime4">
              <a:rPr lang="en-GB" smtClean="0"/>
              <a:pPr/>
              <a:t>14 October 2024</a:t>
            </a:fld>
            <a:endParaRPr lang="en-GB" dirty="0"/>
          </a:p>
        </p:txBody>
      </p:sp>
    </p:spTree>
    <p:extLst>
      <p:ext uri="{BB962C8B-B14F-4D97-AF65-F5344CB8AC3E}">
        <p14:creationId xmlns:p14="http://schemas.microsoft.com/office/powerpoint/2010/main" val="1906805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40F2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FDB33-CFBC-D985-3F03-F5FECB7A4D6E}"/>
              </a:ext>
            </a:extLst>
          </p:cNvPr>
          <p:cNvSpPr>
            <a:spLocks noGrp="1"/>
          </p:cNvSpPr>
          <p:nvPr>
            <p:ph type="ctrTitle" hasCustomPrompt="1"/>
          </p:nvPr>
        </p:nvSpPr>
        <p:spPr>
          <a:xfrm>
            <a:off x="953727" y="1406011"/>
            <a:ext cx="10294376" cy="1655762"/>
          </a:xfrm>
        </p:spPr>
        <p:txBody>
          <a:bodyPr anchor="t" anchorCtr="0">
            <a:normAutofit/>
          </a:bodyPr>
          <a:lstStyle>
            <a:lvl1pPr algn="l">
              <a:defRPr sz="5000" b="1">
                <a:solidFill>
                  <a:srgbClr val="F5DADF"/>
                </a:solidFill>
              </a:defRPr>
            </a:lvl1pPr>
          </a:lstStyle>
          <a:p>
            <a:r>
              <a:rPr lang="en-US" dirty="0"/>
              <a:t>Title line 1 here</a:t>
            </a:r>
            <a:br>
              <a:rPr lang="en-US" dirty="0"/>
            </a:br>
            <a:r>
              <a:rPr lang="en-US" dirty="0"/>
              <a:t>Title line 2 here</a:t>
            </a:r>
            <a:endParaRPr lang="en-GB" dirty="0"/>
          </a:p>
        </p:txBody>
      </p:sp>
      <p:sp>
        <p:nvSpPr>
          <p:cNvPr id="3" name="Subtitle 2">
            <a:extLst>
              <a:ext uri="{FF2B5EF4-FFF2-40B4-BE49-F238E27FC236}">
                <a16:creationId xmlns:a16="http://schemas.microsoft.com/office/drawing/2014/main" id="{DF6F1799-33B1-772B-FD1C-6680365295F7}"/>
              </a:ext>
            </a:extLst>
          </p:cNvPr>
          <p:cNvSpPr>
            <a:spLocks noGrp="1"/>
          </p:cNvSpPr>
          <p:nvPr>
            <p:ph type="subTitle" idx="1" hasCustomPrompt="1"/>
          </p:nvPr>
        </p:nvSpPr>
        <p:spPr>
          <a:xfrm>
            <a:off x="953727" y="3087332"/>
            <a:ext cx="10294375" cy="2062316"/>
          </a:xfrm>
        </p:spPr>
        <p:txBody>
          <a:bodyPr/>
          <a:lstStyle>
            <a:lvl1pPr marL="0" indent="0" algn="l">
              <a:lnSpc>
                <a:spcPct val="100000"/>
              </a:lnSpc>
              <a:spcBef>
                <a:spcPts val="0"/>
              </a:spcBef>
              <a:buNone/>
              <a:defRPr sz="2400">
                <a:solidFill>
                  <a:srgbClr val="F5DAD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Job Title</a:t>
            </a:r>
            <a:endParaRPr lang="en-GB" dirty="0"/>
          </a:p>
        </p:txBody>
      </p:sp>
      <p:pic>
        <p:nvPicPr>
          <p:cNvPr id="10" name="Picture 9">
            <a:extLst>
              <a:ext uri="{FF2B5EF4-FFF2-40B4-BE49-F238E27FC236}">
                <a16:creationId xmlns:a16="http://schemas.microsoft.com/office/drawing/2014/main" id="{43DA94FA-253E-BC5A-521A-68E249A03F8F}"/>
              </a:ext>
            </a:extLst>
          </p:cNvPr>
          <p:cNvPicPr>
            <a:picLocks noChangeAspect="1"/>
          </p:cNvPicPr>
          <p:nvPr userDrawn="1"/>
        </p:nvPicPr>
        <p:blipFill>
          <a:blip r:embed="rId2"/>
          <a:stretch>
            <a:fillRect/>
          </a:stretch>
        </p:blipFill>
        <p:spPr>
          <a:xfrm>
            <a:off x="631122" y="5355520"/>
            <a:ext cx="2729333" cy="1386892"/>
          </a:xfrm>
          <a:prstGeom prst="rect">
            <a:avLst/>
          </a:prstGeom>
        </p:spPr>
      </p:pic>
      <p:sp>
        <p:nvSpPr>
          <p:cNvPr id="6" name="Text Placeholder 5">
            <a:extLst>
              <a:ext uri="{FF2B5EF4-FFF2-40B4-BE49-F238E27FC236}">
                <a16:creationId xmlns:a16="http://schemas.microsoft.com/office/drawing/2014/main" id="{A68872A4-3AF6-A390-5A3A-FA7F896587D5}"/>
              </a:ext>
            </a:extLst>
          </p:cNvPr>
          <p:cNvSpPr>
            <a:spLocks noGrp="1"/>
          </p:cNvSpPr>
          <p:nvPr>
            <p:ph type="body" sz="quarter" idx="11" hasCustomPrompt="1"/>
          </p:nvPr>
        </p:nvSpPr>
        <p:spPr>
          <a:xfrm>
            <a:off x="7223789" y="6150562"/>
            <a:ext cx="4024313" cy="458788"/>
          </a:xfrm>
        </p:spPr>
        <p:txBody>
          <a:bodyPr>
            <a:normAutofit/>
          </a:bodyPr>
          <a:lstStyle>
            <a:lvl1pPr algn="r">
              <a:defRPr sz="1100" baseline="0">
                <a:solidFill>
                  <a:schemeClr val="bg1"/>
                </a:solidFill>
              </a:defRPr>
            </a:lvl1pPr>
          </a:lstStyle>
          <a:p>
            <a:pPr lvl="0"/>
            <a:fld id="{A07476FD-D40C-4594-BD37-208CFE5066C0}" type="datetime4">
              <a:rPr lang="en-GB" smtClean="0"/>
              <a:t>17 July 2024</a:t>
            </a:fld>
            <a:endParaRPr lang="en-GB" dirty="0"/>
          </a:p>
        </p:txBody>
      </p:sp>
    </p:spTree>
    <p:extLst>
      <p:ext uri="{BB962C8B-B14F-4D97-AF65-F5344CB8AC3E}">
        <p14:creationId xmlns:p14="http://schemas.microsoft.com/office/powerpoint/2010/main" val="3618739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Full Pag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2ED7FCC-BADC-F80D-71C3-2296333BB89B}"/>
              </a:ext>
            </a:extLst>
          </p:cNvPr>
          <p:cNvSpPr>
            <a:spLocks noGrp="1"/>
          </p:cNvSpPr>
          <p:nvPr>
            <p:ph type="pic" sz="quarter" idx="12" hasCustomPrompt="1"/>
          </p:nvPr>
        </p:nvSpPr>
        <p:spPr>
          <a:xfrm>
            <a:off x="0" y="0"/>
            <a:ext cx="12192000" cy="6858000"/>
          </a:xfrm>
          <a:solidFill>
            <a:schemeClr val="bg1">
              <a:lumMod val="85000"/>
            </a:schemeClr>
          </a:solidFill>
        </p:spPr>
        <p:txBody>
          <a:bodyPr/>
          <a:lstStyle>
            <a:lvl1pPr marL="0" indent="0">
              <a:buFontTx/>
              <a:buNone/>
              <a:defRPr/>
            </a:lvl1pPr>
          </a:lstStyle>
          <a:p>
            <a:r>
              <a:rPr lang="en-GB" dirty="0"/>
              <a:t>Click to insert image</a:t>
            </a:r>
          </a:p>
        </p:txBody>
      </p:sp>
      <p:sp>
        <p:nvSpPr>
          <p:cNvPr id="2" name="Title 1">
            <a:extLst>
              <a:ext uri="{FF2B5EF4-FFF2-40B4-BE49-F238E27FC236}">
                <a16:creationId xmlns:a16="http://schemas.microsoft.com/office/drawing/2014/main" id="{7D88DF87-20AF-CDFE-B965-AEB897CB3274}"/>
              </a:ext>
            </a:extLst>
          </p:cNvPr>
          <p:cNvSpPr>
            <a:spLocks noGrp="1"/>
          </p:cNvSpPr>
          <p:nvPr>
            <p:ph type="title" hasCustomPrompt="1"/>
          </p:nvPr>
        </p:nvSpPr>
        <p:spPr>
          <a:xfrm>
            <a:off x="963560" y="924231"/>
            <a:ext cx="4513008" cy="766918"/>
          </a:xfrm>
        </p:spPr>
        <p:txBody>
          <a:bodyPr anchor="t" anchorCtr="0">
            <a:normAutofit/>
          </a:bodyPr>
          <a:lstStyle>
            <a:lvl1pPr>
              <a:defRPr sz="2800">
                <a:solidFill>
                  <a:schemeClr val="bg1"/>
                </a:solidFill>
              </a:defRPr>
            </a:lvl1pPr>
          </a:lstStyle>
          <a:p>
            <a:r>
              <a:rPr lang="en-US" dirty="0"/>
              <a:t>Single/full page image</a:t>
            </a:r>
            <a:endParaRPr lang="en-GB" dirty="0"/>
          </a:p>
        </p:txBody>
      </p:sp>
      <p:sp>
        <p:nvSpPr>
          <p:cNvPr id="3" name="Date Placeholder 3">
            <a:extLst>
              <a:ext uri="{FF2B5EF4-FFF2-40B4-BE49-F238E27FC236}">
                <a16:creationId xmlns:a16="http://schemas.microsoft.com/office/drawing/2014/main" id="{CE4FB070-06C7-BD80-1774-297AEE80D8E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100">
                <a:solidFill>
                  <a:schemeClr val="bg1"/>
                </a:solidFill>
              </a:defRPr>
            </a:lvl1pPr>
          </a:lstStyle>
          <a:p>
            <a:fld id="{B14FA9BD-E8E1-4494-93FD-56378090FA14}" type="datetime4">
              <a:rPr lang="en-GB" smtClean="0"/>
              <a:pPr/>
              <a:t>14 October 2024</a:t>
            </a:fld>
            <a:endParaRPr lang="en-GB" dirty="0"/>
          </a:p>
        </p:txBody>
      </p:sp>
      <p:sp>
        <p:nvSpPr>
          <p:cNvPr id="6" name="Footer Placeholder 4">
            <a:extLst>
              <a:ext uri="{FF2B5EF4-FFF2-40B4-BE49-F238E27FC236}">
                <a16:creationId xmlns:a16="http://schemas.microsoft.com/office/drawing/2014/main" id="{1A252282-2B0F-7515-E26B-D3C401A96B84}"/>
              </a:ext>
            </a:extLst>
          </p:cNvPr>
          <p:cNvSpPr>
            <a:spLocks noGrp="1"/>
          </p:cNvSpPr>
          <p:nvPr>
            <p:ph type="ftr" sz="quarter" idx="3"/>
          </p:nvPr>
        </p:nvSpPr>
        <p:spPr>
          <a:xfrm>
            <a:off x="943896" y="6356350"/>
            <a:ext cx="4009103" cy="365125"/>
          </a:xfrm>
          <a:prstGeom prst="rect">
            <a:avLst/>
          </a:prstGeom>
        </p:spPr>
        <p:txBody>
          <a:bodyPr vert="horz" lIns="91440" tIns="45720" rIns="91440" bIns="45720" rtlCol="0" anchor="ctr"/>
          <a:lstStyle>
            <a:lvl1pPr algn="ctr">
              <a:defRPr sz="1100">
                <a:solidFill>
                  <a:schemeClr val="bg1"/>
                </a:solidFill>
              </a:defRPr>
            </a:lvl1pPr>
          </a:lstStyle>
          <a:p>
            <a:pPr algn="l"/>
            <a:r>
              <a:rPr lang="en-GB" b="1" dirty="0"/>
              <a:t>English Heritage   </a:t>
            </a:r>
            <a:r>
              <a:rPr lang="en-GB" dirty="0"/>
              <a:t>Presentation title here</a:t>
            </a:r>
          </a:p>
        </p:txBody>
      </p:sp>
    </p:spTree>
    <p:extLst>
      <p:ext uri="{BB962C8B-B14F-4D97-AF65-F5344CB8AC3E}">
        <p14:creationId xmlns:p14="http://schemas.microsoft.com/office/powerpoint/2010/main" val="16570853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540F2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FDB33-CFBC-D985-3F03-F5FECB7A4D6E}"/>
              </a:ext>
            </a:extLst>
          </p:cNvPr>
          <p:cNvSpPr>
            <a:spLocks noGrp="1"/>
          </p:cNvSpPr>
          <p:nvPr>
            <p:ph type="ctrTitle" hasCustomPrompt="1"/>
          </p:nvPr>
        </p:nvSpPr>
        <p:spPr>
          <a:xfrm>
            <a:off x="953727" y="1406011"/>
            <a:ext cx="10294376" cy="1655762"/>
          </a:xfrm>
        </p:spPr>
        <p:txBody>
          <a:bodyPr anchor="t" anchorCtr="0">
            <a:normAutofit/>
          </a:bodyPr>
          <a:lstStyle>
            <a:lvl1pPr algn="l">
              <a:defRPr sz="5000" b="1">
                <a:solidFill>
                  <a:srgbClr val="F5DADF"/>
                </a:solidFill>
              </a:defRPr>
            </a:lvl1pPr>
          </a:lstStyle>
          <a:p>
            <a:r>
              <a:rPr lang="en-US" dirty="0"/>
              <a:t>Thank you message here</a:t>
            </a:r>
            <a:endParaRPr lang="en-GB" dirty="0"/>
          </a:p>
        </p:txBody>
      </p:sp>
      <p:pic>
        <p:nvPicPr>
          <p:cNvPr id="10" name="Picture 9">
            <a:extLst>
              <a:ext uri="{FF2B5EF4-FFF2-40B4-BE49-F238E27FC236}">
                <a16:creationId xmlns:a16="http://schemas.microsoft.com/office/drawing/2014/main" id="{43DA94FA-253E-BC5A-521A-68E249A03F8F}"/>
              </a:ext>
            </a:extLst>
          </p:cNvPr>
          <p:cNvPicPr>
            <a:picLocks noChangeAspect="1"/>
          </p:cNvPicPr>
          <p:nvPr userDrawn="1"/>
        </p:nvPicPr>
        <p:blipFill>
          <a:blip r:embed="rId2"/>
          <a:stretch>
            <a:fillRect/>
          </a:stretch>
        </p:blipFill>
        <p:spPr>
          <a:xfrm>
            <a:off x="631122" y="5355520"/>
            <a:ext cx="2729333" cy="1386892"/>
          </a:xfrm>
          <a:prstGeom prst="rect">
            <a:avLst/>
          </a:prstGeom>
        </p:spPr>
      </p:pic>
    </p:spTree>
    <p:extLst>
      <p:ext uri="{BB962C8B-B14F-4D97-AF65-F5344CB8AC3E}">
        <p14:creationId xmlns:p14="http://schemas.microsoft.com/office/powerpoint/2010/main" val="4065221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F5DA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C62E-8D3B-0D2D-671B-8565F87C581E}"/>
              </a:ext>
            </a:extLst>
          </p:cNvPr>
          <p:cNvSpPr>
            <a:spLocks noGrp="1"/>
          </p:cNvSpPr>
          <p:nvPr>
            <p:ph type="title" hasCustomPrompt="1"/>
          </p:nvPr>
        </p:nvSpPr>
        <p:spPr>
          <a:xfrm>
            <a:off x="943897" y="1478243"/>
            <a:ext cx="10294374" cy="1325563"/>
          </a:xfrm>
        </p:spPr>
        <p:txBody>
          <a:bodyPr anchor="t" anchorCtr="0">
            <a:normAutofit/>
          </a:bodyPr>
          <a:lstStyle>
            <a:lvl1pPr>
              <a:defRPr sz="4400"/>
            </a:lvl1pPr>
          </a:lstStyle>
          <a:p>
            <a:r>
              <a:rPr lang="en-US" dirty="0"/>
              <a:t>Section divider page title</a:t>
            </a:r>
            <a:endParaRPr lang="en-GB" dirty="0"/>
          </a:p>
        </p:txBody>
      </p:sp>
      <p:sp>
        <p:nvSpPr>
          <p:cNvPr id="3" name="Date Placeholder 3">
            <a:extLst>
              <a:ext uri="{FF2B5EF4-FFF2-40B4-BE49-F238E27FC236}">
                <a16:creationId xmlns:a16="http://schemas.microsoft.com/office/drawing/2014/main" id="{CB2A0F19-6FC4-77F9-5F18-F21D0D9779BF}"/>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100">
                <a:solidFill>
                  <a:srgbClr val="540F2F"/>
                </a:solidFill>
              </a:defRPr>
            </a:lvl1pPr>
          </a:lstStyle>
          <a:p>
            <a:fld id="{1F2D8749-2311-49B1-9CA6-3197774D904D}" type="datetime4">
              <a:rPr lang="en-GB" smtClean="0"/>
              <a:t>14 October 2024</a:t>
            </a:fld>
            <a:endParaRPr lang="en-GB" dirty="0"/>
          </a:p>
        </p:txBody>
      </p:sp>
      <p:sp>
        <p:nvSpPr>
          <p:cNvPr id="4" name="Footer Placeholder 4">
            <a:extLst>
              <a:ext uri="{FF2B5EF4-FFF2-40B4-BE49-F238E27FC236}">
                <a16:creationId xmlns:a16="http://schemas.microsoft.com/office/drawing/2014/main" id="{D23FFBAA-5ADC-52B3-A334-F5D17A7A430B}"/>
              </a:ext>
            </a:extLst>
          </p:cNvPr>
          <p:cNvSpPr>
            <a:spLocks noGrp="1"/>
          </p:cNvSpPr>
          <p:nvPr>
            <p:ph type="ftr" sz="quarter" idx="3"/>
          </p:nvPr>
        </p:nvSpPr>
        <p:spPr>
          <a:xfrm>
            <a:off x="943896" y="6356350"/>
            <a:ext cx="4009103" cy="365125"/>
          </a:xfrm>
          <a:prstGeom prst="rect">
            <a:avLst/>
          </a:prstGeom>
        </p:spPr>
        <p:txBody>
          <a:bodyPr vert="horz" lIns="91440" tIns="45720" rIns="91440" bIns="45720" rtlCol="0" anchor="ctr"/>
          <a:lstStyle>
            <a:lvl1pPr algn="ctr">
              <a:defRPr sz="1100">
                <a:solidFill>
                  <a:srgbClr val="540F2F"/>
                </a:solidFill>
              </a:defRPr>
            </a:lvl1pPr>
          </a:lstStyle>
          <a:p>
            <a:pPr algn="l"/>
            <a:r>
              <a:rPr lang="en-GB" b="1" dirty="0"/>
              <a:t>English Heritage   </a:t>
            </a:r>
            <a:r>
              <a:rPr lang="en-GB" dirty="0"/>
              <a:t>Presentation title here</a:t>
            </a:r>
          </a:p>
        </p:txBody>
      </p:sp>
    </p:spTree>
    <p:extLst>
      <p:ext uri="{BB962C8B-B14F-4D97-AF65-F5344CB8AC3E}">
        <p14:creationId xmlns:p14="http://schemas.microsoft.com/office/powerpoint/2010/main" val="859336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4B7FD-F7D3-DC4A-285D-87E75F419370}"/>
              </a:ext>
            </a:extLst>
          </p:cNvPr>
          <p:cNvSpPr>
            <a:spLocks noGrp="1"/>
          </p:cNvSpPr>
          <p:nvPr>
            <p:ph type="title" hasCustomPrompt="1"/>
          </p:nvPr>
        </p:nvSpPr>
        <p:spPr>
          <a:xfrm>
            <a:off x="963560" y="914400"/>
            <a:ext cx="10274710" cy="776288"/>
          </a:xfrm>
        </p:spPr>
        <p:txBody>
          <a:bodyPr anchor="t" anchorCtr="0">
            <a:normAutofit/>
          </a:bodyPr>
          <a:lstStyle>
            <a:lvl1pPr>
              <a:defRPr sz="2800"/>
            </a:lvl1pPr>
          </a:lstStyle>
          <a:p>
            <a:r>
              <a:rPr lang="en-US" dirty="0"/>
              <a:t>Title – two columns of text</a:t>
            </a:r>
            <a:endParaRPr lang="en-GB" dirty="0"/>
          </a:p>
        </p:txBody>
      </p:sp>
      <p:sp>
        <p:nvSpPr>
          <p:cNvPr id="10" name="Text Placeholder 9">
            <a:extLst>
              <a:ext uri="{FF2B5EF4-FFF2-40B4-BE49-F238E27FC236}">
                <a16:creationId xmlns:a16="http://schemas.microsoft.com/office/drawing/2014/main" id="{057F5670-5499-B18E-AA34-302A9EA80FA6}"/>
              </a:ext>
            </a:extLst>
          </p:cNvPr>
          <p:cNvSpPr>
            <a:spLocks noGrp="1"/>
          </p:cNvSpPr>
          <p:nvPr>
            <p:ph type="body" sz="quarter" idx="11"/>
          </p:nvPr>
        </p:nvSpPr>
        <p:spPr>
          <a:xfrm>
            <a:off x="954088" y="1825624"/>
            <a:ext cx="5065712" cy="4117975"/>
          </a:xfrm>
        </p:spPr>
        <p:txBody>
          <a:bodyPr/>
          <a:lstStyle>
            <a:lvl1pPr marL="0" indent="0">
              <a:buFontTx/>
              <a:buNone/>
              <a:defRPr sz="2400">
                <a:solidFill>
                  <a:srgbClr val="540F2F"/>
                </a:solidFill>
              </a:defRPr>
            </a:lvl1pPr>
            <a:lvl2pPr marL="457200" indent="0">
              <a:buFontTx/>
              <a:buNone/>
              <a:defRPr sz="2000">
                <a:solidFill>
                  <a:srgbClr val="540F2F"/>
                </a:solidFill>
              </a:defRPr>
            </a:lvl2pPr>
            <a:lvl3pPr marL="914400" indent="0">
              <a:buFontTx/>
              <a:buNone/>
              <a:defRPr sz="1800">
                <a:solidFill>
                  <a:srgbClr val="540F2F"/>
                </a:solidFill>
              </a:defRPr>
            </a:lvl3pPr>
            <a:lvl4pPr marL="1371600" indent="0">
              <a:buFontTx/>
              <a:buNone/>
              <a:defRPr sz="1600">
                <a:solidFill>
                  <a:srgbClr val="540F2F"/>
                </a:solidFill>
              </a:defRPr>
            </a:lvl4pPr>
            <a:lvl5pPr marL="1828800" indent="0">
              <a:buFontTx/>
              <a:buNone/>
              <a:defRPr sz="1600">
                <a:solidFill>
                  <a:srgbClr val="540F2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11">
            <a:extLst>
              <a:ext uri="{FF2B5EF4-FFF2-40B4-BE49-F238E27FC236}">
                <a16:creationId xmlns:a16="http://schemas.microsoft.com/office/drawing/2014/main" id="{8E771949-BC61-7A46-2CCC-A5A8BB71E908}"/>
              </a:ext>
            </a:extLst>
          </p:cNvPr>
          <p:cNvSpPr>
            <a:spLocks noGrp="1"/>
          </p:cNvSpPr>
          <p:nvPr>
            <p:ph type="body" sz="quarter" idx="12"/>
          </p:nvPr>
        </p:nvSpPr>
        <p:spPr>
          <a:xfrm>
            <a:off x="6172200" y="1825625"/>
            <a:ext cx="5065713" cy="4117974"/>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 name="Date Placeholder 3">
            <a:extLst>
              <a:ext uri="{FF2B5EF4-FFF2-40B4-BE49-F238E27FC236}">
                <a16:creationId xmlns:a16="http://schemas.microsoft.com/office/drawing/2014/main" id="{F2D22D01-DE00-CA42-8FB0-1CC2C9973658}"/>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100">
                <a:solidFill>
                  <a:srgbClr val="540F2F"/>
                </a:solidFill>
              </a:defRPr>
            </a:lvl1pPr>
          </a:lstStyle>
          <a:p>
            <a:fld id="{C9817F6E-B6EF-4216-94EE-A55F2B0D5010}" type="datetime4">
              <a:rPr lang="en-GB" smtClean="0"/>
              <a:t>14 October 2024</a:t>
            </a:fld>
            <a:endParaRPr lang="en-GB" dirty="0"/>
          </a:p>
        </p:txBody>
      </p:sp>
      <p:sp>
        <p:nvSpPr>
          <p:cNvPr id="5" name="Footer Placeholder 4">
            <a:extLst>
              <a:ext uri="{FF2B5EF4-FFF2-40B4-BE49-F238E27FC236}">
                <a16:creationId xmlns:a16="http://schemas.microsoft.com/office/drawing/2014/main" id="{5448CF27-BE67-F859-5971-AEA80E502369}"/>
              </a:ext>
            </a:extLst>
          </p:cNvPr>
          <p:cNvSpPr>
            <a:spLocks noGrp="1"/>
          </p:cNvSpPr>
          <p:nvPr>
            <p:ph type="ftr" sz="quarter" idx="3"/>
          </p:nvPr>
        </p:nvSpPr>
        <p:spPr>
          <a:xfrm>
            <a:off x="943896" y="6356350"/>
            <a:ext cx="4009103" cy="365125"/>
          </a:xfrm>
          <a:prstGeom prst="rect">
            <a:avLst/>
          </a:prstGeom>
        </p:spPr>
        <p:txBody>
          <a:bodyPr vert="horz" lIns="91440" tIns="45720" rIns="91440" bIns="45720" rtlCol="0" anchor="ctr"/>
          <a:lstStyle>
            <a:lvl1pPr algn="ctr">
              <a:defRPr sz="1100">
                <a:solidFill>
                  <a:srgbClr val="540F2F"/>
                </a:solidFill>
              </a:defRPr>
            </a:lvl1pPr>
          </a:lstStyle>
          <a:p>
            <a:pPr algn="l"/>
            <a:r>
              <a:rPr lang="en-GB" b="1" dirty="0"/>
              <a:t>English Heritage   </a:t>
            </a:r>
            <a:r>
              <a:rPr lang="en-GB" dirty="0"/>
              <a:t>Presentation title here</a:t>
            </a:r>
          </a:p>
        </p:txBody>
      </p:sp>
    </p:spTree>
    <p:extLst>
      <p:ext uri="{BB962C8B-B14F-4D97-AF65-F5344CB8AC3E}">
        <p14:creationId xmlns:p14="http://schemas.microsoft.com/office/powerpoint/2010/main" val="3531805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4B7FD-F7D3-DC4A-285D-87E75F419370}"/>
              </a:ext>
            </a:extLst>
          </p:cNvPr>
          <p:cNvSpPr>
            <a:spLocks noGrp="1"/>
          </p:cNvSpPr>
          <p:nvPr>
            <p:ph type="title" hasCustomPrompt="1"/>
          </p:nvPr>
        </p:nvSpPr>
        <p:spPr>
          <a:xfrm>
            <a:off x="963560" y="914400"/>
            <a:ext cx="10274710" cy="776288"/>
          </a:xfrm>
        </p:spPr>
        <p:txBody>
          <a:bodyPr anchor="t" anchorCtr="0">
            <a:normAutofit/>
          </a:bodyPr>
          <a:lstStyle>
            <a:lvl1pPr>
              <a:defRPr sz="2800"/>
            </a:lvl1pPr>
          </a:lstStyle>
          <a:p>
            <a:r>
              <a:rPr lang="en-GB" dirty="0"/>
              <a:t>Title – text as bullet points</a:t>
            </a:r>
          </a:p>
        </p:txBody>
      </p:sp>
      <p:sp>
        <p:nvSpPr>
          <p:cNvPr id="10" name="Text Placeholder 9">
            <a:extLst>
              <a:ext uri="{FF2B5EF4-FFF2-40B4-BE49-F238E27FC236}">
                <a16:creationId xmlns:a16="http://schemas.microsoft.com/office/drawing/2014/main" id="{057F5670-5499-B18E-AA34-302A9EA80FA6}"/>
              </a:ext>
            </a:extLst>
          </p:cNvPr>
          <p:cNvSpPr>
            <a:spLocks noGrp="1"/>
          </p:cNvSpPr>
          <p:nvPr>
            <p:ph type="body" sz="quarter" idx="11"/>
          </p:nvPr>
        </p:nvSpPr>
        <p:spPr>
          <a:xfrm>
            <a:off x="954088" y="1825624"/>
            <a:ext cx="5065712" cy="4117975"/>
          </a:xfrm>
        </p:spPr>
        <p:txBody>
          <a:bodyPr/>
          <a:lstStyle>
            <a:lvl1pPr marL="342900" indent="-342900">
              <a:buFont typeface="Arial" panose="020B0604020202020204" pitchFamily="34" charset="0"/>
              <a:buChar char="•"/>
              <a:defRPr sz="2400">
                <a:solidFill>
                  <a:srgbClr val="540F2F"/>
                </a:solidFill>
              </a:defRPr>
            </a:lvl1pPr>
            <a:lvl2pPr marL="800100" indent="-342900">
              <a:buFont typeface="Arial" panose="020B0604020202020204" pitchFamily="34" charset="0"/>
              <a:buChar char="•"/>
              <a:defRPr sz="2000">
                <a:solidFill>
                  <a:srgbClr val="540F2F"/>
                </a:solidFill>
              </a:defRPr>
            </a:lvl2pPr>
            <a:lvl3pPr marL="1200150" indent="-285750">
              <a:buFont typeface="Arial" panose="020B0604020202020204" pitchFamily="34" charset="0"/>
              <a:buChar char="•"/>
              <a:defRPr sz="1800">
                <a:solidFill>
                  <a:srgbClr val="540F2F"/>
                </a:solidFill>
              </a:defRPr>
            </a:lvl3pPr>
            <a:lvl4pPr marL="1657350" indent="-285750">
              <a:buFont typeface="Arial" panose="020B0604020202020204" pitchFamily="34" charset="0"/>
              <a:buChar char="•"/>
              <a:defRPr sz="1600">
                <a:solidFill>
                  <a:srgbClr val="540F2F"/>
                </a:solidFill>
              </a:defRPr>
            </a:lvl4pPr>
            <a:lvl5pPr marL="2114550" indent="-285750">
              <a:buFont typeface="Arial" panose="020B0604020202020204" pitchFamily="34" charset="0"/>
              <a:buChar char="•"/>
              <a:defRPr sz="1600">
                <a:solidFill>
                  <a:srgbClr val="540F2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11">
            <a:extLst>
              <a:ext uri="{FF2B5EF4-FFF2-40B4-BE49-F238E27FC236}">
                <a16:creationId xmlns:a16="http://schemas.microsoft.com/office/drawing/2014/main" id="{8E771949-BC61-7A46-2CCC-A5A8BB71E908}"/>
              </a:ext>
            </a:extLst>
          </p:cNvPr>
          <p:cNvSpPr>
            <a:spLocks noGrp="1"/>
          </p:cNvSpPr>
          <p:nvPr>
            <p:ph type="body" sz="quarter" idx="12"/>
          </p:nvPr>
        </p:nvSpPr>
        <p:spPr>
          <a:xfrm>
            <a:off x="6172200" y="1825625"/>
            <a:ext cx="5065713" cy="4117974"/>
          </a:xfrm>
        </p:spPr>
        <p:txBody>
          <a:bodyPr>
            <a:normAutofit/>
          </a:bodyPr>
          <a:lstStyle>
            <a:lvl1pPr marL="342900" indent="-342900">
              <a:buFont typeface="Arial" panose="020B0604020202020204" pitchFamily="34" charset="0"/>
              <a:buChar char="•"/>
              <a:defRPr sz="2400"/>
            </a:lvl1pPr>
            <a:lvl2pPr marL="800100" indent="-342900">
              <a:buFont typeface="Arial" panose="020B0604020202020204" pitchFamily="34" charset="0"/>
              <a:buChar char="•"/>
              <a:defRPr sz="2000"/>
            </a:lvl2pPr>
            <a:lvl3pPr marL="1200150" indent="-285750">
              <a:buFont typeface="Arial" panose="020B0604020202020204" pitchFamily="34" charset="0"/>
              <a:buChar char="•"/>
              <a:defRPr sz="1800"/>
            </a:lvl3pPr>
            <a:lvl4pPr marL="1657350" indent="-285750">
              <a:buFont typeface="Arial" panose="020B0604020202020204" pitchFamily="34" charset="0"/>
              <a:buChar char="•"/>
              <a:defRPr sz="1600"/>
            </a:lvl4pPr>
            <a:lvl5pPr marL="2114550" indent="-285750">
              <a:buFont typeface="Arial" panose="020B0604020202020204" pitchFamily="34" charset="0"/>
              <a:buChar cha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 name="Date Placeholder 3">
            <a:extLst>
              <a:ext uri="{FF2B5EF4-FFF2-40B4-BE49-F238E27FC236}">
                <a16:creationId xmlns:a16="http://schemas.microsoft.com/office/drawing/2014/main" id="{7DAD142A-476D-9215-6ECF-1969008B8804}"/>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100">
                <a:solidFill>
                  <a:srgbClr val="540F2F"/>
                </a:solidFill>
              </a:defRPr>
            </a:lvl1pPr>
          </a:lstStyle>
          <a:p>
            <a:fld id="{72E2A605-D6E8-4C2F-9D69-90FC66742115}" type="datetime4">
              <a:rPr lang="en-GB" smtClean="0"/>
              <a:t>14 October 2024</a:t>
            </a:fld>
            <a:endParaRPr lang="en-GB" dirty="0"/>
          </a:p>
        </p:txBody>
      </p:sp>
      <p:sp>
        <p:nvSpPr>
          <p:cNvPr id="5" name="Footer Placeholder 4">
            <a:extLst>
              <a:ext uri="{FF2B5EF4-FFF2-40B4-BE49-F238E27FC236}">
                <a16:creationId xmlns:a16="http://schemas.microsoft.com/office/drawing/2014/main" id="{C325928A-334A-B0CC-39BB-8715A717A45F}"/>
              </a:ext>
            </a:extLst>
          </p:cNvPr>
          <p:cNvSpPr>
            <a:spLocks noGrp="1"/>
          </p:cNvSpPr>
          <p:nvPr>
            <p:ph type="ftr" sz="quarter" idx="3"/>
          </p:nvPr>
        </p:nvSpPr>
        <p:spPr>
          <a:xfrm>
            <a:off x="943896" y="6356350"/>
            <a:ext cx="4009103" cy="365125"/>
          </a:xfrm>
          <a:prstGeom prst="rect">
            <a:avLst/>
          </a:prstGeom>
        </p:spPr>
        <p:txBody>
          <a:bodyPr vert="horz" lIns="91440" tIns="45720" rIns="91440" bIns="45720" rtlCol="0" anchor="ctr"/>
          <a:lstStyle>
            <a:lvl1pPr algn="ctr">
              <a:defRPr sz="1100">
                <a:solidFill>
                  <a:srgbClr val="540F2F"/>
                </a:solidFill>
              </a:defRPr>
            </a:lvl1pPr>
          </a:lstStyle>
          <a:p>
            <a:pPr algn="l"/>
            <a:r>
              <a:rPr lang="en-GB" b="1" dirty="0"/>
              <a:t>English Heritage   </a:t>
            </a:r>
            <a:r>
              <a:rPr lang="en-GB" dirty="0"/>
              <a:t>Presentation title here</a:t>
            </a:r>
          </a:p>
        </p:txBody>
      </p:sp>
    </p:spTree>
    <p:extLst>
      <p:ext uri="{BB962C8B-B14F-4D97-AF65-F5344CB8AC3E}">
        <p14:creationId xmlns:p14="http://schemas.microsoft.com/office/powerpoint/2010/main" val="2160639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DF87-20AF-CDFE-B965-AEB897CB3274}"/>
              </a:ext>
            </a:extLst>
          </p:cNvPr>
          <p:cNvSpPr>
            <a:spLocks noGrp="1"/>
          </p:cNvSpPr>
          <p:nvPr>
            <p:ph type="title" hasCustomPrompt="1"/>
          </p:nvPr>
        </p:nvSpPr>
        <p:spPr>
          <a:xfrm>
            <a:off x="963560" y="924231"/>
            <a:ext cx="4513008" cy="766918"/>
          </a:xfrm>
        </p:spPr>
        <p:txBody>
          <a:bodyPr anchor="t" anchorCtr="0">
            <a:normAutofit/>
          </a:bodyPr>
          <a:lstStyle>
            <a:lvl1pPr>
              <a:defRPr sz="2800"/>
            </a:lvl1pPr>
          </a:lstStyle>
          <a:p>
            <a:r>
              <a:rPr lang="en-US" dirty="0"/>
              <a:t>Title – text and table</a:t>
            </a:r>
            <a:endParaRPr lang="en-GB" dirty="0"/>
          </a:p>
        </p:txBody>
      </p:sp>
      <p:sp>
        <p:nvSpPr>
          <p:cNvPr id="4" name="Text Placeholder 3">
            <a:extLst>
              <a:ext uri="{FF2B5EF4-FFF2-40B4-BE49-F238E27FC236}">
                <a16:creationId xmlns:a16="http://schemas.microsoft.com/office/drawing/2014/main" id="{87087B7D-4E3E-6E6D-AB9D-8038CD66B783}"/>
              </a:ext>
            </a:extLst>
          </p:cNvPr>
          <p:cNvSpPr>
            <a:spLocks noGrp="1"/>
          </p:cNvSpPr>
          <p:nvPr>
            <p:ph type="body" sz="half" idx="2"/>
          </p:nvPr>
        </p:nvSpPr>
        <p:spPr>
          <a:xfrm>
            <a:off x="963560" y="1918521"/>
            <a:ext cx="4513007" cy="3950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1" name="Table Placeholder 10">
            <a:extLst>
              <a:ext uri="{FF2B5EF4-FFF2-40B4-BE49-F238E27FC236}">
                <a16:creationId xmlns:a16="http://schemas.microsoft.com/office/drawing/2014/main" id="{39CC3C09-0A20-2E03-7599-8703480C0B71}"/>
              </a:ext>
            </a:extLst>
          </p:cNvPr>
          <p:cNvSpPr>
            <a:spLocks noGrp="1"/>
          </p:cNvSpPr>
          <p:nvPr>
            <p:ph type="tbl" sz="quarter" idx="11" hasCustomPrompt="1"/>
          </p:nvPr>
        </p:nvSpPr>
        <p:spPr>
          <a:xfrm>
            <a:off x="5699055" y="924231"/>
            <a:ext cx="6158647" cy="4944757"/>
          </a:xfrm>
        </p:spPr>
        <p:txBody>
          <a:bodyPr/>
          <a:lstStyle>
            <a:lvl1pPr marL="0" indent="0">
              <a:buFontTx/>
              <a:buNone/>
              <a:defRPr/>
            </a:lvl1pPr>
          </a:lstStyle>
          <a:p>
            <a:r>
              <a:rPr lang="en-GB" dirty="0"/>
              <a:t>Click to insert table</a:t>
            </a:r>
          </a:p>
        </p:txBody>
      </p:sp>
      <p:sp>
        <p:nvSpPr>
          <p:cNvPr id="3" name="Date Placeholder 3">
            <a:extLst>
              <a:ext uri="{FF2B5EF4-FFF2-40B4-BE49-F238E27FC236}">
                <a16:creationId xmlns:a16="http://schemas.microsoft.com/office/drawing/2014/main" id="{2BB9CC43-0A7F-B2C7-1906-EB83916CE231}"/>
              </a:ext>
            </a:extLst>
          </p:cNvPr>
          <p:cNvSpPr>
            <a:spLocks noGrp="1"/>
          </p:cNvSpPr>
          <p:nvPr>
            <p:ph type="dt" sz="half" idx="12"/>
          </p:nvPr>
        </p:nvSpPr>
        <p:spPr>
          <a:xfrm>
            <a:off x="8610600" y="6356350"/>
            <a:ext cx="2743200" cy="365125"/>
          </a:xfrm>
          <a:prstGeom prst="rect">
            <a:avLst/>
          </a:prstGeom>
        </p:spPr>
        <p:txBody>
          <a:bodyPr vert="horz" lIns="91440" tIns="45720" rIns="91440" bIns="45720" rtlCol="0" anchor="ctr"/>
          <a:lstStyle>
            <a:lvl1pPr algn="r">
              <a:defRPr sz="1100">
                <a:solidFill>
                  <a:srgbClr val="540F2F"/>
                </a:solidFill>
              </a:defRPr>
            </a:lvl1pPr>
          </a:lstStyle>
          <a:p>
            <a:fld id="{1C3B605F-E75D-423F-8CFA-B7B3922BB651}" type="datetime4">
              <a:rPr lang="en-GB" smtClean="0"/>
              <a:t>14 October 2024</a:t>
            </a:fld>
            <a:endParaRPr lang="en-GB" dirty="0"/>
          </a:p>
        </p:txBody>
      </p:sp>
      <p:sp>
        <p:nvSpPr>
          <p:cNvPr id="6" name="Footer Placeholder 4">
            <a:extLst>
              <a:ext uri="{FF2B5EF4-FFF2-40B4-BE49-F238E27FC236}">
                <a16:creationId xmlns:a16="http://schemas.microsoft.com/office/drawing/2014/main" id="{31436691-50C0-6066-D008-D647BB88F0A8}"/>
              </a:ext>
            </a:extLst>
          </p:cNvPr>
          <p:cNvSpPr>
            <a:spLocks noGrp="1"/>
          </p:cNvSpPr>
          <p:nvPr>
            <p:ph type="ftr" sz="quarter" idx="3"/>
          </p:nvPr>
        </p:nvSpPr>
        <p:spPr>
          <a:xfrm>
            <a:off x="943896" y="6356350"/>
            <a:ext cx="4009103" cy="365125"/>
          </a:xfrm>
          <a:prstGeom prst="rect">
            <a:avLst/>
          </a:prstGeom>
        </p:spPr>
        <p:txBody>
          <a:bodyPr vert="horz" lIns="91440" tIns="45720" rIns="91440" bIns="45720" rtlCol="0" anchor="ctr"/>
          <a:lstStyle>
            <a:lvl1pPr algn="ctr">
              <a:defRPr sz="1100">
                <a:solidFill>
                  <a:srgbClr val="540F2F"/>
                </a:solidFill>
              </a:defRPr>
            </a:lvl1pPr>
          </a:lstStyle>
          <a:p>
            <a:pPr algn="l"/>
            <a:r>
              <a:rPr lang="en-GB" b="1" dirty="0"/>
              <a:t>English Heritage   </a:t>
            </a:r>
            <a:r>
              <a:rPr lang="en-GB" dirty="0"/>
              <a:t>Presentation title here</a:t>
            </a:r>
          </a:p>
        </p:txBody>
      </p:sp>
    </p:spTree>
    <p:extLst>
      <p:ext uri="{BB962C8B-B14F-4D97-AF65-F5344CB8AC3E}">
        <p14:creationId xmlns:p14="http://schemas.microsoft.com/office/powerpoint/2010/main" val="1962611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DF87-20AF-CDFE-B965-AEB897CB3274}"/>
              </a:ext>
            </a:extLst>
          </p:cNvPr>
          <p:cNvSpPr>
            <a:spLocks noGrp="1"/>
          </p:cNvSpPr>
          <p:nvPr>
            <p:ph type="title" hasCustomPrompt="1"/>
          </p:nvPr>
        </p:nvSpPr>
        <p:spPr>
          <a:xfrm>
            <a:off x="963560" y="924231"/>
            <a:ext cx="4513008" cy="766918"/>
          </a:xfrm>
        </p:spPr>
        <p:txBody>
          <a:bodyPr anchor="t" anchorCtr="0">
            <a:normAutofit/>
          </a:bodyPr>
          <a:lstStyle>
            <a:lvl1pPr>
              <a:defRPr sz="2800"/>
            </a:lvl1pPr>
          </a:lstStyle>
          <a:p>
            <a:r>
              <a:rPr lang="en-US" dirty="0"/>
              <a:t>Title – text and table</a:t>
            </a:r>
            <a:endParaRPr lang="en-GB" dirty="0"/>
          </a:p>
        </p:txBody>
      </p:sp>
      <p:sp>
        <p:nvSpPr>
          <p:cNvPr id="4" name="Text Placeholder 3">
            <a:extLst>
              <a:ext uri="{FF2B5EF4-FFF2-40B4-BE49-F238E27FC236}">
                <a16:creationId xmlns:a16="http://schemas.microsoft.com/office/drawing/2014/main" id="{87087B7D-4E3E-6E6D-AB9D-8038CD66B783}"/>
              </a:ext>
            </a:extLst>
          </p:cNvPr>
          <p:cNvSpPr>
            <a:spLocks noGrp="1"/>
          </p:cNvSpPr>
          <p:nvPr>
            <p:ph type="body" sz="half" idx="2"/>
          </p:nvPr>
        </p:nvSpPr>
        <p:spPr>
          <a:xfrm>
            <a:off x="963560" y="1918521"/>
            <a:ext cx="4513007" cy="3950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Chart Placeholder 4">
            <a:extLst>
              <a:ext uri="{FF2B5EF4-FFF2-40B4-BE49-F238E27FC236}">
                <a16:creationId xmlns:a16="http://schemas.microsoft.com/office/drawing/2014/main" id="{00685AF5-66E8-DD82-94EE-2C6FCF8D52D6}"/>
              </a:ext>
            </a:extLst>
          </p:cNvPr>
          <p:cNvSpPr>
            <a:spLocks noGrp="1"/>
          </p:cNvSpPr>
          <p:nvPr>
            <p:ph type="chart" sz="quarter" idx="12" hasCustomPrompt="1"/>
          </p:nvPr>
        </p:nvSpPr>
        <p:spPr>
          <a:xfrm>
            <a:off x="5689292" y="923924"/>
            <a:ext cx="6168410" cy="4945063"/>
          </a:xfrm>
        </p:spPr>
        <p:txBody>
          <a:bodyPr/>
          <a:lstStyle>
            <a:lvl1pPr marL="0" indent="0">
              <a:buFontTx/>
              <a:buNone/>
              <a:defRPr/>
            </a:lvl1pPr>
          </a:lstStyle>
          <a:p>
            <a:r>
              <a:rPr lang="en-GB" dirty="0"/>
              <a:t>Click to insert chart</a:t>
            </a:r>
          </a:p>
        </p:txBody>
      </p:sp>
      <p:sp>
        <p:nvSpPr>
          <p:cNvPr id="3" name="Date Placeholder 3">
            <a:extLst>
              <a:ext uri="{FF2B5EF4-FFF2-40B4-BE49-F238E27FC236}">
                <a16:creationId xmlns:a16="http://schemas.microsoft.com/office/drawing/2014/main" id="{BC1F6991-861A-593E-7125-31BE644CEBC3}"/>
              </a:ext>
            </a:extLst>
          </p:cNvPr>
          <p:cNvSpPr>
            <a:spLocks noGrp="1"/>
          </p:cNvSpPr>
          <p:nvPr>
            <p:ph type="dt" sz="half" idx="13"/>
          </p:nvPr>
        </p:nvSpPr>
        <p:spPr>
          <a:xfrm>
            <a:off x="8610600" y="6356350"/>
            <a:ext cx="2743200" cy="365125"/>
          </a:xfrm>
          <a:prstGeom prst="rect">
            <a:avLst/>
          </a:prstGeom>
        </p:spPr>
        <p:txBody>
          <a:bodyPr vert="horz" lIns="91440" tIns="45720" rIns="91440" bIns="45720" rtlCol="0" anchor="ctr"/>
          <a:lstStyle>
            <a:lvl1pPr algn="r">
              <a:defRPr sz="1100">
                <a:solidFill>
                  <a:srgbClr val="540F2F"/>
                </a:solidFill>
              </a:defRPr>
            </a:lvl1pPr>
          </a:lstStyle>
          <a:p>
            <a:fld id="{1B016BD1-E0C8-4B25-AA8E-AA4331D1AD4C}" type="datetime4">
              <a:rPr lang="en-GB" smtClean="0"/>
              <a:t>14 October 2024</a:t>
            </a:fld>
            <a:endParaRPr lang="en-GB" dirty="0"/>
          </a:p>
        </p:txBody>
      </p:sp>
      <p:sp>
        <p:nvSpPr>
          <p:cNvPr id="7" name="Footer Placeholder 4">
            <a:extLst>
              <a:ext uri="{FF2B5EF4-FFF2-40B4-BE49-F238E27FC236}">
                <a16:creationId xmlns:a16="http://schemas.microsoft.com/office/drawing/2014/main" id="{2E71B66B-718E-D5A1-6D0D-9621C8B846A1}"/>
              </a:ext>
            </a:extLst>
          </p:cNvPr>
          <p:cNvSpPr>
            <a:spLocks noGrp="1"/>
          </p:cNvSpPr>
          <p:nvPr>
            <p:ph type="ftr" sz="quarter" idx="3"/>
          </p:nvPr>
        </p:nvSpPr>
        <p:spPr>
          <a:xfrm>
            <a:off x="943896" y="6356350"/>
            <a:ext cx="4009103" cy="365125"/>
          </a:xfrm>
          <a:prstGeom prst="rect">
            <a:avLst/>
          </a:prstGeom>
        </p:spPr>
        <p:txBody>
          <a:bodyPr vert="horz" lIns="91440" tIns="45720" rIns="91440" bIns="45720" rtlCol="0" anchor="ctr"/>
          <a:lstStyle>
            <a:lvl1pPr algn="ctr">
              <a:defRPr sz="1100">
                <a:solidFill>
                  <a:srgbClr val="540F2F"/>
                </a:solidFill>
              </a:defRPr>
            </a:lvl1pPr>
          </a:lstStyle>
          <a:p>
            <a:pPr algn="l"/>
            <a:r>
              <a:rPr lang="en-GB" b="1" dirty="0"/>
              <a:t>English Heritage   </a:t>
            </a:r>
            <a:r>
              <a:rPr lang="en-GB" dirty="0"/>
              <a:t>Presentation title here</a:t>
            </a:r>
          </a:p>
        </p:txBody>
      </p:sp>
    </p:spTree>
    <p:extLst>
      <p:ext uri="{BB962C8B-B14F-4D97-AF65-F5344CB8AC3E}">
        <p14:creationId xmlns:p14="http://schemas.microsoft.com/office/powerpoint/2010/main" val="678906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DF87-20AF-CDFE-B965-AEB897CB3274}"/>
              </a:ext>
            </a:extLst>
          </p:cNvPr>
          <p:cNvSpPr>
            <a:spLocks noGrp="1"/>
          </p:cNvSpPr>
          <p:nvPr>
            <p:ph type="title" hasCustomPrompt="1"/>
          </p:nvPr>
        </p:nvSpPr>
        <p:spPr>
          <a:xfrm>
            <a:off x="963560" y="924231"/>
            <a:ext cx="4513008" cy="766918"/>
          </a:xfrm>
        </p:spPr>
        <p:txBody>
          <a:bodyPr anchor="t" anchorCtr="0">
            <a:normAutofit/>
          </a:bodyPr>
          <a:lstStyle>
            <a:lvl1pPr>
              <a:defRPr sz="2800"/>
            </a:lvl1pPr>
          </a:lstStyle>
          <a:p>
            <a:r>
              <a:rPr lang="en-US" dirty="0"/>
              <a:t>Title – text and table</a:t>
            </a:r>
            <a:endParaRPr lang="en-GB" dirty="0"/>
          </a:p>
        </p:txBody>
      </p:sp>
      <p:sp>
        <p:nvSpPr>
          <p:cNvPr id="4" name="Text Placeholder 3">
            <a:extLst>
              <a:ext uri="{FF2B5EF4-FFF2-40B4-BE49-F238E27FC236}">
                <a16:creationId xmlns:a16="http://schemas.microsoft.com/office/drawing/2014/main" id="{87087B7D-4E3E-6E6D-AB9D-8038CD66B783}"/>
              </a:ext>
            </a:extLst>
          </p:cNvPr>
          <p:cNvSpPr>
            <a:spLocks noGrp="1"/>
          </p:cNvSpPr>
          <p:nvPr>
            <p:ph type="body" sz="half" idx="2"/>
          </p:nvPr>
        </p:nvSpPr>
        <p:spPr>
          <a:xfrm>
            <a:off x="963560" y="1918521"/>
            <a:ext cx="4513007" cy="3950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Media Placeholder 5">
            <a:extLst>
              <a:ext uri="{FF2B5EF4-FFF2-40B4-BE49-F238E27FC236}">
                <a16:creationId xmlns:a16="http://schemas.microsoft.com/office/drawing/2014/main" id="{B88C2FE1-F802-4D54-B58A-344C8AECF281}"/>
              </a:ext>
            </a:extLst>
          </p:cNvPr>
          <p:cNvSpPr>
            <a:spLocks noGrp="1"/>
          </p:cNvSpPr>
          <p:nvPr>
            <p:ph type="media" sz="quarter" idx="13" hasCustomPrompt="1"/>
          </p:nvPr>
        </p:nvSpPr>
        <p:spPr>
          <a:xfrm>
            <a:off x="5679768" y="923924"/>
            <a:ext cx="6177934" cy="4945063"/>
          </a:xfrm>
        </p:spPr>
        <p:txBody>
          <a:bodyPr/>
          <a:lstStyle>
            <a:lvl1pPr marL="0" indent="0">
              <a:buFontTx/>
              <a:buNone/>
              <a:defRPr/>
            </a:lvl1pPr>
          </a:lstStyle>
          <a:p>
            <a:r>
              <a:rPr lang="en-GB" dirty="0"/>
              <a:t>Click to insert media</a:t>
            </a:r>
          </a:p>
        </p:txBody>
      </p:sp>
      <p:sp>
        <p:nvSpPr>
          <p:cNvPr id="3" name="Date Placeholder 3">
            <a:extLst>
              <a:ext uri="{FF2B5EF4-FFF2-40B4-BE49-F238E27FC236}">
                <a16:creationId xmlns:a16="http://schemas.microsoft.com/office/drawing/2014/main" id="{029E8526-603A-2702-67B6-FE2DFA07B752}"/>
              </a:ext>
            </a:extLst>
          </p:cNvPr>
          <p:cNvSpPr>
            <a:spLocks noGrp="1"/>
          </p:cNvSpPr>
          <p:nvPr>
            <p:ph type="dt" sz="half" idx="14"/>
          </p:nvPr>
        </p:nvSpPr>
        <p:spPr>
          <a:xfrm>
            <a:off x="8610600" y="6356350"/>
            <a:ext cx="2743200" cy="365125"/>
          </a:xfrm>
          <a:prstGeom prst="rect">
            <a:avLst/>
          </a:prstGeom>
        </p:spPr>
        <p:txBody>
          <a:bodyPr vert="horz" lIns="91440" tIns="45720" rIns="91440" bIns="45720" rtlCol="0" anchor="ctr"/>
          <a:lstStyle>
            <a:lvl1pPr algn="r">
              <a:defRPr sz="1100">
                <a:solidFill>
                  <a:srgbClr val="540F2F"/>
                </a:solidFill>
              </a:defRPr>
            </a:lvl1pPr>
          </a:lstStyle>
          <a:p>
            <a:fld id="{B519847A-95F4-4917-ABF7-C529DB9003AB}" type="datetime4">
              <a:rPr lang="en-GB" smtClean="0"/>
              <a:t>14 October 2024</a:t>
            </a:fld>
            <a:endParaRPr lang="en-GB" dirty="0"/>
          </a:p>
        </p:txBody>
      </p:sp>
      <p:sp>
        <p:nvSpPr>
          <p:cNvPr id="7" name="Footer Placeholder 4">
            <a:extLst>
              <a:ext uri="{FF2B5EF4-FFF2-40B4-BE49-F238E27FC236}">
                <a16:creationId xmlns:a16="http://schemas.microsoft.com/office/drawing/2014/main" id="{15A69605-571E-70D5-9179-AD9A404C6C58}"/>
              </a:ext>
            </a:extLst>
          </p:cNvPr>
          <p:cNvSpPr>
            <a:spLocks noGrp="1"/>
          </p:cNvSpPr>
          <p:nvPr>
            <p:ph type="ftr" sz="quarter" idx="3"/>
          </p:nvPr>
        </p:nvSpPr>
        <p:spPr>
          <a:xfrm>
            <a:off x="943896" y="6356350"/>
            <a:ext cx="4009103" cy="365125"/>
          </a:xfrm>
          <a:prstGeom prst="rect">
            <a:avLst/>
          </a:prstGeom>
        </p:spPr>
        <p:txBody>
          <a:bodyPr vert="horz" lIns="91440" tIns="45720" rIns="91440" bIns="45720" rtlCol="0" anchor="ctr"/>
          <a:lstStyle>
            <a:lvl1pPr algn="ctr">
              <a:defRPr sz="1100">
                <a:solidFill>
                  <a:srgbClr val="540F2F"/>
                </a:solidFill>
              </a:defRPr>
            </a:lvl1pPr>
          </a:lstStyle>
          <a:p>
            <a:pPr algn="l"/>
            <a:r>
              <a:rPr lang="en-GB" b="1" dirty="0"/>
              <a:t>English Heritage   </a:t>
            </a:r>
            <a:r>
              <a:rPr lang="en-GB" dirty="0"/>
              <a:t>Presentation title here</a:t>
            </a:r>
          </a:p>
        </p:txBody>
      </p:sp>
    </p:spTree>
    <p:extLst>
      <p:ext uri="{BB962C8B-B14F-4D97-AF65-F5344CB8AC3E}">
        <p14:creationId xmlns:p14="http://schemas.microsoft.com/office/powerpoint/2010/main" val="4024117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2D2950-5A57-114A-55D0-1CF0BF6A8A8F}"/>
              </a:ext>
            </a:extLst>
          </p:cNvPr>
          <p:cNvSpPr/>
          <p:nvPr userDrawn="1"/>
        </p:nvSpPr>
        <p:spPr>
          <a:xfrm>
            <a:off x="6813755" y="0"/>
            <a:ext cx="5378245" cy="6858000"/>
          </a:xfrm>
          <a:prstGeom prst="rect">
            <a:avLst/>
          </a:prstGeom>
          <a:solidFill>
            <a:srgbClr val="F5DA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D88DF87-20AF-CDFE-B965-AEB897CB3274}"/>
              </a:ext>
            </a:extLst>
          </p:cNvPr>
          <p:cNvSpPr>
            <a:spLocks noGrp="1"/>
          </p:cNvSpPr>
          <p:nvPr>
            <p:ph type="title" hasCustomPrompt="1"/>
          </p:nvPr>
        </p:nvSpPr>
        <p:spPr>
          <a:xfrm>
            <a:off x="963560" y="924231"/>
            <a:ext cx="4513008" cy="766918"/>
          </a:xfrm>
        </p:spPr>
        <p:txBody>
          <a:bodyPr anchor="t" anchorCtr="0">
            <a:normAutofit/>
          </a:bodyPr>
          <a:lstStyle>
            <a:lvl1pPr>
              <a:defRPr sz="2800"/>
            </a:lvl1pPr>
          </a:lstStyle>
          <a:p>
            <a:r>
              <a:rPr lang="en-US" dirty="0"/>
              <a:t>Title – text and one image</a:t>
            </a:r>
            <a:endParaRPr lang="en-GB" dirty="0"/>
          </a:p>
        </p:txBody>
      </p:sp>
      <p:sp>
        <p:nvSpPr>
          <p:cNvPr id="4" name="Text Placeholder 3">
            <a:extLst>
              <a:ext uri="{FF2B5EF4-FFF2-40B4-BE49-F238E27FC236}">
                <a16:creationId xmlns:a16="http://schemas.microsoft.com/office/drawing/2014/main" id="{87087B7D-4E3E-6E6D-AB9D-8038CD66B783}"/>
              </a:ext>
            </a:extLst>
          </p:cNvPr>
          <p:cNvSpPr>
            <a:spLocks noGrp="1"/>
          </p:cNvSpPr>
          <p:nvPr>
            <p:ph type="body" sz="half" idx="2"/>
          </p:nvPr>
        </p:nvSpPr>
        <p:spPr>
          <a:xfrm>
            <a:off x="963560" y="1918521"/>
            <a:ext cx="4513007" cy="3950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Picture Placeholder 4">
            <a:extLst>
              <a:ext uri="{FF2B5EF4-FFF2-40B4-BE49-F238E27FC236}">
                <a16:creationId xmlns:a16="http://schemas.microsoft.com/office/drawing/2014/main" id="{E2ED7FCC-BADC-F80D-71C3-2296333BB89B}"/>
              </a:ext>
            </a:extLst>
          </p:cNvPr>
          <p:cNvSpPr>
            <a:spLocks noGrp="1"/>
          </p:cNvSpPr>
          <p:nvPr>
            <p:ph type="pic" sz="quarter" idx="12" hasCustomPrompt="1"/>
          </p:nvPr>
        </p:nvSpPr>
        <p:spPr>
          <a:xfrm>
            <a:off x="6096000" y="1268361"/>
            <a:ext cx="6096000" cy="4316362"/>
          </a:xfrm>
          <a:solidFill>
            <a:schemeClr val="bg1">
              <a:lumMod val="85000"/>
            </a:schemeClr>
          </a:solidFill>
        </p:spPr>
        <p:txBody>
          <a:bodyPr/>
          <a:lstStyle>
            <a:lvl1pPr marL="0" indent="0">
              <a:buFontTx/>
              <a:buNone/>
              <a:defRPr/>
            </a:lvl1pPr>
          </a:lstStyle>
          <a:p>
            <a:r>
              <a:rPr lang="en-GB" dirty="0"/>
              <a:t>Click to insert image</a:t>
            </a:r>
          </a:p>
        </p:txBody>
      </p:sp>
      <p:sp>
        <p:nvSpPr>
          <p:cNvPr id="3" name="Date Placeholder 3">
            <a:extLst>
              <a:ext uri="{FF2B5EF4-FFF2-40B4-BE49-F238E27FC236}">
                <a16:creationId xmlns:a16="http://schemas.microsoft.com/office/drawing/2014/main" id="{B5F1798C-F516-8807-E5F7-1D752428C566}"/>
              </a:ext>
            </a:extLst>
          </p:cNvPr>
          <p:cNvSpPr>
            <a:spLocks noGrp="1"/>
          </p:cNvSpPr>
          <p:nvPr>
            <p:ph type="dt" sz="half" idx="13"/>
          </p:nvPr>
        </p:nvSpPr>
        <p:spPr>
          <a:xfrm>
            <a:off x="8610600" y="6356350"/>
            <a:ext cx="2743200" cy="365125"/>
          </a:xfrm>
          <a:prstGeom prst="rect">
            <a:avLst/>
          </a:prstGeom>
        </p:spPr>
        <p:txBody>
          <a:bodyPr vert="horz" lIns="91440" tIns="45720" rIns="91440" bIns="45720" rtlCol="0" anchor="ctr"/>
          <a:lstStyle>
            <a:lvl1pPr algn="r">
              <a:defRPr sz="1100">
                <a:solidFill>
                  <a:srgbClr val="540F2F"/>
                </a:solidFill>
              </a:defRPr>
            </a:lvl1pPr>
          </a:lstStyle>
          <a:p>
            <a:fld id="{10B9BAF4-5ADE-43ED-90A1-FBDF194B69FC}" type="datetime4">
              <a:rPr lang="en-GB" smtClean="0"/>
              <a:t>14 October 2024</a:t>
            </a:fld>
            <a:endParaRPr lang="en-GB" dirty="0"/>
          </a:p>
        </p:txBody>
      </p:sp>
      <p:sp>
        <p:nvSpPr>
          <p:cNvPr id="8" name="Footer Placeholder 4">
            <a:extLst>
              <a:ext uri="{FF2B5EF4-FFF2-40B4-BE49-F238E27FC236}">
                <a16:creationId xmlns:a16="http://schemas.microsoft.com/office/drawing/2014/main" id="{D6F0735F-3D61-048D-65E9-181D4E3BB4B5}"/>
              </a:ext>
            </a:extLst>
          </p:cNvPr>
          <p:cNvSpPr>
            <a:spLocks noGrp="1"/>
          </p:cNvSpPr>
          <p:nvPr>
            <p:ph type="ftr" sz="quarter" idx="3"/>
          </p:nvPr>
        </p:nvSpPr>
        <p:spPr>
          <a:xfrm>
            <a:off x="943896" y="6356350"/>
            <a:ext cx="4009103" cy="365125"/>
          </a:xfrm>
          <a:prstGeom prst="rect">
            <a:avLst/>
          </a:prstGeom>
        </p:spPr>
        <p:txBody>
          <a:bodyPr vert="horz" lIns="91440" tIns="45720" rIns="91440" bIns="45720" rtlCol="0" anchor="ctr"/>
          <a:lstStyle>
            <a:lvl1pPr algn="ctr">
              <a:defRPr sz="1100">
                <a:solidFill>
                  <a:srgbClr val="540F2F"/>
                </a:solidFill>
              </a:defRPr>
            </a:lvl1pPr>
          </a:lstStyle>
          <a:p>
            <a:pPr algn="l"/>
            <a:r>
              <a:rPr lang="en-GB" b="1" dirty="0"/>
              <a:t>English Heritage   </a:t>
            </a:r>
            <a:r>
              <a:rPr lang="en-GB" dirty="0"/>
              <a:t>Presentation title here</a:t>
            </a:r>
          </a:p>
        </p:txBody>
      </p:sp>
    </p:spTree>
    <p:extLst>
      <p:ext uri="{BB962C8B-B14F-4D97-AF65-F5344CB8AC3E}">
        <p14:creationId xmlns:p14="http://schemas.microsoft.com/office/powerpoint/2010/main" val="22108860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2D2950-5A57-114A-55D0-1CF0BF6A8A8F}"/>
              </a:ext>
            </a:extLst>
          </p:cNvPr>
          <p:cNvSpPr/>
          <p:nvPr userDrawn="1"/>
        </p:nvSpPr>
        <p:spPr>
          <a:xfrm>
            <a:off x="6813755" y="0"/>
            <a:ext cx="5378245" cy="6858000"/>
          </a:xfrm>
          <a:prstGeom prst="rect">
            <a:avLst/>
          </a:prstGeom>
          <a:solidFill>
            <a:srgbClr val="F5DA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D88DF87-20AF-CDFE-B965-AEB897CB3274}"/>
              </a:ext>
            </a:extLst>
          </p:cNvPr>
          <p:cNvSpPr>
            <a:spLocks noGrp="1"/>
          </p:cNvSpPr>
          <p:nvPr>
            <p:ph type="title" hasCustomPrompt="1"/>
          </p:nvPr>
        </p:nvSpPr>
        <p:spPr>
          <a:xfrm>
            <a:off x="963560" y="924231"/>
            <a:ext cx="4513008" cy="766918"/>
          </a:xfrm>
        </p:spPr>
        <p:txBody>
          <a:bodyPr anchor="t" anchorCtr="0">
            <a:normAutofit/>
          </a:bodyPr>
          <a:lstStyle>
            <a:lvl1pPr>
              <a:defRPr sz="2800"/>
            </a:lvl1pPr>
          </a:lstStyle>
          <a:p>
            <a:r>
              <a:rPr lang="en-US" dirty="0"/>
              <a:t>Title – text and two images</a:t>
            </a:r>
            <a:endParaRPr lang="en-GB" dirty="0"/>
          </a:p>
        </p:txBody>
      </p:sp>
      <p:sp>
        <p:nvSpPr>
          <p:cNvPr id="4" name="Text Placeholder 3">
            <a:extLst>
              <a:ext uri="{FF2B5EF4-FFF2-40B4-BE49-F238E27FC236}">
                <a16:creationId xmlns:a16="http://schemas.microsoft.com/office/drawing/2014/main" id="{87087B7D-4E3E-6E6D-AB9D-8038CD66B783}"/>
              </a:ext>
            </a:extLst>
          </p:cNvPr>
          <p:cNvSpPr>
            <a:spLocks noGrp="1"/>
          </p:cNvSpPr>
          <p:nvPr>
            <p:ph type="body" sz="half" idx="2"/>
          </p:nvPr>
        </p:nvSpPr>
        <p:spPr>
          <a:xfrm>
            <a:off x="963560" y="1918521"/>
            <a:ext cx="4513007" cy="3950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Picture Placeholder 4">
            <a:extLst>
              <a:ext uri="{FF2B5EF4-FFF2-40B4-BE49-F238E27FC236}">
                <a16:creationId xmlns:a16="http://schemas.microsoft.com/office/drawing/2014/main" id="{E2ED7FCC-BADC-F80D-71C3-2296333BB89B}"/>
              </a:ext>
            </a:extLst>
          </p:cNvPr>
          <p:cNvSpPr>
            <a:spLocks noGrp="1"/>
          </p:cNvSpPr>
          <p:nvPr>
            <p:ph type="pic" sz="quarter" idx="12" hasCustomPrompt="1"/>
          </p:nvPr>
        </p:nvSpPr>
        <p:spPr>
          <a:xfrm>
            <a:off x="7531510" y="1"/>
            <a:ext cx="4660490" cy="3429000"/>
          </a:xfrm>
          <a:solidFill>
            <a:schemeClr val="bg1">
              <a:lumMod val="85000"/>
            </a:schemeClr>
          </a:solidFill>
        </p:spPr>
        <p:txBody>
          <a:bodyPr/>
          <a:lstStyle>
            <a:lvl1pPr marL="0" indent="0">
              <a:buFontTx/>
              <a:buNone/>
              <a:defRPr/>
            </a:lvl1pPr>
          </a:lstStyle>
          <a:p>
            <a:r>
              <a:rPr lang="en-GB" dirty="0"/>
              <a:t>Click to insert image</a:t>
            </a:r>
          </a:p>
        </p:txBody>
      </p:sp>
      <p:sp>
        <p:nvSpPr>
          <p:cNvPr id="3" name="Picture Placeholder 4">
            <a:extLst>
              <a:ext uri="{FF2B5EF4-FFF2-40B4-BE49-F238E27FC236}">
                <a16:creationId xmlns:a16="http://schemas.microsoft.com/office/drawing/2014/main" id="{329ED476-948E-A051-7C30-B9193153E585}"/>
              </a:ext>
            </a:extLst>
          </p:cNvPr>
          <p:cNvSpPr>
            <a:spLocks noGrp="1"/>
          </p:cNvSpPr>
          <p:nvPr>
            <p:ph type="pic" sz="quarter" idx="13" hasCustomPrompt="1"/>
          </p:nvPr>
        </p:nvSpPr>
        <p:spPr>
          <a:xfrm>
            <a:off x="6091083" y="4159045"/>
            <a:ext cx="3613356" cy="2698956"/>
          </a:xfrm>
          <a:solidFill>
            <a:schemeClr val="bg1">
              <a:lumMod val="85000"/>
            </a:schemeClr>
          </a:solidFill>
        </p:spPr>
        <p:txBody>
          <a:bodyPr/>
          <a:lstStyle>
            <a:lvl1pPr marL="0" indent="0">
              <a:buFontTx/>
              <a:buNone/>
              <a:defRPr/>
            </a:lvl1pPr>
          </a:lstStyle>
          <a:p>
            <a:r>
              <a:rPr lang="en-GB" dirty="0"/>
              <a:t>Click to insert image</a:t>
            </a:r>
          </a:p>
        </p:txBody>
      </p:sp>
      <p:sp>
        <p:nvSpPr>
          <p:cNvPr id="7" name="Date Placeholder 3">
            <a:extLst>
              <a:ext uri="{FF2B5EF4-FFF2-40B4-BE49-F238E27FC236}">
                <a16:creationId xmlns:a16="http://schemas.microsoft.com/office/drawing/2014/main" id="{62F0928F-3E09-7193-ECBE-C55C9159763B}"/>
              </a:ext>
            </a:extLst>
          </p:cNvPr>
          <p:cNvSpPr>
            <a:spLocks noGrp="1"/>
          </p:cNvSpPr>
          <p:nvPr>
            <p:ph type="dt" sz="half" idx="14"/>
          </p:nvPr>
        </p:nvSpPr>
        <p:spPr>
          <a:xfrm>
            <a:off x="8610600" y="6356350"/>
            <a:ext cx="2743200" cy="365125"/>
          </a:xfrm>
          <a:prstGeom prst="rect">
            <a:avLst/>
          </a:prstGeom>
        </p:spPr>
        <p:txBody>
          <a:bodyPr vert="horz" lIns="91440" tIns="45720" rIns="91440" bIns="45720" rtlCol="0" anchor="ctr"/>
          <a:lstStyle>
            <a:lvl1pPr algn="r">
              <a:defRPr sz="1100">
                <a:solidFill>
                  <a:srgbClr val="540F2F"/>
                </a:solidFill>
              </a:defRPr>
            </a:lvl1pPr>
          </a:lstStyle>
          <a:p>
            <a:fld id="{CD8BE6AA-EADE-45C2-88C5-3D64BF2BE494}" type="datetime4">
              <a:rPr lang="en-GB" smtClean="0"/>
              <a:t>14 October 2024</a:t>
            </a:fld>
            <a:endParaRPr lang="en-GB" dirty="0"/>
          </a:p>
        </p:txBody>
      </p:sp>
      <p:sp>
        <p:nvSpPr>
          <p:cNvPr id="10" name="Footer Placeholder 4">
            <a:extLst>
              <a:ext uri="{FF2B5EF4-FFF2-40B4-BE49-F238E27FC236}">
                <a16:creationId xmlns:a16="http://schemas.microsoft.com/office/drawing/2014/main" id="{9BC45F3D-52A5-F180-A2CC-F1BE5E3A6448}"/>
              </a:ext>
            </a:extLst>
          </p:cNvPr>
          <p:cNvSpPr>
            <a:spLocks noGrp="1"/>
          </p:cNvSpPr>
          <p:nvPr>
            <p:ph type="ftr" sz="quarter" idx="3"/>
          </p:nvPr>
        </p:nvSpPr>
        <p:spPr>
          <a:xfrm>
            <a:off x="943896" y="6356350"/>
            <a:ext cx="4009103" cy="365125"/>
          </a:xfrm>
          <a:prstGeom prst="rect">
            <a:avLst/>
          </a:prstGeom>
        </p:spPr>
        <p:txBody>
          <a:bodyPr vert="horz" lIns="91440" tIns="45720" rIns="91440" bIns="45720" rtlCol="0" anchor="ctr"/>
          <a:lstStyle>
            <a:lvl1pPr algn="ctr">
              <a:defRPr sz="1100">
                <a:solidFill>
                  <a:srgbClr val="540F2F"/>
                </a:solidFill>
              </a:defRPr>
            </a:lvl1pPr>
          </a:lstStyle>
          <a:p>
            <a:pPr algn="l"/>
            <a:r>
              <a:rPr lang="en-GB" b="1" dirty="0"/>
              <a:t>English Heritage   </a:t>
            </a:r>
            <a:r>
              <a:rPr lang="en-GB" dirty="0"/>
              <a:t>Presentation title here</a:t>
            </a:r>
          </a:p>
        </p:txBody>
      </p:sp>
    </p:spTree>
    <p:extLst>
      <p:ext uri="{BB962C8B-B14F-4D97-AF65-F5344CB8AC3E}">
        <p14:creationId xmlns:p14="http://schemas.microsoft.com/office/powerpoint/2010/main" val="751449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9BA9D-5BBA-4FE3-1630-934BDDD9AA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121B7C5F-5D5C-21AA-9D35-832B650B61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71FAAC36-2D08-F2CC-6A79-69E103FCBA3B}"/>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100">
                <a:solidFill>
                  <a:srgbClr val="540F2F"/>
                </a:solidFill>
              </a:defRPr>
            </a:lvl1pPr>
          </a:lstStyle>
          <a:p>
            <a:fld id="{9DE8D7D2-E57D-45DC-BF44-16360B882B4A}" type="datetime4">
              <a:rPr lang="en-GB" smtClean="0"/>
              <a:t>14 October 2024</a:t>
            </a:fld>
            <a:endParaRPr lang="en-GB" dirty="0"/>
          </a:p>
        </p:txBody>
      </p:sp>
      <p:sp>
        <p:nvSpPr>
          <p:cNvPr id="5" name="Footer Placeholder 4">
            <a:extLst>
              <a:ext uri="{FF2B5EF4-FFF2-40B4-BE49-F238E27FC236}">
                <a16:creationId xmlns:a16="http://schemas.microsoft.com/office/drawing/2014/main" id="{D5ACD19C-004D-90FB-255A-C336A601480F}"/>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ctr">
              <a:defRPr sz="1100">
                <a:solidFill>
                  <a:srgbClr val="540F2F"/>
                </a:solidFill>
              </a:defRPr>
            </a:lvl1pPr>
          </a:lstStyle>
          <a:p>
            <a:pPr algn="l"/>
            <a:r>
              <a:rPr lang="en-GB" b="1" dirty="0"/>
              <a:t>English Heritage   </a:t>
            </a:r>
            <a:r>
              <a:rPr lang="en-GB" dirty="0"/>
              <a:t>Presentation title here</a:t>
            </a:r>
          </a:p>
        </p:txBody>
      </p:sp>
    </p:spTree>
    <p:extLst>
      <p:ext uri="{BB962C8B-B14F-4D97-AF65-F5344CB8AC3E}">
        <p14:creationId xmlns:p14="http://schemas.microsoft.com/office/powerpoint/2010/main" val="262681136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9" r:id="rId3"/>
    <p:sldLayoutId id="2147483787" r:id="rId4"/>
    <p:sldLayoutId id="2147483783" r:id="rId5"/>
    <p:sldLayoutId id="2147483790" r:id="rId6"/>
    <p:sldLayoutId id="2147483791" r:id="rId7"/>
    <p:sldLayoutId id="2147483788" r:id="rId8"/>
    <p:sldLayoutId id="2147483789" r:id="rId9"/>
    <p:sldLayoutId id="2147483792" r:id="rId10"/>
    <p:sldLayoutId id="2147483793" r:id="rId11"/>
  </p:sldLayoutIdLst>
  <p:hf sldNum="0" hdr="0"/>
  <p:txStyles>
    <p:titleStyle>
      <a:lvl1pPr algn="l" defTabSz="914400" rtl="0" eaLnBrk="1" latinLnBrk="0" hangingPunct="1">
        <a:lnSpc>
          <a:spcPct val="90000"/>
        </a:lnSpc>
        <a:spcBef>
          <a:spcPct val="0"/>
        </a:spcBef>
        <a:buNone/>
        <a:defRPr sz="4400" b="0" kern="1200">
          <a:solidFill>
            <a:srgbClr val="540F2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540F2F"/>
        </a:buClr>
        <a:buFont typeface="Arial" panose="020B0604020202020204" pitchFamily="34" charset="0"/>
        <a:buChar char="•"/>
        <a:defRPr sz="2800" kern="1200">
          <a:solidFill>
            <a:srgbClr val="540F2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540F2F"/>
        </a:buClr>
        <a:buFont typeface="Arial" panose="020B0604020202020204" pitchFamily="34" charset="0"/>
        <a:buChar char="•"/>
        <a:defRPr sz="2400" kern="1200">
          <a:solidFill>
            <a:srgbClr val="540F2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540F2F"/>
        </a:buClr>
        <a:buFont typeface="Arial" panose="020B0604020202020204" pitchFamily="34" charset="0"/>
        <a:buChar char="•"/>
        <a:defRPr sz="2000" kern="1200">
          <a:solidFill>
            <a:srgbClr val="540F2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540F2F"/>
        </a:buClr>
        <a:buFont typeface="Arial" panose="020B0604020202020204" pitchFamily="34" charset="0"/>
        <a:buChar char="•"/>
        <a:defRPr sz="1800" kern="1200">
          <a:solidFill>
            <a:srgbClr val="540F2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540F2F"/>
        </a:buClr>
        <a:buFont typeface="Arial" panose="020B0604020202020204" pitchFamily="34" charset="0"/>
        <a:buChar char="•"/>
        <a:defRPr sz="1800" kern="1200">
          <a:solidFill>
            <a:srgbClr val="540F2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english-heritage.org.uk/link/e2623903f14e4269b09517008d059826.aspx"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8589E-6FCD-A0BD-0955-A7DFCA37EEC7}"/>
              </a:ext>
            </a:extLst>
          </p:cNvPr>
          <p:cNvSpPr>
            <a:spLocks noGrp="1"/>
          </p:cNvSpPr>
          <p:nvPr>
            <p:ph type="ctrTitle"/>
          </p:nvPr>
        </p:nvSpPr>
        <p:spPr/>
        <p:txBody>
          <a:bodyPr>
            <a:normAutofit/>
          </a:bodyPr>
          <a:lstStyle/>
          <a:p>
            <a:r>
              <a:rPr lang="en-GB" sz="7200" dirty="0">
                <a:latin typeface="Gill Sans MT Book" panose="020B0502020104020203" pitchFamily="34" charset="0"/>
              </a:rPr>
              <a:t>Walmer Castle &amp; Gardens </a:t>
            </a:r>
          </a:p>
        </p:txBody>
      </p:sp>
      <p:sp>
        <p:nvSpPr>
          <p:cNvPr id="3" name="Subtitle 2">
            <a:extLst>
              <a:ext uri="{FF2B5EF4-FFF2-40B4-BE49-F238E27FC236}">
                <a16:creationId xmlns:a16="http://schemas.microsoft.com/office/drawing/2014/main" id="{C4A99382-B213-3D9D-2640-8D5F605F141F}"/>
              </a:ext>
            </a:extLst>
          </p:cNvPr>
          <p:cNvSpPr>
            <a:spLocks noGrp="1"/>
          </p:cNvSpPr>
          <p:nvPr>
            <p:ph type="subTitle" idx="1"/>
          </p:nvPr>
        </p:nvSpPr>
        <p:spPr/>
        <p:txBody>
          <a:bodyPr/>
          <a:lstStyle/>
          <a:p>
            <a:r>
              <a:rPr lang="en-GB" dirty="0">
                <a:latin typeface="Gill Sans MT Book" panose="020B0502020104020203" pitchFamily="34" charset="0"/>
              </a:rPr>
              <a:t>Georgie Morton-Brown </a:t>
            </a:r>
          </a:p>
          <a:p>
            <a:r>
              <a:rPr lang="en-GB" i="1" dirty="0">
                <a:latin typeface="Gill Sans MT Book" panose="020B0502020104020203" pitchFamily="34" charset="0"/>
              </a:rPr>
              <a:t>Volunteer Manager </a:t>
            </a:r>
          </a:p>
        </p:txBody>
      </p:sp>
      <p:sp>
        <p:nvSpPr>
          <p:cNvPr id="4" name="Text Placeholder 3">
            <a:extLst>
              <a:ext uri="{FF2B5EF4-FFF2-40B4-BE49-F238E27FC236}">
                <a16:creationId xmlns:a16="http://schemas.microsoft.com/office/drawing/2014/main" id="{99D44D56-1947-9573-F749-6D555BEC9F6A}"/>
              </a:ext>
            </a:extLst>
          </p:cNvPr>
          <p:cNvSpPr>
            <a:spLocks noGrp="1"/>
          </p:cNvSpPr>
          <p:nvPr>
            <p:ph type="body" sz="quarter" idx="11"/>
          </p:nvPr>
        </p:nvSpPr>
        <p:spPr/>
        <p:txBody>
          <a:bodyPr>
            <a:normAutofit/>
          </a:bodyPr>
          <a:lstStyle/>
          <a:p>
            <a:r>
              <a:rPr lang="en-GB" sz="1600" dirty="0">
                <a:latin typeface="Aptos" panose="020B0004020202020204" pitchFamily="34" charset="0"/>
              </a:rPr>
              <a:t>9 October 2024</a:t>
            </a:r>
          </a:p>
        </p:txBody>
      </p:sp>
    </p:spTree>
    <p:extLst>
      <p:ext uri="{BB962C8B-B14F-4D97-AF65-F5344CB8AC3E}">
        <p14:creationId xmlns:p14="http://schemas.microsoft.com/office/powerpoint/2010/main" val="2229647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9CB0-6CC4-5C9F-CD8D-107C59D847E5}"/>
              </a:ext>
            </a:extLst>
          </p:cNvPr>
          <p:cNvSpPr>
            <a:spLocks noGrp="1"/>
          </p:cNvSpPr>
          <p:nvPr>
            <p:ph type="title"/>
          </p:nvPr>
        </p:nvSpPr>
        <p:spPr>
          <a:xfrm>
            <a:off x="963560" y="924231"/>
            <a:ext cx="4513008" cy="766918"/>
          </a:xfrm>
        </p:spPr>
        <p:txBody>
          <a:bodyPr anchor="t">
            <a:normAutofit/>
          </a:bodyPr>
          <a:lstStyle/>
          <a:p>
            <a:r>
              <a:rPr lang="en-GB" dirty="0"/>
              <a:t>Holiday </a:t>
            </a:r>
            <a:r>
              <a:rPr lang="en-GB" dirty="0">
                <a:latin typeface="Gill Sans MT Book" panose="020B0502020104020203" pitchFamily="34" charset="0"/>
              </a:rPr>
              <a:t>Cottages</a:t>
            </a:r>
          </a:p>
        </p:txBody>
      </p:sp>
      <p:sp>
        <p:nvSpPr>
          <p:cNvPr id="15" name="Text Placeholder 2">
            <a:extLst>
              <a:ext uri="{FF2B5EF4-FFF2-40B4-BE49-F238E27FC236}">
                <a16:creationId xmlns:a16="http://schemas.microsoft.com/office/drawing/2014/main" id="{B15F6AFC-5802-0C62-4C8E-E9F1C642C957}"/>
              </a:ext>
            </a:extLst>
          </p:cNvPr>
          <p:cNvSpPr>
            <a:spLocks noGrp="1"/>
          </p:cNvSpPr>
          <p:nvPr>
            <p:ph type="body" sz="half" idx="2"/>
          </p:nvPr>
        </p:nvSpPr>
        <p:spPr>
          <a:xfrm>
            <a:off x="963560" y="1918521"/>
            <a:ext cx="4513007" cy="3950467"/>
          </a:xfrm>
        </p:spPr>
        <p:txBody>
          <a:bodyPr>
            <a:normAutofit/>
          </a:bodyPr>
          <a:lstStyle/>
          <a:p>
            <a:r>
              <a:rPr lang="en-GB" sz="1800" dirty="0">
                <a:latin typeface="Gill Sans MT Book" panose="020B0502020104020203" pitchFamily="34" charset="0"/>
              </a:rPr>
              <a:t>Overlooking Walmer Castle’s walled garden and with views of the castle itself. Recently refurbished to a stylish modern feel. </a:t>
            </a:r>
          </a:p>
          <a:p>
            <a:endParaRPr lang="en-GB" sz="1800" dirty="0">
              <a:latin typeface="Gill Sans MT Book" panose="020B0502020104020203" pitchFamily="34" charset="0"/>
            </a:endParaRPr>
          </a:p>
          <a:p>
            <a:r>
              <a:rPr lang="en-GB" sz="1800" dirty="0">
                <a:latin typeface="Gill Sans MT Book" panose="020B0502020104020203" pitchFamily="34" charset="0"/>
              </a:rPr>
              <a:t>Included in your booking is a luxury hamper, as well as entry to all English Heritage sites and most events, 10% off in our shops and cafés during your stay. </a:t>
            </a:r>
            <a:endParaRPr lang="en-US" sz="1800" dirty="0">
              <a:latin typeface="Gill Sans MT Book" panose="020B0502020104020203" pitchFamily="34" charset="0"/>
            </a:endParaRPr>
          </a:p>
        </p:txBody>
      </p:sp>
      <p:pic>
        <p:nvPicPr>
          <p:cNvPr id="10" name="Picture Placeholder 9" descr="A bed with a tray of food on it&#10;&#10;Description automatically generated">
            <a:extLst>
              <a:ext uri="{FF2B5EF4-FFF2-40B4-BE49-F238E27FC236}">
                <a16:creationId xmlns:a16="http://schemas.microsoft.com/office/drawing/2014/main" id="{24DE7DB7-8E86-4553-1E51-B66C0D6FA6F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r="5728" b="-1"/>
          <a:stretch/>
        </p:blipFill>
        <p:spPr>
          <a:xfrm>
            <a:off x="6096000" y="1268361"/>
            <a:ext cx="6096000" cy="4316362"/>
          </a:xfrm>
          <a:noFill/>
        </p:spPr>
      </p:pic>
      <p:sp>
        <p:nvSpPr>
          <p:cNvPr id="5" name="Date Placeholder 4">
            <a:extLst>
              <a:ext uri="{FF2B5EF4-FFF2-40B4-BE49-F238E27FC236}">
                <a16:creationId xmlns:a16="http://schemas.microsoft.com/office/drawing/2014/main" id="{FB30D60A-12E0-F187-F6BA-D1635B05EF02}"/>
              </a:ext>
            </a:extLst>
          </p:cNvPr>
          <p:cNvSpPr>
            <a:spLocks noGrp="1"/>
          </p:cNvSpPr>
          <p:nvPr>
            <p:ph type="dt" sz="half" idx="13"/>
          </p:nvPr>
        </p:nvSpPr>
        <p:spPr>
          <a:xfrm>
            <a:off x="8610600" y="6356350"/>
            <a:ext cx="2743200" cy="365125"/>
          </a:xfrm>
        </p:spPr>
        <p:txBody>
          <a:bodyPr anchor="ctr">
            <a:normAutofit/>
          </a:bodyPr>
          <a:lstStyle/>
          <a:p>
            <a:pPr>
              <a:spcAft>
                <a:spcPts val="600"/>
              </a:spcAft>
            </a:pPr>
            <a:fld id="{10B9BAF4-5ADE-43ED-90A1-FBDF194B69FC}" type="datetime4">
              <a:rPr lang="en-GB" smtClean="0"/>
              <a:pPr>
                <a:spcAft>
                  <a:spcPts val="600"/>
                </a:spcAft>
              </a:pPr>
              <a:t>14 October 2024</a:t>
            </a:fld>
            <a:endParaRPr lang="en-GB"/>
          </a:p>
        </p:txBody>
      </p:sp>
      <p:sp>
        <p:nvSpPr>
          <p:cNvPr id="6" name="Footer Placeholder 5">
            <a:extLst>
              <a:ext uri="{FF2B5EF4-FFF2-40B4-BE49-F238E27FC236}">
                <a16:creationId xmlns:a16="http://schemas.microsoft.com/office/drawing/2014/main" id="{8A81BDD3-FDD6-DCFE-1886-1A367C16EDA3}"/>
              </a:ext>
            </a:extLst>
          </p:cNvPr>
          <p:cNvSpPr>
            <a:spLocks noGrp="1"/>
          </p:cNvSpPr>
          <p:nvPr>
            <p:ph type="ftr" sz="quarter" idx="3"/>
          </p:nvPr>
        </p:nvSpPr>
        <p:spPr>
          <a:xfrm>
            <a:off x="943896" y="6356350"/>
            <a:ext cx="4009103" cy="365125"/>
          </a:xfrm>
        </p:spPr>
        <p:txBody>
          <a:bodyPr anchor="ctr">
            <a:normAutofit/>
          </a:bodyPr>
          <a:lstStyle/>
          <a:p>
            <a:pPr algn="l">
              <a:spcAft>
                <a:spcPts val="600"/>
              </a:spcAft>
            </a:pPr>
            <a:r>
              <a:rPr lang="en-GB" b="1" dirty="0"/>
              <a:t>English Heritage   </a:t>
            </a:r>
            <a:r>
              <a:rPr lang="en-GB" dirty="0"/>
              <a:t>Walmer Castle &amp; Gardens </a:t>
            </a:r>
            <a:endParaRPr lang="en-GB"/>
          </a:p>
        </p:txBody>
      </p:sp>
    </p:spTree>
    <p:extLst>
      <p:ext uri="{BB962C8B-B14F-4D97-AF65-F5344CB8AC3E}">
        <p14:creationId xmlns:p14="http://schemas.microsoft.com/office/powerpoint/2010/main" val="256747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8E62-0826-C71E-BAD0-85806B9A50A1}"/>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CD66D23A-CA4A-8283-F757-6FC990C82D71}"/>
              </a:ext>
            </a:extLst>
          </p:cNvPr>
          <p:cNvSpPr>
            <a:spLocks noGrp="1"/>
          </p:cNvSpPr>
          <p:nvPr>
            <p:ph type="subTitle" idx="1"/>
          </p:nvPr>
        </p:nvSpPr>
        <p:spPr/>
        <p:txBody>
          <a:bodyPr/>
          <a:lstStyle/>
          <a:p>
            <a:endParaRPr lang="en-GB"/>
          </a:p>
        </p:txBody>
      </p:sp>
      <p:sp>
        <p:nvSpPr>
          <p:cNvPr id="4" name="Text Placeholder 3">
            <a:extLst>
              <a:ext uri="{FF2B5EF4-FFF2-40B4-BE49-F238E27FC236}">
                <a16:creationId xmlns:a16="http://schemas.microsoft.com/office/drawing/2014/main" id="{FC68D459-7D75-F0D4-7DB7-FF71AAB65B4C}"/>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88951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46C655-16C1-5A20-DE61-28921AE5EFA0}"/>
              </a:ext>
            </a:extLst>
          </p:cNvPr>
          <p:cNvSpPr>
            <a:spLocks noGrp="1"/>
          </p:cNvSpPr>
          <p:nvPr>
            <p:ph type="body" sz="half" idx="2"/>
          </p:nvPr>
        </p:nvSpPr>
        <p:spPr>
          <a:xfrm>
            <a:off x="358588" y="758759"/>
            <a:ext cx="5513294" cy="5329663"/>
          </a:xfrm>
        </p:spPr>
        <p:txBody>
          <a:bodyPr>
            <a:noAutofit/>
          </a:bodyPr>
          <a:lstStyle/>
          <a:p>
            <a:pPr algn="l">
              <a:buFont typeface="Arial" panose="020B0604020202020204" pitchFamily="34" charset="0"/>
              <a:buChar char="•"/>
            </a:pPr>
            <a:r>
              <a:rPr lang="en-GB" sz="1800" b="0" i="0" dirty="0">
                <a:solidFill>
                  <a:srgbClr val="373737"/>
                </a:solidFill>
                <a:effectLst/>
                <a:latin typeface="Gill Sans Light"/>
              </a:rPr>
              <a:t>Walmer Castle was built in 1539–40 by Henry VIII in response to threats of invasion from Europe.</a:t>
            </a:r>
          </a:p>
          <a:p>
            <a:pPr algn="l">
              <a:buFont typeface="Arial" panose="020B0604020202020204" pitchFamily="34" charset="0"/>
              <a:buChar char="•"/>
            </a:pPr>
            <a:r>
              <a:rPr lang="en-GB" sz="1800" b="0" i="0" dirty="0">
                <a:solidFill>
                  <a:srgbClr val="373737"/>
                </a:solidFill>
                <a:effectLst/>
                <a:latin typeface="Gill Sans Light"/>
              </a:rPr>
              <a:t>The castle was part of a 2.7-mile coastal barrier that included </a:t>
            </a:r>
            <a:r>
              <a:rPr lang="en-GB" sz="1800" b="0" i="0" u="none" strike="noStrike" dirty="0">
                <a:solidFill>
                  <a:srgbClr val="C1102C"/>
                </a:solidFill>
                <a:effectLst/>
                <a:latin typeface="Gill Sans Light"/>
                <a:hlinkClick r:id="rId2" tooltip="Deal Castle"/>
              </a:rPr>
              <a:t>Deal</a:t>
            </a:r>
            <a:r>
              <a:rPr lang="en-GB" sz="1800" b="0" i="0" dirty="0">
                <a:solidFill>
                  <a:srgbClr val="373737"/>
                </a:solidFill>
                <a:effectLst/>
                <a:latin typeface="Gill Sans Light"/>
              </a:rPr>
              <a:t> and Sandown castles.</a:t>
            </a:r>
          </a:p>
          <a:p>
            <a:pPr algn="l">
              <a:buFont typeface="Arial" panose="020B0604020202020204" pitchFamily="34" charset="0"/>
              <a:buChar char="•"/>
            </a:pPr>
            <a:r>
              <a:rPr lang="en-GB" sz="1800" b="0" i="0" dirty="0">
                <a:solidFill>
                  <a:srgbClr val="373737"/>
                </a:solidFill>
                <a:effectLst/>
                <a:latin typeface="Gill Sans Light"/>
              </a:rPr>
              <a:t>During the English Civil Wars, Walmer came under siege from Parliamentarian forces.</a:t>
            </a:r>
          </a:p>
          <a:p>
            <a:pPr algn="l">
              <a:buFont typeface="Arial" panose="020B0604020202020204" pitchFamily="34" charset="0"/>
              <a:buChar char="•"/>
            </a:pPr>
            <a:r>
              <a:rPr lang="en-GB" sz="1800" b="0" i="0" dirty="0">
                <a:solidFill>
                  <a:srgbClr val="373737"/>
                </a:solidFill>
                <a:effectLst/>
                <a:latin typeface="Gill Sans Light"/>
              </a:rPr>
              <a:t>Since the 18th century, Walmer has been the official residence of the Lord Warden of the Cinque Ports. </a:t>
            </a:r>
          </a:p>
          <a:p>
            <a:pPr algn="l">
              <a:buFont typeface="Arial" panose="020B0604020202020204" pitchFamily="34" charset="0"/>
              <a:buChar char="•"/>
            </a:pPr>
            <a:r>
              <a:rPr lang="en-GB" sz="1800" b="0" i="0" dirty="0">
                <a:solidFill>
                  <a:srgbClr val="373737"/>
                </a:solidFill>
                <a:effectLst/>
                <a:latin typeface="Gill Sans Light"/>
              </a:rPr>
              <a:t>The Cinque Ports are a series of major ports on the south-east coast of England. They are Sandwich, Dover, Hythe, New Romney and Hastings.</a:t>
            </a:r>
          </a:p>
          <a:p>
            <a:pPr algn="l">
              <a:buFont typeface="Arial" panose="020B0604020202020204" pitchFamily="34" charset="0"/>
              <a:buChar char="•"/>
            </a:pPr>
            <a:r>
              <a:rPr lang="en-GB" sz="1800" b="0" i="0" dirty="0">
                <a:solidFill>
                  <a:srgbClr val="373737"/>
                </a:solidFill>
                <a:effectLst/>
                <a:latin typeface="Gill Sans Light"/>
              </a:rPr>
              <a:t>By the mid 18th century, the castle had become a well-equipped seaside retreat as well as a fort.</a:t>
            </a:r>
          </a:p>
          <a:p>
            <a:pPr algn="l">
              <a:buFont typeface="Arial" panose="020B0604020202020204" pitchFamily="34" charset="0"/>
              <a:buChar char="•"/>
            </a:pPr>
            <a:r>
              <a:rPr lang="en-GB" sz="1800" b="0" i="0" dirty="0">
                <a:solidFill>
                  <a:srgbClr val="373737"/>
                </a:solidFill>
                <a:effectLst/>
                <a:latin typeface="Gill Sans Light"/>
              </a:rPr>
              <a:t>Notable Lords Warden include William Pitt the Younger, the Duke of Wellington, W H Smith and the Queen Mother.</a:t>
            </a:r>
          </a:p>
          <a:p>
            <a:pPr algn="l">
              <a:buFont typeface="Arial" panose="020B0604020202020204" pitchFamily="34" charset="0"/>
              <a:buChar char="•"/>
            </a:pPr>
            <a:r>
              <a:rPr lang="en-GB" sz="1800" b="0" i="0" dirty="0">
                <a:solidFill>
                  <a:srgbClr val="373737"/>
                </a:solidFill>
                <a:effectLst/>
                <a:latin typeface="Gill Sans Light"/>
              </a:rPr>
              <a:t>The Duke of Wellington died at Walmer Castle in 1852.</a:t>
            </a:r>
          </a:p>
          <a:p>
            <a:r>
              <a:rPr lang="en-GB" sz="1800" dirty="0">
                <a:solidFill>
                  <a:srgbClr val="1E1E1E"/>
                </a:solidFill>
              </a:rPr>
              <a:t>.</a:t>
            </a:r>
          </a:p>
        </p:txBody>
      </p:sp>
      <p:sp>
        <p:nvSpPr>
          <p:cNvPr id="4" name="Date Placeholder 3">
            <a:extLst>
              <a:ext uri="{FF2B5EF4-FFF2-40B4-BE49-F238E27FC236}">
                <a16:creationId xmlns:a16="http://schemas.microsoft.com/office/drawing/2014/main" id="{BC3E89F1-B93C-BEAD-203B-18C4D785944D}"/>
              </a:ext>
            </a:extLst>
          </p:cNvPr>
          <p:cNvSpPr>
            <a:spLocks noGrp="1"/>
          </p:cNvSpPr>
          <p:nvPr>
            <p:ph type="dt" sz="half" idx="13"/>
          </p:nvPr>
        </p:nvSpPr>
        <p:spPr>
          <a:xfrm>
            <a:off x="7454009" y="6088422"/>
            <a:ext cx="4513006" cy="365125"/>
          </a:xfrm>
        </p:spPr>
        <p:txBody>
          <a:bodyPr/>
          <a:lstStyle/>
          <a:p>
            <a:r>
              <a:rPr lang="en-GB" dirty="0">
                <a:latin typeface="Aptos" panose="020B0004020202020204" pitchFamily="34" charset="0"/>
              </a:rPr>
              <a:t>22 September 2024</a:t>
            </a:r>
          </a:p>
        </p:txBody>
      </p:sp>
      <p:pic>
        <p:nvPicPr>
          <p:cNvPr id="9" name="Picture Placeholder 8" descr="A garden with purple flowers in front of a castle&#10;&#10;Description automatically generated">
            <a:extLst>
              <a:ext uri="{FF2B5EF4-FFF2-40B4-BE49-F238E27FC236}">
                <a16:creationId xmlns:a16="http://schemas.microsoft.com/office/drawing/2014/main" id="{4A42BB27-7C4F-5D94-D731-E40019C3BA73}"/>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861" r="2861"/>
          <a:stretch>
            <a:fillRect/>
          </a:stretch>
        </p:blipFill>
        <p:spPr/>
      </p:pic>
      <p:sp>
        <p:nvSpPr>
          <p:cNvPr id="14" name="Footer Placeholder 6">
            <a:extLst>
              <a:ext uri="{FF2B5EF4-FFF2-40B4-BE49-F238E27FC236}">
                <a16:creationId xmlns:a16="http://schemas.microsoft.com/office/drawing/2014/main" id="{2ADA321C-275B-76EE-D977-3F1EE7841867}"/>
              </a:ext>
            </a:extLst>
          </p:cNvPr>
          <p:cNvSpPr>
            <a:spLocks noGrp="1"/>
          </p:cNvSpPr>
          <p:nvPr>
            <p:ph type="ftr" sz="quarter" idx="3"/>
          </p:nvPr>
        </p:nvSpPr>
        <p:spPr>
          <a:xfrm>
            <a:off x="459801" y="6088421"/>
            <a:ext cx="4009103" cy="365125"/>
          </a:xfrm>
        </p:spPr>
        <p:txBody>
          <a:bodyPr/>
          <a:lstStyle/>
          <a:p>
            <a:pPr algn="l"/>
            <a:r>
              <a:rPr lang="en-GB" b="1" dirty="0"/>
              <a:t>English Heritage   </a:t>
            </a:r>
            <a:r>
              <a:rPr lang="en-GB" dirty="0"/>
              <a:t>Walmer Castle &amp; Gardens</a:t>
            </a:r>
          </a:p>
        </p:txBody>
      </p:sp>
    </p:spTree>
    <p:extLst>
      <p:ext uri="{BB962C8B-B14F-4D97-AF65-F5344CB8AC3E}">
        <p14:creationId xmlns:p14="http://schemas.microsoft.com/office/powerpoint/2010/main" val="2620980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A0716-2C9E-20C3-BAF1-1D2482C09F3E}"/>
              </a:ext>
            </a:extLst>
          </p:cNvPr>
          <p:cNvSpPr>
            <a:spLocks noGrp="1"/>
          </p:cNvSpPr>
          <p:nvPr>
            <p:ph type="title"/>
          </p:nvPr>
        </p:nvSpPr>
        <p:spPr>
          <a:xfrm>
            <a:off x="578248" y="236790"/>
            <a:ext cx="5711148" cy="560133"/>
          </a:xfrm>
        </p:spPr>
        <p:txBody>
          <a:bodyPr/>
          <a:lstStyle/>
          <a:p>
            <a:r>
              <a:rPr lang="en-GB" b="1" dirty="0">
                <a:latin typeface="Gill Sans MT Book" panose="020B0502020104020203" pitchFamily="34" charset="0"/>
              </a:rPr>
              <a:t>The Cinque Ports &amp; The Lord Warden</a:t>
            </a:r>
          </a:p>
        </p:txBody>
      </p:sp>
      <p:sp>
        <p:nvSpPr>
          <p:cNvPr id="3" name="Text Placeholder 2">
            <a:extLst>
              <a:ext uri="{FF2B5EF4-FFF2-40B4-BE49-F238E27FC236}">
                <a16:creationId xmlns:a16="http://schemas.microsoft.com/office/drawing/2014/main" id="{F0B222F9-6FDB-29DC-12BB-BC05AAF639F8}"/>
              </a:ext>
            </a:extLst>
          </p:cNvPr>
          <p:cNvSpPr>
            <a:spLocks noGrp="1"/>
          </p:cNvSpPr>
          <p:nvPr>
            <p:ph type="body" sz="quarter" idx="11"/>
          </p:nvPr>
        </p:nvSpPr>
        <p:spPr/>
        <p:txBody>
          <a:bodyPr/>
          <a:lstStyle/>
          <a:p>
            <a:endParaRPr lang="en-GB"/>
          </a:p>
        </p:txBody>
      </p:sp>
      <p:sp>
        <p:nvSpPr>
          <p:cNvPr id="5" name="Date Placeholder 4">
            <a:extLst>
              <a:ext uri="{FF2B5EF4-FFF2-40B4-BE49-F238E27FC236}">
                <a16:creationId xmlns:a16="http://schemas.microsoft.com/office/drawing/2014/main" id="{F0797FF6-09FC-889D-5D7A-6ADD20BED60E}"/>
              </a:ext>
            </a:extLst>
          </p:cNvPr>
          <p:cNvSpPr>
            <a:spLocks noGrp="1"/>
          </p:cNvSpPr>
          <p:nvPr>
            <p:ph type="dt" sz="half" idx="2"/>
          </p:nvPr>
        </p:nvSpPr>
        <p:spPr/>
        <p:txBody>
          <a:bodyPr/>
          <a:lstStyle/>
          <a:p>
            <a:fld id="{C9817F6E-B6EF-4216-94EE-A55F2B0D5010}" type="datetime4">
              <a:rPr lang="en-GB" smtClean="0"/>
              <a:t>14 October 2024</a:t>
            </a:fld>
            <a:endParaRPr lang="en-GB" dirty="0"/>
          </a:p>
        </p:txBody>
      </p:sp>
      <p:sp>
        <p:nvSpPr>
          <p:cNvPr id="6" name="Footer Placeholder 5">
            <a:extLst>
              <a:ext uri="{FF2B5EF4-FFF2-40B4-BE49-F238E27FC236}">
                <a16:creationId xmlns:a16="http://schemas.microsoft.com/office/drawing/2014/main" id="{721EE4BE-7662-572D-C8C1-C4EF0254FFFF}"/>
              </a:ext>
            </a:extLst>
          </p:cNvPr>
          <p:cNvSpPr>
            <a:spLocks noGrp="1"/>
          </p:cNvSpPr>
          <p:nvPr>
            <p:ph type="ftr" sz="quarter" idx="3"/>
          </p:nvPr>
        </p:nvSpPr>
        <p:spPr/>
        <p:txBody>
          <a:bodyPr/>
          <a:lstStyle/>
          <a:p>
            <a:pPr algn="l"/>
            <a:r>
              <a:rPr lang="en-GB" b="1"/>
              <a:t>English Heritage   </a:t>
            </a:r>
            <a:r>
              <a:rPr lang="en-GB"/>
              <a:t>Presentation title here</a:t>
            </a:r>
            <a:endParaRPr lang="en-GB" dirty="0"/>
          </a:p>
        </p:txBody>
      </p:sp>
      <p:pic>
        <p:nvPicPr>
          <p:cNvPr id="8" name="Picture 7" descr="A black text on a white background&#10;&#10;Description automatically generated">
            <a:extLst>
              <a:ext uri="{FF2B5EF4-FFF2-40B4-BE49-F238E27FC236}">
                <a16:creationId xmlns:a16="http://schemas.microsoft.com/office/drawing/2014/main" id="{481D8FB7-5523-10EB-249D-DA7B85018BEE}"/>
              </a:ext>
            </a:extLst>
          </p:cNvPr>
          <p:cNvPicPr>
            <a:picLocks noChangeAspect="1"/>
          </p:cNvPicPr>
          <p:nvPr/>
        </p:nvPicPr>
        <p:blipFill rotWithShape="1">
          <a:blip r:embed="rId3">
            <a:extLst>
              <a:ext uri="{28A0092B-C50C-407E-A947-70E740481C1C}">
                <a14:useLocalDpi xmlns:a14="http://schemas.microsoft.com/office/drawing/2010/main" val="0"/>
              </a:ext>
            </a:extLst>
          </a:blip>
          <a:srcRect r="74281"/>
          <a:stretch/>
        </p:blipFill>
        <p:spPr>
          <a:xfrm>
            <a:off x="9458864" y="3429000"/>
            <a:ext cx="2248995" cy="2706674"/>
          </a:xfrm>
          <a:prstGeom prst="rect">
            <a:avLst/>
          </a:prstGeom>
        </p:spPr>
      </p:pic>
      <p:pic>
        <p:nvPicPr>
          <p:cNvPr id="10" name="Picture 9" descr="A map of the middle ages&#10;&#10;Description automatically generated">
            <a:extLst>
              <a:ext uri="{FF2B5EF4-FFF2-40B4-BE49-F238E27FC236}">
                <a16:creationId xmlns:a16="http://schemas.microsoft.com/office/drawing/2014/main" id="{155A8905-CCBB-764D-94EC-822F5AC754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48" y="900111"/>
            <a:ext cx="8768039" cy="5249863"/>
          </a:xfrm>
          <a:prstGeom prst="rect">
            <a:avLst/>
          </a:prstGeom>
        </p:spPr>
      </p:pic>
    </p:spTree>
    <p:extLst>
      <p:ext uri="{BB962C8B-B14F-4D97-AF65-F5344CB8AC3E}">
        <p14:creationId xmlns:p14="http://schemas.microsoft.com/office/powerpoint/2010/main" val="1517090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AC2C6B-A2EA-E445-57C5-F92029866704}"/>
              </a:ext>
            </a:extLst>
          </p:cNvPr>
          <p:cNvSpPr>
            <a:spLocks noGrp="1"/>
          </p:cNvSpPr>
          <p:nvPr>
            <p:ph type="body" sz="half" idx="2"/>
          </p:nvPr>
        </p:nvSpPr>
        <p:spPr>
          <a:xfrm>
            <a:off x="439992" y="136525"/>
            <a:ext cx="6351425" cy="6584949"/>
          </a:xfrm>
        </p:spPr>
        <p:txBody>
          <a:bodyPr>
            <a:normAutofit fontScale="77500" lnSpcReduction="20000"/>
          </a:bodyPr>
          <a:lstStyle/>
          <a:p>
            <a:pPr marL="0" indent="0" algn="r">
              <a:buNone/>
            </a:pPr>
            <a:r>
              <a:rPr lang="en-GB" sz="1800" dirty="0">
                <a:latin typeface="Gill Sans MT Book" panose="020B0502020104020203" pitchFamily="34" charset="0"/>
              </a:rPr>
              <a:t>Lionel Cranfield Sackville, 1</a:t>
            </a:r>
            <a:r>
              <a:rPr lang="en-GB" sz="1800" baseline="30000" dirty="0">
                <a:latin typeface="Gill Sans MT Book" panose="020B0502020104020203" pitchFamily="34" charset="0"/>
              </a:rPr>
              <a:t>st</a:t>
            </a:r>
            <a:r>
              <a:rPr lang="en-GB" sz="1800" dirty="0">
                <a:latin typeface="Gill Sans MT Book" panose="020B0502020104020203" pitchFamily="34" charset="0"/>
              </a:rPr>
              <a:t> Duke of Dorset </a:t>
            </a:r>
          </a:p>
          <a:p>
            <a:pPr marL="0" indent="0" algn="r">
              <a:buNone/>
            </a:pPr>
            <a:r>
              <a:rPr lang="en-GB" dirty="0">
                <a:latin typeface="Gill Sans MT Book" panose="020B0502020104020203" pitchFamily="34" charset="0"/>
              </a:rPr>
              <a:t>Lord Warden 1708 – 13, 1719-65</a:t>
            </a:r>
          </a:p>
          <a:p>
            <a:pPr marL="0" indent="0" algn="r">
              <a:lnSpc>
                <a:spcPct val="100000"/>
              </a:lnSpc>
              <a:spcBef>
                <a:spcPts val="0"/>
              </a:spcBef>
              <a:buNone/>
            </a:pPr>
            <a:endParaRPr lang="en-GB" sz="1800" dirty="0">
              <a:latin typeface="Gill Sans MT Book" panose="020B0502020104020203" pitchFamily="34" charset="0"/>
            </a:endParaRPr>
          </a:p>
          <a:p>
            <a:pPr marL="0" indent="0" algn="r">
              <a:buNone/>
            </a:pPr>
            <a:r>
              <a:rPr lang="en-GB" sz="1800" dirty="0">
                <a:latin typeface="Gill Sans MT Book" panose="020B0502020104020203" pitchFamily="34" charset="0"/>
              </a:rPr>
              <a:t>William Pitt the Younger</a:t>
            </a:r>
          </a:p>
          <a:p>
            <a:pPr marL="0" indent="0" algn="r">
              <a:buNone/>
            </a:pPr>
            <a:r>
              <a:rPr lang="en-GB" dirty="0">
                <a:latin typeface="Gill Sans MT Book" panose="020B0502020104020203" pitchFamily="34" charset="0"/>
              </a:rPr>
              <a:t>Lord Warden 1792 – 1806</a:t>
            </a:r>
          </a:p>
          <a:p>
            <a:pPr marL="0" indent="0" algn="r">
              <a:lnSpc>
                <a:spcPct val="50000"/>
              </a:lnSpc>
              <a:spcBef>
                <a:spcPts val="0"/>
              </a:spcBef>
              <a:buNone/>
            </a:pPr>
            <a:endParaRPr lang="en-GB" sz="1800" dirty="0">
              <a:latin typeface="Gill Sans MT Book" panose="020B0502020104020203" pitchFamily="34" charset="0"/>
            </a:endParaRPr>
          </a:p>
          <a:p>
            <a:pPr marL="0" indent="0" algn="r">
              <a:buNone/>
            </a:pPr>
            <a:r>
              <a:rPr lang="en-GB" sz="1800" dirty="0">
                <a:latin typeface="Gill Sans MT Book" panose="020B0502020104020203" pitchFamily="34" charset="0"/>
              </a:rPr>
              <a:t>Arthur Wellesley, 1</a:t>
            </a:r>
            <a:r>
              <a:rPr lang="en-GB" sz="1800" baseline="30000" dirty="0">
                <a:latin typeface="Gill Sans MT Book" panose="020B0502020104020203" pitchFamily="34" charset="0"/>
              </a:rPr>
              <a:t>st</a:t>
            </a:r>
            <a:r>
              <a:rPr lang="en-GB" sz="1800" dirty="0">
                <a:latin typeface="Gill Sans MT Book" panose="020B0502020104020203" pitchFamily="34" charset="0"/>
              </a:rPr>
              <a:t> Duke of Wellington</a:t>
            </a:r>
          </a:p>
          <a:p>
            <a:pPr marL="0" indent="0" algn="r">
              <a:buNone/>
            </a:pPr>
            <a:r>
              <a:rPr lang="en-GB" dirty="0">
                <a:latin typeface="Gill Sans MT Book" panose="020B0502020104020203" pitchFamily="34" charset="0"/>
              </a:rPr>
              <a:t>Lord Warden 1829 – 52</a:t>
            </a:r>
          </a:p>
          <a:p>
            <a:pPr marL="0" indent="0" algn="r">
              <a:spcBef>
                <a:spcPts val="0"/>
              </a:spcBef>
              <a:buNone/>
            </a:pPr>
            <a:endParaRPr lang="en-GB" sz="1800" dirty="0">
              <a:latin typeface="Gill Sans MT Book" panose="020B0502020104020203" pitchFamily="34" charset="0"/>
            </a:endParaRPr>
          </a:p>
          <a:p>
            <a:pPr marL="0" indent="0" algn="r">
              <a:buNone/>
            </a:pPr>
            <a:r>
              <a:rPr lang="en-GB" sz="1800" dirty="0">
                <a:latin typeface="Gill Sans MT Book" panose="020B0502020104020203" pitchFamily="34" charset="0"/>
              </a:rPr>
              <a:t>Granville Leveson-Gower, 2</a:t>
            </a:r>
            <a:r>
              <a:rPr lang="en-GB" sz="1800" baseline="30000" dirty="0">
                <a:latin typeface="Gill Sans MT Book" panose="020B0502020104020203" pitchFamily="34" charset="0"/>
              </a:rPr>
              <a:t>nd</a:t>
            </a:r>
            <a:r>
              <a:rPr lang="en-GB" sz="1800" dirty="0">
                <a:latin typeface="Gill Sans MT Book" panose="020B0502020104020203" pitchFamily="34" charset="0"/>
              </a:rPr>
              <a:t> Earl Granville</a:t>
            </a:r>
          </a:p>
          <a:p>
            <a:pPr marL="0" indent="0" algn="r">
              <a:buNone/>
            </a:pPr>
            <a:r>
              <a:rPr lang="en-GB" dirty="0">
                <a:latin typeface="Gill Sans MT Book" panose="020B0502020104020203" pitchFamily="34" charset="0"/>
              </a:rPr>
              <a:t>Lord Warden 1865 – 91</a:t>
            </a:r>
          </a:p>
          <a:p>
            <a:pPr marL="0" indent="0" algn="r">
              <a:spcBef>
                <a:spcPts val="0"/>
              </a:spcBef>
              <a:buNone/>
            </a:pPr>
            <a:endParaRPr lang="en-GB" sz="1800" dirty="0">
              <a:latin typeface="Gill Sans MT Book" panose="020B0502020104020203" pitchFamily="34" charset="0"/>
            </a:endParaRPr>
          </a:p>
          <a:p>
            <a:pPr marL="0" indent="0" algn="r">
              <a:buNone/>
            </a:pPr>
            <a:r>
              <a:rPr lang="en-GB" sz="1800" dirty="0">
                <a:latin typeface="Gill Sans MT Book" panose="020B0502020104020203" pitchFamily="34" charset="0"/>
              </a:rPr>
              <a:t>William Henry Smith </a:t>
            </a:r>
          </a:p>
          <a:p>
            <a:pPr marL="0" indent="0" algn="r">
              <a:buNone/>
            </a:pPr>
            <a:r>
              <a:rPr lang="en-GB" dirty="0">
                <a:latin typeface="Gill Sans MT Book" panose="020B0502020104020203" pitchFamily="34" charset="0"/>
              </a:rPr>
              <a:t>Lord Warden 1891</a:t>
            </a:r>
          </a:p>
          <a:p>
            <a:pPr marL="0" indent="0" algn="r">
              <a:buNone/>
            </a:pPr>
            <a:endParaRPr lang="en-GB" dirty="0">
              <a:latin typeface="Gill Sans MT Book" panose="020B0502020104020203" pitchFamily="34" charset="0"/>
            </a:endParaRPr>
          </a:p>
          <a:p>
            <a:pPr marL="0" indent="0" algn="r">
              <a:buNone/>
            </a:pPr>
            <a:r>
              <a:rPr lang="en-GB" sz="1800" dirty="0">
                <a:latin typeface="Gill Sans MT Book" panose="020B0502020104020203" pitchFamily="34" charset="0"/>
              </a:rPr>
              <a:t>William </a:t>
            </a:r>
            <a:r>
              <a:rPr lang="en-GB" sz="1800" dirty="0" err="1">
                <a:latin typeface="Gill Sans MT Book" panose="020B0502020104020203" pitchFamily="34" charset="0"/>
              </a:rPr>
              <a:t>Lygon</a:t>
            </a:r>
            <a:r>
              <a:rPr lang="en-GB" sz="1800" dirty="0">
                <a:latin typeface="Gill Sans MT Book" panose="020B0502020104020203" pitchFamily="34" charset="0"/>
              </a:rPr>
              <a:t>, 7</a:t>
            </a:r>
            <a:r>
              <a:rPr lang="en-GB" sz="1800" baseline="30000" dirty="0">
                <a:latin typeface="Gill Sans MT Book" panose="020B0502020104020203" pitchFamily="34" charset="0"/>
              </a:rPr>
              <a:t>th</a:t>
            </a:r>
            <a:r>
              <a:rPr lang="en-GB" sz="1800" dirty="0">
                <a:latin typeface="Gill Sans MT Book" panose="020B0502020104020203" pitchFamily="34" charset="0"/>
              </a:rPr>
              <a:t> Earl Beauchamp</a:t>
            </a:r>
          </a:p>
          <a:p>
            <a:pPr marL="0" indent="0" algn="r">
              <a:buNone/>
            </a:pPr>
            <a:r>
              <a:rPr lang="en-GB" dirty="0">
                <a:latin typeface="Gill Sans MT Book" panose="020B0502020104020203" pitchFamily="34" charset="0"/>
              </a:rPr>
              <a:t>Lord Warden 1913 – 34</a:t>
            </a:r>
          </a:p>
          <a:p>
            <a:pPr marL="0" indent="0" algn="r">
              <a:buNone/>
            </a:pPr>
            <a:endParaRPr lang="en-GB" dirty="0">
              <a:latin typeface="Gill Sans MT Book" panose="020B0502020104020203" pitchFamily="34" charset="0"/>
            </a:endParaRPr>
          </a:p>
          <a:p>
            <a:pPr marL="0" indent="0" algn="r">
              <a:buNone/>
            </a:pPr>
            <a:r>
              <a:rPr lang="en-GB" sz="1800" dirty="0">
                <a:latin typeface="Gill Sans MT Book" panose="020B0502020104020203" pitchFamily="34" charset="0"/>
              </a:rPr>
              <a:t>Elizabeth Bowes-Lyon, Queen Elizabeth the Queen Mother</a:t>
            </a:r>
          </a:p>
          <a:p>
            <a:pPr marL="0" indent="0" algn="r">
              <a:buNone/>
            </a:pPr>
            <a:r>
              <a:rPr lang="en-GB" dirty="0">
                <a:latin typeface="Gill Sans MT Book" panose="020B0502020104020203" pitchFamily="34" charset="0"/>
              </a:rPr>
              <a:t>Lord Warden 1978 – 2002</a:t>
            </a:r>
          </a:p>
          <a:p>
            <a:pPr marL="0" indent="0" algn="r">
              <a:buNone/>
            </a:pPr>
            <a:endParaRPr lang="en-GB" dirty="0">
              <a:latin typeface="Gill Sans MT Book" panose="020B0502020104020203" pitchFamily="34" charset="0"/>
            </a:endParaRPr>
          </a:p>
          <a:p>
            <a:pPr marL="0" indent="0" algn="r">
              <a:buNone/>
            </a:pPr>
            <a:r>
              <a:rPr lang="en-GB" sz="1800" dirty="0">
                <a:latin typeface="Gill Sans MT Book" panose="020B0502020104020203" pitchFamily="34" charset="0"/>
              </a:rPr>
              <a:t>Admiral of the Fleet, Michael Cecil Boyce, Baron Boyce</a:t>
            </a:r>
          </a:p>
          <a:p>
            <a:pPr marL="0" indent="0" algn="r">
              <a:buNone/>
            </a:pPr>
            <a:r>
              <a:rPr lang="en-GB" dirty="0">
                <a:latin typeface="Gill Sans MT Book" panose="020B0502020104020203" pitchFamily="34" charset="0"/>
              </a:rPr>
              <a:t>Lord Warden 2004 – 2022</a:t>
            </a:r>
          </a:p>
          <a:p>
            <a:pPr marL="0" indent="0" algn="r">
              <a:buNone/>
            </a:pPr>
            <a:endParaRPr lang="en-GB" sz="1800" dirty="0">
              <a:latin typeface="Gill Sans MT Book" panose="020B0502020104020203" pitchFamily="34" charset="0"/>
            </a:endParaRPr>
          </a:p>
          <a:p>
            <a:pPr marL="0" indent="0" algn="r">
              <a:buNone/>
            </a:pPr>
            <a:r>
              <a:rPr lang="en-GB" sz="1700" dirty="0">
                <a:latin typeface="Gill Sans MT Book" panose="020B0502020104020203" pitchFamily="34" charset="0"/>
              </a:rPr>
              <a:t>Admiral Sir </a:t>
            </a:r>
            <a:r>
              <a:rPr lang="en-GB" sz="1800" dirty="0">
                <a:latin typeface="Gill Sans MT Book" panose="020B0502020104020203" pitchFamily="34" charset="0"/>
              </a:rPr>
              <a:t>George</a:t>
            </a:r>
            <a:r>
              <a:rPr lang="en-GB" sz="1700" dirty="0">
                <a:latin typeface="Gill Sans MT Book" panose="020B0502020104020203" pitchFamily="34" charset="0"/>
              </a:rPr>
              <a:t> Zambellas GCB, DSC, ADC, DL</a:t>
            </a:r>
          </a:p>
          <a:p>
            <a:pPr marL="0" indent="0" algn="r">
              <a:buNone/>
            </a:pPr>
            <a:r>
              <a:rPr lang="en-GB" sz="1400" dirty="0">
                <a:latin typeface="Gill Sans MT Book" panose="020B0502020104020203" pitchFamily="34" charset="0"/>
              </a:rPr>
              <a:t>Lord Warden </a:t>
            </a:r>
            <a:r>
              <a:rPr lang="en-GB" sz="1500" dirty="0">
                <a:latin typeface="Gill Sans MT Book" panose="020B0502020104020203" pitchFamily="34" charset="0"/>
              </a:rPr>
              <a:t>2024</a:t>
            </a:r>
            <a:r>
              <a:rPr lang="en-GB" sz="1400" dirty="0">
                <a:latin typeface="Gill Sans MT Book" panose="020B0502020104020203" pitchFamily="34" charset="0"/>
              </a:rPr>
              <a:t> – Present </a:t>
            </a:r>
          </a:p>
          <a:p>
            <a:pPr marL="0" indent="0" algn="r">
              <a:buNone/>
            </a:pPr>
            <a:endParaRPr lang="en-GB" sz="1800" dirty="0">
              <a:latin typeface="Gill Sans MT Book" panose="020B0502020104020203" pitchFamily="34" charset="0"/>
            </a:endParaRPr>
          </a:p>
        </p:txBody>
      </p:sp>
      <p:pic>
        <p:nvPicPr>
          <p:cNvPr id="10" name="Picture Placeholder 9" descr="A portrait of a person in a red uniform&#10;&#10;Description automatically generated">
            <a:extLst>
              <a:ext uri="{FF2B5EF4-FFF2-40B4-BE49-F238E27FC236}">
                <a16:creationId xmlns:a16="http://schemas.microsoft.com/office/drawing/2014/main" id="{49731409-33BD-73DE-4247-23707041536C}"/>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7135" b="21955"/>
          <a:stretch/>
        </p:blipFill>
        <p:spPr>
          <a:xfrm>
            <a:off x="7531100" y="0"/>
            <a:ext cx="4660900" cy="3429000"/>
          </a:xfrm>
        </p:spPr>
      </p:pic>
      <p:pic>
        <p:nvPicPr>
          <p:cNvPr id="8" name="Picture 7" descr="A person in a uniform riding a horse&#10;&#10;Description automatically generated">
            <a:extLst>
              <a:ext uri="{FF2B5EF4-FFF2-40B4-BE49-F238E27FC236}">
                <a16:creationId xmlns:a16="http://schemas.microsoft.com/office/drawing/2014/main" id="{07C04281-AA7C-8332-F9C7-F1F56B4575D0}"/>
              </a:ext>
            </a:extLst>
          </p:cNvPr>
          <p:cNvPicPr>
            <a:picLocks noChangeAspect="1"/>
          </p:cNvPicPr>
          <p:nvPr/>
        </p:nvPicPr>
        <p:blipFill rotWithShape="1">
          <a:blip r:embed="rId4">
            <a:extLst>
              <a:ext uri="{28A0092B-C50C-407E-A947-70E740481C1C}">
                <a14:useLocalDpi xmlns:a14="http://schemas.microsoft.com/office/drawing/2010/main" val="0"/>
              </a:ext>
            </a:extLst>
          </a:blip>
          <a:srcRect l="-15387" t="7868" r="-1472" b="13575"/>
          <a:stretch/>
        </p:blipFill>
        <p:spPr>
          <a:xfrm>
            <a:off x="6370936" y="3931637"/>
            <a:ext cx="3490614" cy="2607275"/>
          </a:xfrm>
          <a:prstGeom prst="rect">
            <a:avLst/>
          </a:prstGeom>
          <a:noFill/>
        </p:spPr>
      </p:pic>
      <p:sp>
        <p:nvSpPr>
          <p:cNvPr id="5" name="Date Placeholder 4">
            <a:extLst>
              <a:ext uri="{FF2B5EF4-FFF2-40B4-BE49-F238E27FC236}">
                <a16:creationId xmlns:a16="http://schemas.microsoft.com/office/drawing/2014/main" id="{7F37AAA1-7E64-B88D-2243-44B4354C2E14}"/>
              </a:ext>
            </a:extLst>
          </p:cNvPr>
          <p:cNvSpPr>
            <a:spLocks noGrp="1"/>
          </p:cNvSpPr>
          <p:nvPr>
            <p:ph type="dt" sz="half" idx="14"/>
          </p:nvPr>
        </p:nvSpPr>
        <p:spPr>
          <a:xfrm>
            <a:off x="8610600" y="6356350"/>
            <a:ext cx="2743200" cy="365125"/>
          </a:xfrm>
        </p:spPr>
        <p:txBody>
          <a:bodyPr anchor="ctr">
            <a:normAutofit/>
          </a:bodyPr>
          <a:lstStyle/>
          <a:p>
            <a:pPr>
              <a:spcAft>
                <a:spcPts val="600"/>
              </a:spcAft>
            </a:pPr>
            <a:fld id="{72E2A605-D6E8-4C2F-9D69-90FC66742115}" type="datetime4">
              <a:rPr lang="en-GB" smtClean="0"/>
              <a:pPr>
                <a:spcAft>
                  <a:spcPts val="600"/>
                </a:spcAft>
              </a:pPr>
              <a:t>14 October 2024</a:t>
            </a:fld>
            <a:endParaRPr lang="en-GB"/>
          </a:p>
        </p:txBody>
      </p:sp>
      <p:sp>
        <p:nvSpPr>
          <p:cNvPr id="6" name="Footer Placeholder 5">
            <a:extLst>
              <a:ext uri="{FF2B5EF4-FFF2-40B4-BE49-F238E27FC236}">
                <a16:creationId xmlns:a16="http://schemas.microsoft.com/office/drawing/2014/main" id="{20563880-C0E8-96CE-63F5-7A8696BD2683}"/>
              </a:ext>
            </a:extLst>
          </p:cNvPr>
          <p:cNvSpPr>
            <a:spLocks noGrp="1"/>
          </p:cNvSpPr>
          <p:nvPr>
            <p:ph type="ftr" sz="quarter" idx="3"/>
          </p:nvPr>
        </p:nvSpPr>
        <p:spPr>
          <a:xfrm>
            <a:off x="943896" y="6356350"/>
            <a:ext cx="4009103" cy="365125"/>
          </a:xfrm>
        </p:spPr>
        <p:txBody>
          <a:bodyPr anchor="ctr">
            <a:normAutofit/>
          </a:bodyPr>
          <a:lstStyle/>
          <a:p>
            <a:pPr algn="l">
              <a:spcAft>
                <a:spcPts val="600"/>
              </a:spcAft>
            </a:pPr>
            <a:r>
              <a:rPr lang="en-GB" b="1" dirty="0"/>
              <a:t>English Heritage   </a:t>
            </a:r>
            <a:r>
              <a:rPr lang="en-GB" dirty="0"/>
              <a:t>Walmer Castle &amp; Gardens 	</a:t>
            </a:r>
            <a:endParaRPr lang="en-GB"/>
          </a:p>
        </p:txBody>
      </p:sp>
    </p:spTree>
    <p:extLst>
      <p:ext uri="{BB962C8B-B14F-4D97-AF65-F5344CB8AC3E}">
        <p14:creationId xmlns:p14="http://schemas.microsoft.com/office/powerpoint/2010/main" val="1403026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8DE8F-03A5-4A15-E1A2-886E14921E6D}"/>
              </a:ext>
            </a:extLst>
          </p:cNvPr>
          <p:cNvSpPr>
            <a:spLocks noGrp="1"/>
          </p:cNvSpPr>
          <p:nvPr>
            <p:ph type="title"/>
          </p:nvPr>
        </p:nvSpPr>
        <p:spPr>
          <a:xfrm>
            <a:off x="963560" y="924231"/>
            <a:ext cx="4513008" cy="766918"/>
          </a:xfrm>
        </p:spPr>
        <p:txBody>
          <a:bodyPr anchor="t">
            <a:normAutofit/>
          </a:bodyPr>
          <a:lstStyle/>
          <a:p>
            <a:r>
              <a:rPr lang="en-GB" dirty="0">
                <a:latin typeface="Gill Sans MT Book" panose="020B0502020104020203" pitchFamily="34" charset="0"/>
              </a:rPr>
              <a:t>Volunteer Team</a:t>
            </a:r>
          </a:p>
        </p:txBody>
      </p:sp>
      <p:sp>
        <p:nvSpPr>
          <p:cNvPr id="14" name="Text Placeholder 2">
            <a:extLst>
              <a:ext uri="{FF2B5EF4-FFF2-40B4-BE49-F238E27FC236}">
                <a16:creationId xmlns:a16="http://schemas.microsoft.com/office/drawing/2014/main" id="{E627623E-D20F-BCEB-0DE3-8727B6CFA4D1}"/>
              </a:ext>
            </a:extLst>
          </p:cNvPr>
          <p:cNvSpPr>
            <a:spLocks noGrp="1"/>
          </p:cNvSpPr>
          <p:nvPr>
            <p:ph type="body" sz="half" idx="2"/>
          </p:nvPr>
        </p:nvSpPr>
        <p:spPr>
          <a:xfrm>
            <a:off x="963560" y="1918521"/>
            <a:ext cx="4513007" cy="4015248"/>
          </a:xfrm>
        </p:spPr>
        <p:txBody>
          <a:bodyPr>
            <a:normAutofit fontScale="92500" lnSpcReduction="20000"/>
          </a:bodyPr>
          <a:lstStyle/>
          <a:p>
            <a:pPr marL="342900" indent="-342900" eaLnBrk="1" hangingPunct="1">
              <a:lnSpc>
                <a:spcPct val="150000"/>
              </a:lnSpc>
              <a:spcBef>
                <a:spcPct val="0"/>
              </a:spcBef>
              <a:buFont typeface="Arial" panose="020B0604020202020204" pitchFamily="34" charset="0"/>
              <a:buChar char="•"/>
            </a:pPr>
            <a:r>
              <a:rPr lang="en-GB" altLang="en-US" sz="1800" dirty="0">
                <a:latin typeface="Gill Sans MT Book" panose="020B0502020104020203" pitchFamily="34" charset="0"/>
              </a:rPr>
              <a:t>Administration</a:t>
            </a:r>
          </a:p>
          <a:p>
            <a:pPr marL="342900" indent="-342900" eaLnBrk="1" hangingPunct="1">
              <a:lnSpc>
                <a:spcPct val="150000"/>
              </a:lnSpc>
              <a:spcBef>
                <a:spcPct val="0"/>
              </a:spcBef>
              <a:buFont typeface="Arial" panose="020B0604020202020204" pitchFamily="34" charset="0"/>
              <a:buChar char="•"/>
            </a:pPr>
            <a:r>
              <a:rPr lang="en-GB" altLang="en-US" sz="1800" dirty="0">
                <a:latin typeface="Gill Sans MT Book" panose="020B0502020104020203" pitchFamily="34" charset="0"/>
              </a:rPr>
              <a:t>Bookshop</a:t>
            </a:r>
          </a:p>
          <a:p>
            <a:pPr marL="342900" indent="-342900" eaLnBrk="1" hangingPunct="1">
              <a:lnSpc>
                <a:spcPct val="150000"/>
              </a:lnSpc>
              <a:spcBef>
                <a:spcPct val="0"/>
              </a:spcBef>
              <a:buFont typeface="Arial" panose="020B0604020202020204" pitchFamily="34" charset="0"/>
              <a:buChar char="•"/>
            </a:pPr>
            <a:r>
              <a:rPr lang="en-GB" altLang="en-US" sz="1800" dirty="0">
                <a:latin typeface="Gill Sans MT Book" panose="020B0502020104020203" pitchFamily="34" charset="0"/>
              </a:rPr>
              <a:t>Education</a:t>
            </a:r>
          </a:p>
          <a:p>
            <a:pPr marL="342900" indent="-342900" eaLnBrk="1" hangingPunct="1">
              <a:lnSpc>
                <a:spcPct val="150000"/>
              </a:lnSpc>
              <a:spcBef>
                <a:spcPct val="0"/>
              </a:spcBef>
              <a:buFont typeface="Arial" panose="020B0604020202020204" pitchFamily="34" charset="0"/>
              <a:buChar char="•"/>
            </a:pPr>
            <a:r>
              <a:rPr lang="en-GB" altLang="en-US" sz="1800" dirty="0">
                <a:latin typeface="Gill Sans MT Book" panose="020B0502020104020203" pitchFamily="34" charset="0"/>
              </a:rPr>
              <a:t>Explainer</a:t>
            </a:r>
          </a:p>
          <a:p>
            <a:pPr marL="342900" indent="-342900" eaLnBrk="1" hangingPunct="1">
              <a:lnSpc>
                <a:spcPct val="150000"/>
              </a:lnSpc>
              <a:spcBef>
                <a:spcPct val="0"/>
              </a:spcBef>
              <a:buFont typeface="Arial" panose="020B0604020202020204" pitchFamily="34" charset="0"/>
              <a:buChar char="•"/>
            </a:pPr>
            <a:r>
              <a:rPr lang="en-GB" altLang="en-US" sz="1800" dirty="0">
                <a:latin typeface="Gill Sans MT Book" panose="020B0502020104020203" pitchFamily="34" charset="0"/>
              </a:rPr>
              <a:t>Garden</a:t>
            </a:r>
          </a:p>
          <a:p>
            <a:pPr marL="342900" indent="-342900" eaLnBrk="1" hangingPunct="1">
              <a:lnSpc>
                <a:spcPct val="150000"/>
              </a:lnSpc>
              <a:spcBef>
                <a:spcPct val="0"/>
              </a:spcBef>
              <a:buFont typeface="Arial" panose="020B0604020202020204" pitchFamily="34" charset="0"/>
              <a:buChar char="•"/>
            </a:pPr>
            <a:r>
              <a:rPr lang="en-GB" altLang="en-US" sz="1800" dirty="0">
                <a:latin typeface="Gill Sans MT Book" panose="020B0502020104020203" pitchFamily="34" charset="0"/>
              </a:rPr>
              <a:t>Maintenance</a:t>
            </a:r>
          </a:p>
          <a:p>
            <a:pPr marL="342900" indent="-342900" eaLnBrk="1" hangingPunct="1">
              <a:lnSpc>
                <a:spcPct val="150000"/>
              </a:lnSpc>
              <a:spcBef>
                <a:spcPct val="0"/>
              </a:spcBef>
              <a:buFont typeface="Arial" panose="020B0604020202020204" pitchFamily="34" charset="0"/>
              <a:buChar char="•"/>
            </a:pPr>
            <a:r>
              <a:rPr lang="en-GB" altLang="en-US" sz="1800" dirty="0">
                <a:latin typeface="Gill Sans MT Book" panose="020B0502020104020203" pitchFamily="34" charset="0"/>
              </a:rPr>
              <a:t>Wellbeing</a:t>
            </a:r>
          </a:p>
          <a:p>
            <a:pPr marL="342900" indent="-342900" eaLnBrk="1" hangingPunct="1">
              <a:lnSpc>
                <a:spcPct val="150000"/>
              </a:lnSpc>
              <a:spcBef>
                <a:spcPct val="0"/>
              </a:spcBef>
              <a:buFont typeface="Arial" panose="020B0604020202020204" pitchFamily="34" charset="0"/>
              <a:buChar char="•"/>
            </a:pPr>
            <a:r>
              <a:rPr lang="en-GB" altLang="en-US" sz="1800" dirty="0">
                <a:latin typeface="Gill Sans MT Book" panose="020B0502020104020203" pitchFamily="34" charset="0"/>
              </a:rPr>
              <a:t>Photography</a:t>
            </a:r>
          </a:p>
          <a:p>
            <a:pPr marL="342900" indent="-342900" eaLnBrk="1" hangingPunct="1">
              <a:lnSpc>
                <a:spcPct val="150000"/>
              </a:lnSpc>
              <a:spcBef>
                <a:spcPct val="0"/>
              </a:spcBef>
              <a:buFont typeface="Arial" panose="020B0604020202020204" pitchFamily="34" charset="0"/>
              <a:buChar char="•"/>
            </a:pPr>
            <a:r>
              <a:rPr lang="en-GB" altLang="en-US" sz="1800" dirty="0">
                <a:latin typeface="Gill Sans MT Book" panose="020B0502020104020203" pitchFamily="34" charset="0"/>
              </a:rPr>
              <a:t>Wildlife Surveying and Monitoring</a:t>
            </a:r>
          </a:p>
          <a:p>
            <a:pPr marL="342900" indent="-342900" eaLnBrk="1" hangingPunct="1">
              <a:lnSpc>
                <a:spcPct val="150000"/>
              </a:lnSpc>
              <a:spcBef>
                <a:spcPct val="0"/>
              </a:spcBef>
              <a:buFont typeface="Arial" panose="020B0604020202020204" pitchFamily="34" charset="0"/>
              <a:buChar char="•"/>
            </a:pPr>
            <a:r>
              <a:rPr lang="en-GB" altLang="en-US" sz="1800" dirty="0">
                <a:latin typeface="Gill Sans MT Book" panose="020B0502020104020203" pitchFamily="34" charset="0"/>
              </a:rPr>
              <a:t>Tour Guides</a:t>
            </a:r>
          </a:p>
          <a:p>
            <a:pPr marL="342900" indent="-342900" eaLnBrk="1" hangingPunct="1">
              <a:lnSpc>
                <a:spcPct val="150000"/>
              </a:lnSpc>
              <a:spcBef>
                <a:spcPct val="0"/>
              </a:spcBef>
              <a:buFont typeface="Arial" panose="020B0604020202020204" pitchFamily="34" charset="0"/>
              <a:buChar char="•"/>
            </a:pPr>
            <a:r>
              <a:rPr lang="en-GB" altLang="en-US" sz="1800" dirty="0">
                <a:latin typeface="Gill Sans MT Book" panose="020B0502020104020203" pitchFamily="34" charset="0"/>
              </a:rPr>
              <a:t>Events</a:t>
            </a:r>
          </a:p>
          <a:p>
            <a:endParaRPr lang="en-US" dirty="0"/>
          </a:p>
        </p:txBody>
      </p:sp>
      <p:pic>
        <p:nvPicPr>
          <p:cNvPr id="9" name="Picture Placeholder 8" descr="A room with a chair and a desk&#10;&#10;Description automatically generated">
            <a:extLst>
              <a:ext uri="{FF2B5EF4-FFF2-40B4-BE49-F238E27FC236}">
                <a16:creationId xmlns:a16="http://schemas.microsoft.com/office/drawing/2014/main" id="{747B61B6-9849-A5EF-32E1-8C1DA6CE80F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5729" r="-1" b="-1"/>
          <a:stretch/>
        </p:blipFill>
        <p:spPr>
          <a:xfrm>
            <a:off x="6096000" y="1268361"/>
            <a:ext cx="6096000" cy="4316362"/>
          </a:xfrm>
          <a:noFill/>
        </p:spPr>
      </p:pic>
      <p:sp>
        <p:nvSpPr>
          <p:cNvPr id="6" name="Date Placeholder 5">
            <a:extLst>
              <a:ext uri="{FF2B5EF4-FFF2-40B4-BE49-F238E27FC236}">
                <a16:creationId xmlns:a16="http://schemas.microsoft.com/office/drawing/2014/main" id="{5EBE2E20-52B1-577B-E93A-1303ED4FE57A}"/>
              </a:ext>
            </a:extLst>
          </p:cNvPr>
          <p:cNvSpPr>
            <a:spLocks noGrp="1"/>
          </p:cNvSpPr>
          <p:nvPr>
            <p:ph type="dt" sz="half" idx="13"/>
          </p:nvPr>
        </p:nvSpPr>
        <p:spPr>
          <a:xfrm>
            <a:off x="8610600" y="6356350"/>
            <a:ext cx="2743200" cy="365125"/>
          </a:xfrm>
        </p:spPr>
        <p:txBody>
          <a:bodyPr anchor="ctr">
            <a:normAutofit/>
          </a:bodyPr>
          <a:lstStyle/>
          <a:p>
            <a:pPr>
              <a:spcAft>
                <a:spcPts val="600"/>
              </a:spcAft>
            </a:pPr>
            <a:fld id="{CD8BE6AA-EADE-45C2-88C5-3D64BF2BE494}" type="datetime4">
              <a:rPr lang="en-GB" smtClean="0"/>
              <a:pPr>
                <a:spcAft>
                  <a:spcPts val="600"/>
                </a:spcAft>
              </a:pPr>
              <a:t>14 October 2024</a:t>
            </a:fld>
            <a:endParaRPr lang="en-GB"/>
          </a:p>
        </p:txBody>
      </p:sp>
      <p:sp>
        <p:nvSpPr>
          <p:cNvPr id="7" name="Footer Placeholder 6">
            <a:extLst>
              <a:ext uri="{FF2B5EF4-FFF2-40B4-BE49-F238E27FC236}">
                <a16:creationId xmlns:a16="http://schemas.microsoft.com/office/drawing/2014/main" id="{76C3A18F-66A4-E6A0-0F44-D7902BC7CCA7}"/>
              </a:ext>
            </a:extLst>
          </p:cNvPr>
          <p:cNvSpPr>
            <a:spLocks noGrp="1"/>
          </p:cNvSpPr>
          <p:nvPr>
            <p:ph type="ftr" sz="quarter" idx="3"/>
          </p:nvPr>
        </p:nvSpPr>
        <p:spPr>
          <a:xfrm>
            <a:off x="943896" y="6356350"/>
            <a:ext cx="4009103" cy="365125"/>
          </a:xfrm>
        </p:spPr>
        <p:txBody>
          <a:bodyPr anchor="ctr">
            <a:normAutofit/>
          </a:bodyPr>
          <a:lstStyle/>
          <a:p>
            <a:pPr algn="l">
              <a:spcAft>
                <a:spcPts val="600"/>
              </a:spcAft>
            </a:pPr>
            <a:r>
              <a:rPr lang="en-GB" b="1"/>
              <a:t>English Heritage   </a:t>
            </a:r>
            <a:r>
              <a:rPr lang="en-GB"/>
              <a:t>Presentation title here</a:t>
            </a:r>
          </a:p>
        </p:txBody>
      </p:sp>
    </p:spTree>
    <p:extLst>
      <p:ext uri="{BB962C8B-B14F-4D97-AF65-F5344CB8AC3E}">
        <p14:creationId xmlns:p14="http://schemas.microsoft.com/office/powerpoint/2010/main" val="472545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F82F1-5163-630A-4D71-3A1633F36686}"/>
              </a:ext>
            </a:extLst>
          </p:cNvPr>
          <p:cNvSpPr>
            <a:spLocks noGrp="1"/>
          </p:cNvSpPr>
          <p:nvPr>
            <p:ph type="title"/>
          </p:nvPr>
        </p:nvSpPr>
        <p:spPr/>
        <p:txBody>
          <a:bodyPr/>
          <a:lstStyle/>
          <a:p>
            <a:r>
              <a:rPr lang="en-GB" dirty="0"/>
              <a:t>The </a:t>
            </a:r>
            <a:r>
              <a:rPr lang="en-GB" dirty="0">
                <a:latin typeface="Gill Sans MT Book" panose="020B0502020104020203" pitchFamily="34" charset="0"/>
              </a:rPr>
              <a:t>Gardens</a:t>
            </a:r>
            <a:r>
              <a:rPr lang="en-GB" dirty="0"/>
              <a:t> </a:t>
            </a:r>
          </a:p>
        </p:txBody>
      </p:sp>
      <p:sp>
        <p:nvSpPr>
          <p:cNvPr id="3" name="Text Placeholder 2">
            <a:extLst>
              <a:ext uri="{FF2B5EF4-FFF2-40B4-BE49-F238E27FC236}">
                <a16:creationId xmlns:a16="http://schemas.microsoft.com/office/drawing/2014/main" id="{C612F506-A026-1069-B66C-3403FD9E5AE3}"/>
              </a:ext>
            </a:extLst>
          </p:cNvPr>
          <p:cNvSpPr>
            <a:spLocks noGrp="1"/>
          </p:cNvSpPr>
          <p:nvPr>
            <p:ph type="body" sz="half" idx="2"/>
          </p:nvPr>
        </p:nvSpPr>
        <p:spPr/>
        <p:txBody>
          <a:bodyPr>
            <a:noAutofit/>
          </a:bodyPr>
          <a:lstStyle/>
          <a:p>
            <a:r>
              <a:rPr lang="en-GB" sz="1800" dirty="0">
                <a:latin typeface="Gill Sans MT Book" panose="020B0502020104020203" pitchFamily="34" charset="0"/>
              </a:rPr>
              <a:t>With more than eight acres of award-winning gardens, Walmer has the 1</a:t>
            </a:r>
            <a:r>
              <a:rPr lang="en-GB" sz="1800" baseline="30000" dirty="0">
                <a:latin typeface="Gill Sans MT Book" panose="020B0502020104020203" pitchFamily="34" charset="0"/>
              </a:rPr>
              <a:t>st</a:t>
            </a:r>
            <a:r>
              <a:rPr lang="en-GB" sz="1800" dirty="0">
                <a:latin typeface="Gill Sans MT Book" panose="020B0502020104020203" pitchFamily="34" charset="0"/>
              </a:rPr>
              <a:t> Prize in the European Garden Award.</a:t>
            </a:r>
          </a:p>
          <a:p>
            <a:r>
              <a:rPr lang="en-GB" sz="1800" dirty="0">
                <a:latin typeface="Gill Sans MT Book" panose="020B0502020104020203" pitchFamily="34" charset="0"/>
              </a:rPr>
              <a:t>From herbaceous borders to the woodland walk, there is something for everyone. </a:t>
            </a:r>
          </a:p>
          <a:p>
            <a:r>
              <a:rPr lang="en-GB" sz="1800" dirty="0">
                <a:latin typeface="Gill Sans MT Book" panose="020B0502020104020203" pitchFamily="34" charset="0"/>
              </a:rPr>
              <a:t>The Kitchen Garden has grown produce for the castle for nearly 300 years. We use complementary planting methods and grow all the cut flowers here for the castle arrangements. </a:t>
            </a:r>
          </a:p>
          <a:p>
            <a:r>
              <a:rPr lang="en-GB" sz="1800" dirty="0">
                <a:latin typeface="Gill Sans MT Book" panose="020B0502020104020203" pitchFamily="34" charset="0"/>
              </a:rPr>
              <a:t>The Queen Mothers Garden is contemporary garden was created in honour of her 95th birthday.</a:t>
            </a:r>
          </a:p>
          <a:p>
            <a:r>
              <a:rPr lang="en-GB" sz="1800" dirty="0">
                <a:latin typeface="Gill Sans MT Book" panose="020B0502020104020203" pitchFamily="34" charset="0"/>
              </a:rPr>
              <a:t>See the seasonal highlights in the garden.</a:t>
            </a:r>
          </a:p>
        </p:txBody>
      </p:sp>
      <p:pic>
        <p:nvPicPr>
          <p:cNvPr id="11" name="Picture Placeholder 10" descr="A castle with a garden in the background&#10;&#10;Description automatically generated">
            <a:extLst>
              <a:ext uri="{FF2B5EF4-FFF2-40B4-BE49-F238E27FC236}">
                <a16:creationId xmlns:a16="http://schemas.microsoft.com/office/drawing/2014/main" id="{DE97DE71-565F-E6B3-CC69-AA4C2AC4967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4643" r="4643"/>
          <a:stretch>
            <a:fillRect/>
          </a:stretch>
        </p:blipFill>
        <p:spPr/>
      </p:pic>
      <p:pic>
        <p:nvPicPr>
          <p:cNvPr id="13" name="Picture Placeholder 12" descr="A person standing next to a pile of pumpkins&#10;&#10;Description automatically generated">
            <a:extLst>
              <a:ext uri="{FF2B5EF4-FFF2-40B4-BE49-F238E27FC236}">
                <a16:creationId xmlns:a16="http://schemas.microsoft.com/office/drawing/2014/main" id="{74273A71-BE9B-92E0-BF04-41BF88CAF13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05" b="205"/>
          <a:stretch>
            <a:fillRect/>
          </a:stretch>
        </p:blipFill>
        <p:spPr/>
      </p:pic>
      <p:sp>
        <p:nvSpPr>
          <p:cNvPr id="6" name="Date Placeholder 5">
            <a:extLst>
              <a:ext uri="{FF2B5EF4-FFF2-40B4-BE49-F238E27FC236}">
                <a16:creationId xmlns:a16="http://schemas.microsoft.com/office/drawing/2014/main" id="{2A914B49-8D34-9DAC-1F71-F686F62B9164}"/>
              </a:ext>
            </a:extLst>
          </p:cNvPr>
          <p:cNvSpPr>
            <a:spLocks noGrp="1"/>
          </p:cNvSpPr>
          <p:nvPr>
            <p:ph type="dt" sz="half" idx="14"/>
          </p:nvPr>
        </p:nvSpPr>
        <p:spPr/>
        <p:txBody>
          <a:bodyPr/>
          <a:lstStyle/>
          <a:p>
            <a:fld id="{CD8BE6AA-EADE-45C2-88C5-3D64BF2BE494}" type="datetime4">
              <a:rPr lang="en-GB" smtClean="0"/>
              <a:t>14 October 2024</a:t>
            </a:fld>
            <a:endParaRPr lang="en-GB" dirty="0"/>
          </a:p>
        </p:txBody>
      </p:sp>
      <p:sp>
        <p:nvSpPr>
          <p:cNvPr id="7" name="Footer Placeholder 6">
            <a:extLst>
              <a:ext uri="{FF2B5EF4-FFF2-40B4-BE49-F238E27FC236}">
                <a16:creationId xmlns:a16="http://schemas.microsoft.com/office/drawing/2014/main" id="{04F2965D-7C23-27AB-8CE4-A16759114A13}"/>
              </a:ext>
            </a:extLst>
          </p:cNvPr>
          <p:cNvSpPr>
            <a:spLocks noGrp="1"/>
          </p:cNvSpPr>
          <p:nvPr>
            <p:ph type="ftr" sz="quarter" idx="3"/>
          </p:nvPr>
        </p:nvSpPr>
        <p:spPr/>
        <p:txBody>
          <a:bodyPr/>
          <a:lstStyle/>
          <a:p>
            <a:pPr algn="l"/>
            <a:r>
              <a:rPr lang="en-GB" b="1"/>
              <a:t>English Heritage   </a:t>
            </a:r>
            <a:r>
              <a:rPr lang="en-GB"/>
              <a:t>Presentation title here</a:t>
            </a:r>
            <a:endParaRPr lang="en-GB" dirty="0"/>
          </a:p>
        </p:txBody>
      </p:sp>
    </p:spTree>
    <p:extLst>
      <p:ext uri="{BB962C8B-B14F-4D97-AF65-F5344CB8AC3E}">
        <p14:creationId xmlns:p14="http://schemas.microsoft.com/office/powerpoint/2010/main" val="412179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29C58-D28B-4F9F-5580-82B1B1E1A459}"/>
              </a:ext>
            </a:extLst>
          </p:cNvPr>
          <p:cNvSpPr>
            <a:spLocks noGrp="1"/>
          </p:cNvSpPr>
          <p:nvPr>
            <p:ph type="title"/>
          </p:nvPr>
        </p:nvSpPr>
        <p:spPr/>
        <p:txBody>
          <a:bodyPr/>
          <a:lstStyle/>
          <a:p>
            <a:r>
              <a:rPr lang="en-GB">
                <a:latin typeface="Gill Sans MT Book" panose="020B0502020104020203" pitchFamily="34" charset="0"/>
              </a:rPr>
              <a:t>Programme &amp; Activities </a:t>
            </a:r>
            <a:endParaRPr lang="en-GB" dirty="0">
              <a:latin typeface="Gill Sans MT Book" panose="020B0502020104020203" pitchFamily="34" charset="0"/>
            </a:endParaRPr>
          </a:p>
        </p:txBody>
      </p:sp>
      <p:sp>
        <p:nvSpPr>
          <p:cNvPr id="3" name="Text Placeholder 2">
            <a:extLst>
              <a:ext uri="{FF2B5EF4-FFF2-40B4-BE49-F238E27FC236}">
                <a16:creationId xmlns:a16="http://schemas.microsoft.com/office/drawing/2014/main" id="{270B444A-5303-26B6-A244-CEB9B2BBA5BF}"/>
              </a:ext>
            </a:extLst>
          </p:cNvPr>
          <p:cNvSpPr>
            <a:spLocks noGrp="1"/>
          </p:cNvSpPr>
          <p:nvPr>
            <p:ph type="body" sz="half" idx="2"/>
          </p:nvPr>
        </p:nvSpPr>
        <p:spPr/>
        <p:txBody>
          <a:bodyPr>
            <a:normAutofit/>
          </a:bodyPr>
          <a:lstStyle/>
          <a:p>
            <a:r>
              <a:rPr lang="en-GB" sz="1800" dirty="0">
                <a:latin typeface="Gill Sans MT Book" panose="020B0502020104020203" pitchFamily="34" charset="0"/>
              </a:rPr>
              <a:t>Tudor Tour</a:t>
            </a:r>
          </a:p>
          <a:p>
            <a:r>
              <a:rPr lang="en-GB" sz="1800" dirty="0">
                <a:latin typeface="Gill Sans MT Book" panose="020B0502020104020203" pitchFamily="34" charset="0"/>
              </a:rPr>
              <a:t>Garden History Tour</a:t>
            </a:r>
          </a:p>
          <a:p>
            <a:r>
              <a:rPr lang="en-GB" sz="1800" dirty="0">
                <a:latin typeface="Gill Sans MT Book" panose="020B0502020104020203" pitchFamily="34" charset="0"/>
              </a:rPr>
              <a:t>Book Folding </a:t>
            </a:r>
          </a:p>
          <a:p>
            <a:r>
              <a:rPr lang="en-GB" sz="1800" dirty="0">
                <a:latin typeface="Gill Sans MT Book" panose="020B0502020104020203" pitchFamily="34" charset="0"/>
              </a:rPr>
              <a:t>Wellbeing </a:t>
            </a:r>
          </a:p>
          <a:p>
            <a:r>
              <a:rPr lang="en-GB" sz="1800" dirty="0">
                <a:latin typeface="Gill Sans MT Book" panose="020B0502020104020203" pitchFamily="34" charset="0"/>
              </a:rPr>
              <a:t>Green Impact</a:t>
            </a:r>
          </a:p>
        </p:txBody>
      </p:sp>
      <p:pic>
        <p:nvPicPr>
          <p:cNvPr id="9" name="Picture Placeholder 8">
            <a:extLst>
              <a:ext uri="{FF2B5EF4-FFF2-40B4-BE49-F238E27FC236}">
                <a16:creationId xmlns:a16="http://schemas.microsoft.com/office/drawing/2014/main" id="{DB65F81B-EFD3-57C6-1C04-C738A2A7E31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2411" b="22411"/>
          <a:stretch>
            <a:fillRect/>
          </a:stretch>
        </p:blipFill>
        <p:spPr/>
      </p:pic>
      <p:pic>
        <p:nvPicPr>
          <p:cNvPr id="11" name="Picture Placeholder 10" descr="A group of people in a garden&#10;&#10;Description automatically generated">
            <a:extLst>
              <a:ext uri="{FF2B5EF4-FFF2-40B4-BE49-F238E27FC236}">
                <a16:creationId xmlns:a16="http://schemas.microsoft.com/office/drawing/2014/main" id="{182FF525-5B29-41CC-E530-BD0658AC1DA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5373" r="5373"/>
          <a:stretch>
            <a:fillRect/>
          </a:stretch>
        </p:blipFill>
        <p:spPr/>
      </p:pic>
      <p:sp>
        <p:nvSpPr>
          <p:cNvPr id="6" name="Date Placeholder 5">
            <a:extLst>
              <a:ext uri="{FF2B5EF4-FFF2-40B4-BE49-F238E27FC236}">
                <a16:creationId xmlns:a16="http://schemas.microsoft.com/office/drawing/2014/main" id="{B429473F-4125-E122-A168-F8CCBDC1C248}"/>
              </a:ext>
            </a:extLst>
          </p:cNvPr>
          <p:cNvSpPr>
            <a:spLocks noGrp="1"/>
          </p:cNvSpPr>
          <p:nvPr>
            <p:ph type="dt" sz="half" idx="14"/>
          </p:nvPr>
        </p:nvSpPr>
        <p:spPr/>
        <p:txBody>
          <a:bodyPr/>
          <a:lstStyle/>
          <a:p>
            <a:fld id="{CD8BE6AA-EADE-45C2-88C5-3D64BF2BE494}" type="datetime4">
              <a:rPr lang="en-GB" smtClean="0"/>
              <a:t>14 October 2024</a:t>
            </a:fld>
            <a:endParaRPr lang="en-GB" dirty="0"/>
          </a:p>
        </p:txBody>
      </p:sp>
      <p:sp>
        <p:nvSpPr>
          <p:cNvPr id="7" name="Footer Placeholder 6">
            <a:extLst>
              <a:ext uri="{FF2B5EF4-FFF2-40B4-BE49-F238E27FC236}">
                <a16:creationId xmlns:a16="http://schemas.microsoft.com/office/drawing/2014/main" id="{DEDE644E-337E-76DE-458F-027384445320}"/>
              </a:ext>
            </a:extLst>
          </p:cNvPr>
          <p:cNvSpPr>
            <a:spLocks noGrp="1"/>
          </p:cNvSpPr>
          <p:nvPr>
            <p:ph type="ftr" sz="quarter" idx="3"/>
          </p:nvPr>
        </p:nvSpPr>
        <p:spPr/>
        <p:txBody>
          <a:bodyPr/>
          <a:lstStyle/>
          <a:p>
            <a:pPr algn="l"/>
            <a:r>
              <a:rPr lang="en-GB" b="1"/>
              <a:t>English Heritage   </a:t>
            </a:r>
            <a:r>
              <a:rPr lang="en-GB"/>
              <a:t>Walmer Castle &amp; Gardens </a:t>
            </a:r>
            <a:endParaRPr lang="en-GB" dirty="0"/>
          </a:p>
        </p:txBody>
      </p:sp>
    </p:spTree>
    <p:extLst>
      <p:ext uri="{BB962C8B-B14F-4D97-AF65-F5344CB8AC3E}">
        <p14:creationId xmlns:p14="http://schemas.microsoft.com/office/powerpoint/2010/main" val="4262090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5CC52-6B32-ECFB-14BB-6956664B155D}"/>
              </a:ext>
            </a:extLst>
          </p:cNvPr>
          <p:cNvSpPr>
            <a:spLocks noGrp="1"/>
          </p:cNvSpPr>
          <p:nvPr>
            <p:ph type="title"/>
          </p:nvPr>
        </p:nvSpPr>
        <p:spPr/>
        <p:txBody>
          <a:bodyPr/>
          <a:lstStyle/>
          <a:p>
            <a:r>
              <a:rPr lang="en-GB" dirty="0">
                <a:latin typeface="Gill Sans MT Book" panose="020B0502020104020203" pitchFamily="34" charset="0"/>
              </a:rPr>
              <a:t>Events</a:t>
            </a:r>
          </a:p>
        </p:txBody>
      </p:sp>
      <p:sp>
        <p:nvSpPr>
          <p:cNvPr id="3" name="Text Placeholder 2">
            <a:extLst>
              <a:ext uri="{FF2B5EF4-FFF2-40B4-BE49-F238E27FC236}">
                <a16:creationId xmlns:a16="http://schemas.microsoft.com/office/drawing/2014/main" id="{4F64A899-7FEF-4DF5-643E-590D034CCD8F}"/>
              </a:ext>
            </a:extLst>
          </p:cNvPr>
          <p:cNvSpPr>
            <a:spLocks noGrp="1"/>
          </p:cNvSpPr>
          <p:nvPr>
            <p:ph type="body" sz="half" idx="2"/>
          </p:nvPr>
        </p:nvSpPr>
        <p:spPr/>
        <p:txBody>
          <a:bodyPr/>
          <a:lstStyle/>
          <a:p>
            <a:r>
              <a:rPr lang="en-GB" sz="1800" dirty="0">
                <a:latin typeface="Gill Sans MT Book" panose="020B0502020104020203" pitchFamily="34" charset="0"/>
              </a:rPr>
              <a:t>Summer Theatre </a:t>
            </a:r>
          </a:p>
          <a:p>
            <a:r>
              <a:rPr lang="en-GB" sz="1800" dirty="0">
                <a:latin typeface="Gill Sans MT Book" panose="020B0502020104020203" pitchFamily="34" charset="0"/>
              </a:rPr>
              <a:t>Kids’ Quest </a:t>
            </a:r>
          </a:p>
          <a:p>
            <a:r>
              <a:rPr lang="en-GB" sz="1800" dirty="0">
                <a:latin typeface="Gill Sans MT Book" panose="020B0502020104020203" pitchFamily="34" charset="0"/>
              </a:rPr>
              <a:t>Spooky Woodland Walk</a:t>
            </a:r>
          </a:p>
          <a:p>
            <a:r>
              <a:rPr lang="en-GB" sz="1800" dirty="0">
                <a:latin typeface="Gill Sans MT Book" panose="020B0502020104020203" pitchFamily="34" charset="0"/>
              </a:rPr>
              <a:t>Christmas Workshops and Events</a:t>
            </a:r>
          </a:p>
          <a:p>
            <a:endParaRPr lang="en-GB" dirty="0"/>
          </a:p>
        </p:txBody>
      </p:sp>
      <p:pic>
        <p:nvPicPr>
          <p:cNvPr id="8" name="Picture Placeholder 7" descr="A close-up of a door knocker">
            <a:extLst>
              <a:ext uri="{FF2B5EF4-FFF2-40B4-BE49-F238E27FC236}">
                <a16:creationId xmlns:a16="http://schemas.microsoft.com/office/drawing/2014/main" id="{57D9C6D8-3E83-1B98-7DB8-C8F32C71822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873" r="2873"/>
          <a:stretch>
            <a:fillRect/>
          </a:stretch>
        </p:blipFill>
        <p:spPr/>
      </p:pic>
      <p:sp>
        <p:nvSpPr>
          <p:cNvPr id="5" name="Date Placeholder 4">
            <a:extLst>
              <a:ext uri="{FF2B5EF4-FFF2-40B4-BE49-F238E27FC236}">
                <a16:creationId xmlns:a16="http://schemas.microsoft.com/office/drawing/2014/main" id="{9FE3342A-0CF2-AA85-7495-49BD1F9AD676}"/>
              </a:ext>
            </a:extLst>
          </p:cNvPr>
          <p:cNvSpPr>
            <a:spLocks noGrp="1"/>
          </p:cNvSpPr>
          <p:nvPr>
            <p:ph type="dt" sz="half" idx="13"/>
          </p:nvPr>
        </p:nvSpPr>
        <p:spPr/>
        <p:txBody>
          <a:bodyPr/>
          <a:lstStyle/>
          <a:p>
            <a:fld id="{10B9BAF4-5ADE-43ED-90A1-FBDF194B69FC}" type="datetime4">
              <a:rPr lang="en-GB" smtClean="0"/>
              <a:t>14 October 2024</a:t>
            </a:fld>
            <a:endParaRPr lang="en-GB" dirty="0"/>
          </a:p>
        </p:txBody>
      </p:sp>
      <p:sp>
        <p:nvSpPr>
          <p:cNvPr id="6" name="Footer Placeholder 5">
            <a:extLst>
              <a:ext uri="{FF2B5EF4-FFF2-40B4-BE49-F238E27FC236}">
                <a16:creationId xmlns:a16="http://schemas.microsoft.com/office/drawing/2014/main" id="{33F11A94-C823-5CDC-6BCB-9AADB897E5CE}"/>
              </a:ext>
            </a:extLst>
          </p:cNvPr>
          <p:cNvSpPr>
            <a:spLocks noGrp="1"/>
          </p:cNvSpPr>
          <p:nvPr>
            <p:ph type="ftr" sz="quarter" idx="3"/>
          </p:nvPr>
        </p:nvSpPr>
        <p:spPr/>
        <p:txBody>
          <a:bodyPr/>
          <a:lstStyle/>
          <a:p>
            <a:pPr algn="l"/>
            <a:r>
              <a:rPr lang="en-GB" b="1" dirty="0"/>
              <a:t>English Heritage   </a:t>
            </a:r>
            <a:r>
              <a:rPr lang="en-GB" dirty="0"/>
              <a:t>Walmer Castle &amp; Gardens 	</a:t>
            </a:r>
          </a:p>
        </p:txBody>
      </p:sp>
    </p:spTree>
    <p:extLst>
      <p:ext uri="{BB962C8B-B14F-4D97-AF65-F5344CB8AC3E}">
        <p14:creationId xmlns:p14="http://schemas.microsoft.com/office/powerpoint/2010/main" val="3509170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1A99A-5AED-9D83-4CFD-55730745FF36}"/>
              </a:ext>
            </a:extLst>
          </p:cNvPr>
          <p:cNvSpPr>
            <a:spLocks noGrp="1"/>
          </p:cNvSpPr>
          <p:nvPr>
            <p:ph type="title"/>
          </p:nvPr>
        </p:nvSpPr>
        <p:spPr>
          <a:xfrm>
            <a:off x="963560" y="924231"/>
            <a:ext cx="4513008" cy="766918"/>
          </a:xfrm>
        </p:spPr>
        <p:txBody>
          <a:bodyPr anchor="t">
            <a:normAutofit/>
          </a:bodyPr>
          <a:lstStyle/>
          <a:p>
            <a:r>
              <a:rPr lang="en-GB" dirty="0"/>
              <a:t>Food &amp; </a:t>
            </a:r>
            <a:r>
              <a:rPr lang="en-GB" dirty="0">
                <a:latin typeface="Gill Sans MT Book" panose="020B0502020104020203" pitchFamily="34" charset="0"/>
              </a:rPr>
              <a:t>Beverage</a:t>
            </a:r>
            <a:r>
              <a:rPr lang="en-GB" dirty="0"/>
              <a:t> </a:t>
            </a:r>
          </a:p>
        </p:txBody>
      </p:sp>
      <p:sp>
        <p:nvSpPr>
          <p:cNvPr id="3" name="Text Placeholder 2">
            <a:extLst>
              <a:ext uri="{FF2B5EF4-FFF2-40B4-BE49-F238E27FC236}">
                <a16:creationId xmlns:a16="http://schemas.microsoft.com/office/drawing/2014/main" id="{6552166B-0EFC-3BE0-526E-9C8BDF013C47}"/>
              </a:ext>
            </a:extLst>
          </p:cNvPr>
          <p:cNvSpPr>
            <a:spLocks noGrp="1"/>
          </p:cNvSpPr>
          <p:nvPr>
            <p:ph type="body" sz="half" idx="2"/>
          </p:nvPr>
        </p:nvSpPr>
        <p:spPr>
          <a:xfrm>
            <a:off x="1074771" y="1872091"/>
            <a:ext cx="4513007" cy="3950467"/>
          </a:xfrm>
        </p:spPr>
        <p:txBody>
          <a:bodyPr>
            <a:normAutofit/>
          </a:bodyPr>
          <a:lstStyle/>
          <a:p>
            <a:r>
              <a:rPr lang="en-GB" b="0" i="0">
                <a:effectLst/>
              </a:rPr>
              <a:t>.</a:t>
            </a:r>
          </a:p>
          <a:p>
            <a:endParaRPr lang="en-GB" dirty="0"/>
          </a:p>
        </p:txBody>
      </p:sp>
      <p:pic>
        <p:nvPicPr>
          <p:cNvPr id="9" name="Picture Placeholder 8" descr="A person in a black apron">
            <a:extLst>
              <a:ext uri="{FF2B5EF4-FFF2-40B4-BE49-F238E27FC236}">
                <a16:creationId xmlns:a16="http://schemas.microsoft.com/office/drawing/2014/main" id="{8D000FD9-ABCE-FCF5-8082-C7A3940DA9A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0472" r="-2" b="32264"/>
          <a:stretch/>
        </p:blipFill>
        <p:spPr>
          <a:xfrm>
            <a:off x="6096000" y="1268361"/>
            <a:ext cx="6096000" cy="4316362"/>
          </a:xfrm>
          <a:noFill/>
        </p:spPr>
      </p:pic>
      <p:sp>
        <p:nvSpPr>
          <p:cNvPr id="6" name="Date Placeholder 5">
            <a:extLst>
              <a:ext uri="{FF2B5EF4-FFF2-40B4-BE49-F238E27FC236}">
                <a16:creationId xmlns:a16="http://schemas.microsoft.com/office/drawing/2014/main" id="{A483440E-AFB1-B9D5-81AA-07EB1DC70165}"/>
              </a:ext>
            </a:extLst>
          </p:cNvPr>
          <p:cNvSpPr>
            <a:spLocks noGrp="1"/>
          </p:cNvSpPr>
          <p:nvPr>
            <p:ph type="dt" sz="half" idx="13"/>
          </p:nvPr>
        </p:nvSpPr>
        <p:spPr>
          <a:xfrm>
            <a:off x="8610600" y="6356350"/>
            <a:ext cx="2743200" cy="365125"/>
          </a:xfrm>
        </p:spPr>
        <p:txBody>
          <a:bodyPr anchor="ctr">
            <a:normAutofit/>
          </a:bodyPr>
          <a:lstStyle/>
          <a:p>
            <a:pPr>
              <a:spcAft>
                <a:spcPts val="600"/>
              </a:spcAft>
            </a:pPr>
            <a:fld id="{CD8BE6AA-EADE-45C2-88C5-3D64BF2BE494}" type="datetime4">
              <a:rPr lang="en-GB" smtClean="0"/>
              <a:pPr>
                <a:spcAft>
                  <a:spcPts val="600"/>
                </a:spcAft>
              </a:pPr>
              <a:t>14 October 2024</a:t>
            </a:fld>
            <a:endParaRPr lang="en-GB"/>
          </a:p>
        </p:txBody>
      </p:sp>
      <p:sp>
        <p:nvSpPr>
          <p:cNvPr id="7" name="Footer Placeholder 6">
            <a:extLst>
              <a:ext uri="{FF2B5EF4-FFF2-40B4-BE49-F238E27FC236}">
                <a16:creationId xmlns:a16="http://schemas.microsoft.com/office/drawing/2014/main" id="{A611B519-ECC7-792B-5B1A-409E2D2CC679}"/>
              </a:ext>
            </a:extLst>
          </p:cNvPr>
          <p:cNvSpPr>
            <a:spLocks noGrp="1"/>
          </p:cNvSpPr>
          <p:nvPr>
            <p:ph type="ftr" sz="quarter" idx="3"/>
          </p:nvPr>
        </p:nvSpPr>
        <p:spPr>
          <a:xfrm>
            <a:off x="943896" y="6356350"/>
            <a:ext cx="4009103" cy="365125"/>
          </a:xfrm>
        </p:spPr>
        <p:txBody>
          <a:bodyPr anchor="ctr">
            <a:normAutofit/>
          </a:bodyPr>
          <a:lstStyle/>
          <a:p>
            <a:pPr algn="l">
              <a:spcAft>
                <a:spcPts val="600"/>
              </a:spcAft>
            </a:pPr>
            <a:r>
              <a:rPr lang="en-GB" b="1"/>
              <a:t>English Heritage   </a:t>
            </a:r>
            <a:r>
              <a:rPr lang="en-GB"/>
              <a:t>Walmer Castle &amp; Gardens</a:t>
            </a:r>
          </a:p>
        </p:txBody>
      </p:sp>
      <p:sp>
        <p:nvSpPr>
          <p:cNvPr id="11" name="TextBox 10">
            <a:extLst>
              <a:ext uri="{FF2B5EF4-FFF2-40B4-BE49-F238E27FC236}">
                <a16:creationId xmlns:a16="http://schemas.microsoft.com/office/drawing/2014/main" id="{8CA5B83A-3861-AC9D-B70D-CB7B93218E9C}"/>
              </a:ext>
            </a:extLst>
          </p:cNvPr>
          <p:cNvSpPr txBox="1"/>
          <p:nvPr/>
        </p:nvSpPr>
        <p:spPr>
          <a:xfrm>
            <a:off x="506166" y="2224940"/>
            <a:ext cx="4513007" cy="3693319"/>
          </a:xfrm>
          <a:prstGeom prst="rect">
            <a:avLst/>
          </a:prstGeom>
          <a:noFill/>
        </p:spPr>
        <p:txBody>
          <a:bodyPr wrap="square">
            <a:spAutoFit/>
          </a:bodyPr>
          <a:lstStyle/>
          <a:p>
            <a:r>
              <a:rPr lang="en-GB" dirty="0">
                <a:solidFill>
                  <a:srgbClr val="540F2F"/>
                </a:solidFill>
                <a:latin typeface="Gill Sans MT Book" panose="020B0502020104020203" pitchFamily="34" charset="0"/>
              </a:rPr>
              <a:t>Walmer has two catering outlets offering visitors a wide choice of eating options. </a:t>
            </a:r>
          </a:p>
          <a:p>
            <a:endParaRPr lang="en-GB" dirty="0">
              <a:solidFill>
                <a:srgbClr val="540F2F"/>
              </a:solidFill>
              <a:latin typeface="Gill Sans MT Book" panose="020B0502020104020203" pitchFamily="34" charset="0"/>
            </a:endParaRPr>
          </a:p>
          <a:p>
            <a:r>
              <a:rPr lang="en-GB" dirty="0">
                <a:solidFill>
                  <a:srgbClr val="540F2F"/>
                </a:solidFill>
                <a:latin typeface="Gill Sans MT Book" panose="020B0502020104020203" pitchFamily="34" charset="0"/>
              </a:rPr>
              <a:t>Our glasshouse café offers more light bites and is situated by the Kitchen Garden.</a:t>
            </a:r>
          </a:p>
          <a:p>
            <a:endParaRPr lang="en-GB" dirty="0">
              <a:solidFill>
                <a:srgbClr val="540F2F"/>
              </a:solidFill>
              <a:latin typeface="Gill Sans MT Book" panose="020B0502020104020203" pitchFamily="34" charset="0"/>
            </a:endParaRPr>
          </a:p>
          <a:p>
            <a:r>
              <a:rPr lang="en-GB" dirty="0">
                <a:solidFill>
                  <a:srgbClr val="540F2F"/>
                </a:solidFill>
                <a:latin typeface="Gill Sans MT Book" panose="020B0502020104020203" pitchFamily="34" charset="0"/>
              </a:rPr>
              <a:t>The tearooms are inside the old Tudor keep and offer a wide choice of hot food, including Sunday roasts and seasonal options such as Christmas dinners.</a:t>
            </a:r>
          </a:p>
          <a:p>
            <a:endParaRPr lang="en-GB" dirty="0">
              <a:solidFill>
                <a:srgbClr val="540F2F"/>
              </a:solidFill>
              <a:latin typeface="Gill Sans MT Book" panose="020B0502020104020203" pitchFamily="34" charset="0"/>
            </a:endParaRPr>
          </a:p>
          <a:p>
            <a:r>
              <a:rPr lang="en-GB" dirty="0">
                <a:solidFill>
                  <a:srgbClr val="540F2F"/>
                </a:solidFill>
                <a:latin typeface="Gill Sans MT Book" panose="020B0502020104020203" pitchFamily="34" charset="0"/>
              </a:rPr>
              <a:t>Where possible we use the produce grown in the garden in our food. </a:t>
            </a:r>
          </a:p>
        </p:txBody>
      </p:sp>
    </p:spTree>
    <p:extLst>
      <p:ext uri="{BB962C8B-B14F-4D97-AF65-F5344CB8AC3E}">
        <p14:creationId xmlns:p14="http://schemas.microsoft.com/office/powerpoint/2010/main" val="2388060009"/>
      </p:ext>
    </p:extLst>
  </p:cSld>
  <p:clrMapOvr>
    <a:masterClrMapping/>
  </p:clrMapOvr>
</p:sld>
</file>

<file path=ppt/theme/theme1.xml><?xml version="1.0" encoding="utf-8"?>
<a:theme xmlns:a="http://schemas.openxmlformats.org/drawingml/2006/main" name="Custom Design">
  <a:themeElements>
    <a:clrScheme name="English Heritage">
      <a:dk1>
        <a:srgbClr val="000000"/>
      </a:dk1>
      <a:lt1>
        <a:srgbClr val="FFFFFF"/>
      </a:lt1>
      <a:dk2>
        <a:srgbClr val="540F2F"/>
      </a:dk2>
      <a:lt2>
        <a:srgbClr val="F5DADF"/>
      </a:lt2>
      <a:accent1>
        <a:srgbClr val="E62506"/>
      </a:accent1>
      <a:accent2>
        <a:srgbClr val="721203"/>
      </a:accent2>
      <a:accent3>
        <a:srgbClr val="AC1B04"/>
      </a:accent3>
      <a:accent4>
        <a:srgbClr val="FA745E"/>
      </a:accent4>
      <a:accent5>
        <a:srgbClr val="FCA294"/>
      </a:accent5>
      <a:accent6>
        <a:srgbClr val="FDD0C9"/>
      </a:accent6>
      <a:hlink>
        <a:srgbClr val="04B3FF"/>
      </a:hlink>
      <a:folHlink>
        <a:srgbClr val="00C0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king Connections Dover - Kent Coast Volunteering" id="{40E5060E-C5CD-4C1C-AE31-4AE0540F7CE9}" vid="{C631411E-0406-4578-9103-E6E672145C47}"/>
    </a:ext>
  </a:extLst>
</a:theme>
</file>

<file path=ppt/theme/theme2.xml><?xml version="1.0" encoding="utf-8"?>
<a:theme xmlns:a="http://schemas.openxmlformats.org/drawingml/2006/main" name="Office Theme">
  <a:themeElements>
    <a:clrScheme name="English Heritage">
      <a:dk1>
        <a:srgbClr val="000000"/>
      </a:dk1>
      <a:lt1>
        <a:srgbClr val="FFFFFF"/>
      </a:lt1>
      <a:dk2>
        <a:srgbClr val="540F2F"/>
      </a:dk2>
      <a:lt2>
        <a:srgbClr val="F5DADF"/>
      </a:lt2>
      <a:accent1>
        <a:srgbClr val="E62506"/>
      </a:accent1>
      <a:accent2>
        <a:srgbClr val="721203"/>
      </a:accent2>
      <a:accent3>
        <a:srgbClr val="AC1B04"/>
      </a:accent3>
      <a:accent4>
        <a:srgbClr val="FA745E"/>
      </a:accent4>
      <a:accent5>
        <a:srgbClr val="FCA294"/>
      </a:accent5>
      <a:accent6>
        <a:srgbClr val="FDD0C9"/>
      </a:accent6>
      <a:hlink>
        <a:srgbClr val="04B3FF"/>
      </a:hlink>
      <a:folHlink>
        <a:srgbClr val="00C0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nglish Heritage">
      <a:dk1>
        <a:srgbClr val="000000"/>
      </a:dk1>
      <a:lt1>
        <a:srgbClr val="FFFFFF"/>
      </a:lt1>
      <a:dk2>
        <a:srgbClr val="540F2F"/>
      </a:dk2>
      <a:lt2>
        <a:srgbClr val="F5DADF"/>
      </a:lt2>
      <a:accent1>
        <a:srgbClr val="E62506"/>
      </a:accent1>
      <a:accent2>
        <a:srgbClr val="721203"/>
      </a:accent2>
      <a:accent3>
        <a:srgbClr val="AC1B04"/>
      </a:accent3>
      <a:accent4>
        <a:srgbClr val="FA745E"/>
      </a:accent4>
      <a:accent5>
        <a:srgbClr val="FCA294"/>
      </a:accent5>
      <a:accent6>
        <a:srgbClr val="FDD0C9"/>
      </a:accent6>
      <a:hlink>
        <a:srgbClr val="04B3FF"/>
      </a:hlink>
      <a:folHlink>
        <a:srgbClr val="00C0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b83801e-36ca-4ccb-8b15-9137798ab6d2" xsi:nil="true"/>
    <lcf76f155ced4ddcb4097134ff3c332f xmlns="c4be6382-c42b-4808-ab56-1463cad5ca77">
      <Terms xmlns="http://schemas.microsoft.com/office/infopath/2007/PartnerControls"/>
    </lcf76f155ced4ddcb4097134ff3c332f>
  </documentManagement>
</p:properties>
</file>

<file path=customXml/item2.xml><?xml version="1.0" encoding="utf-8"?>
<?mso-contentType ?>
<SharedContentType xmlns="Microsoft.SharePoint.Taxonomy.ContentTypeSync" SourceId="83ee805d-125c-46f2-8f6d-c253f2f3bd3b"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40A51793D1A37F4EB3054E3E30C94C36" ma:contentTypeVersion="15" ma:contentTypeDescription="Create a new document." ma:contentTypeScope="" ma:versionID="ba21a606bf31687f261d8512ff01da7c">
  <xsd:schema xmlns:xsd="http://www.w3.org/2001/XMLSchema" xmlns:xs="http://www.w3.org/2001/XMLSchema" xmlns:p="http://schemas.microsoft.com/office/2006/metadata/properties" xmlns:ns2="c4be6382-c42b-4808-ab56-1463cad5ca77" xmlns:ns3="1b83801e-36ca-4ccb-8b15-9137798ab6d2" targetNamespace="http://schemas.microsoft.com/office/2006/metadata/properties" ma:root="true" ma:fieldsID="83a7550ab2841e8547e2a209f3507eb5" ns2:_="" ns3:_="">
    <xsd:import namespace="c4be6382-c42b-4808-ab56-1463cad5ca77"/>
    <xsd:import namespace="1b83801e-36ca-4ccb-8b15-9137798ab6d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e6382-c42b-4808-ab56-1463cad5ca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09603ee-69b4-403e-ac95-63817ba4178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83801e-36ca-4ccb-8b15-9137798ab6d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43f8255-44ae-4e8b-bf5f-83fa0ba2ec92}" ma:internalName="TaxCatchAll" ma:showField="CatchAllData" ma:web="1b83801e-36ca-4ccb-8b15-9137798ab6d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3AB1D1-B674-4EB1-B9EF-793006CB906F}">
  <ds:schemaRefs>
    <ds:schemaRef ds:uri="http://purl.org/dc/dcmitype/"/>
    <ds:schemaRef ds:uri="http://schemas.microsoft.com/office/2006/documentManagement/types"/>
    <ds:schemaRef ds:uri="ec82107e-8a0b-4ccd-83da-86c90dd8ae42"/>
    <ds:schemaRef ds:uri="http://www.w3.org/XML/1998/namespace"/>
    <ds:schemaRef ds:uri="http://purl.org/dc/elements/1.1/"/>
    <ds:schemaRef ds:uri="http://purl.org/dc/terms/"/>
    <ds:schemaRef ds:uri="http://schemas.microsoft.com/sharepoint/v3"/>
    <ds:schemaRef ds:uri="http://schemas.microsoft.com/office/infopath/2007/PartnerControls"/>
    <ds:schemaRef ds:uri="http://schemas.openxmlformats.org/package/2006/metadata/core-properties"/>
    <ds:schemaRef ds:uri="00297f91-edd6-46aa-8881-8aeb27c3ee02"/>
    <ds:schemaRef ds:uri="http://schemas.microsoft.com/office/2006/metadata/properties"/>
  </ds:schemaRefs>
</ds:datastoreItem>
</file>

<file path=customXml/itemProps2.xml><?xml version="1.0" encoding="utf-8"?>
<ds:datastoreItem xmlns:ds="http://schemas.openxmlformats.org/officeDocument/2006/customXml" ds:itemID="{D6E39D52-12C1-4B41-BDEA-9A6ACAFBFFD7}">
  <ds:schemaRefs>
    <ds:schemaRef ds:uri="Microsoft.SharePoint.Taxonomy.ContentTypeSync"/>
  </ds:schemaRefs>
</ds:datastoreItem>
</file>

<file path=customXml/itemProps3.xml><?xml version="1.0" encoding="utf-8"?>
<ds:datastoreItem xmlns:ds="http://schemas.openxmlformats.org/officeDocument/2006/customXml" ds:itemID="{AC83E0CC-ED43-45F7-921E-8D0D5C3EFCFE}"/>
</file>

<file path=customXml/itemProps4.xml><?xml version="1.0" encoding="utf-8"?>
<ds:datastoreItem xmlns:ds="http://schemas.openxmlformats.org/officeDocument/2006/customXml" ds:itemID="{0C1F3CE4-330F-4F89-B54B-B6936F9940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Making Connections Dover - Kent Coast Volunteering</Template>
  <TotalTime>135</TotalTime>
  <Words>2290</Words>
  <Application>Microsoft Office PowerPoint</Application>
  <PresentationFormat>Widescreen</PresentationFormat>
  <Paragraphs>151</Paragraphs>
  <Slides>11</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Arial</vt:lpstr>
      <vt:lpstr>Gill Sans Book</vt:lpstr>
      <vt:lpstr>Gill Sans Light</vt:lpstr>
      <vt:lpstr>Gill Sans MT Book</vt:lpstr>
      <vt:lpstr>Custom Design</vt:lpstr>
      <vt:lpstr>Walmer Castle &amp; Gardens </vt:lpstr>
      <vt:lpstr>PowerPoint Presentation</vt:lpstr>
      <vt:lpstr>The Cinque Ports &amp; The Lord Warden</vt:lpstr>
      <vt:lpstr>PowerPoint Presentation</vt:lpstr>
      <vt:lpstr>Volunteer Team</vt:lpstr>
      <vt:lpstr>The Gardens </vt:lpstr>
      <vt:lpstr>Programme &amp; Activities </vt:lpstr>
      <vt:lpstr>Events</vt:lpstr>
      <vt:lpstr>Food &amp; Beverage </vt:lpstr>
      <vt:lpstr>Holiday Cottages</vt:lpstr>
      <vt:lpstr>PowerPoint Presentation</vt:lpstr>
    </vt:vector>
  </TitlesOfParts>
  <Company>Historic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Walmer Castle &amp; Gardens </dc:title>
  <dc:creator>Waterfield, Jodi</dc:creator>
  <cp:lastModifiedBy>Morton-Brown, Georgina</cp:lastModifiedBy>
  <cp:revision>4</cp:revision>
  <dcterms:created xsi:type="dcterms:W3CDTF">2024-10-09T11:50:57Z</dcterms:created>
  <dcterms:modified xsi:type="dcterms:W3CDTF">2024-10-14T08:37:10Z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HKeywords">
    <vt:lpwstr>1076;#powerpoint|4d9aaa68-385e-45da-a1ad-1e7f0a6b3f85;#1039;#templates|d6748aad-5eac-473a-9446-2b2aab6392cc;#1073;#presentations|e48d9215-252c-43cb-a6ad-47a29c5a63c8;#4798;#slide deck|b0d1ca0f-1b2e-4465-b4fd-576adb62192c;#4797;#slides|77adebf7-58fa-4dc0-84f6-977a2ebed96d;#2407;#brand|2e230c56-fa21-4cc2-a4ff-d7e7992df950;#336;#New|c66190af-3faa-4ded-8b93-0ffe5926e038;#2569;#logo|46f36e37-894e-4a99-bf99-a047c8ed9fec</vt:lpwstr>
  </property>
  <property fmtid="{D5CDD505-2E9C-101B-9397-08002B2CF9AE}" pid="3" name="ContentTypeId">
    <vt:lpwstr>0x01010040A51793D1A37F4EB3054E3E30C94C36</vt:lpwstr>
  </property>
  <property fmtid="{D5CDD505-2E9C-101B-9397-08002B2CF9AE}" pid="4" name="MediaServiceImageTags">
    <vt:lpwstr/>
  </property>
</Properties>
</file>