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7.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10.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theme/theme2.xml" ContentType="application/vnd.openxmlformats-officedocument.theme+xml"/>
  <Override PartName="/ppt/notesMasters/notesMaster1.xml" ContentType="application/vnd.openxmlformats-officedocument.presentationml.notesMaster+xml"/>
  <Override PartName="/ppt/theme/theme1.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docMetadata/LabelInfo.xml" ContentType="application/vnd.ms-office.classificationlabel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openxmlformats.org/officeDocument/2006/relationships/custom-properties" Target="docProps/custom.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1729" r:id="rId2"/>
    <p:sldId id="1718" r:id="rId3"/>
    <p:sldId id="276" r:id="rId4"/>
    <p:sldId id="1745" r:id="rId5"/>
    <p:sldId id="285" r:id="rId6"/>
    <p:sldId id="257" r:id="rId7"/>
    <p:sldId id="292" r:id="rId8"/>
    <p:sldId id="1719" r:id="rId9"/>
    <p:sldId id="1743" r:id="rId10"/>
    <p:sldId id="1742" r:id="rId11"/>
    <p:sldId id="1744" r:id="rId12"/>
    <p:sldId id="174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640"/>
    <a:srgbClr val="103A44"/>
    <a:srgbClr val="003366"/>
    <a:srgbClr val="90E0FC"/>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B5978C-3E5F-4CB0-9E1E-41344673AFEF}" v="13" dt="2024-05-16T14:55:09.7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2218" autoAdjust="0"/>
  </p:normalViewPr>
  <p:slideViewPr>
    <p:cSldViewPr snapToGrid="0">
      <p:cViewPr varScale="1">
        <p:scale>
          <a:sx n="60" d="100"/>
          <a:sy n="60" d="100"/>
        </p:scale>
        <p:origin x="872"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A217E9-A8A1-49E2-93F9-2AC90E261DF8}" type="datetimeFigureOut">
              <a:rPr lang="en-GB" smtClean="0"/>
              <a:t>17/07/2024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67064-DC8D-4B4A-8A58-DEE767CF96EC}" type="slidenum">
              <a:rPr lang="en-GB" smtClean="0"/>
              <a:t>‹#›</a:t>
            </a:fld>
            <a:endParaRPr lang="en-GB"/>
          </a:p>
        </p:txBody>
      </p:sp>
    </p:spTree>
    <p:extLst>
      <p:ext uri="{BB962C8B-B14F-4D97-AF65-F5344CB8AC3E}">
        <p14:creationId xmlns:p14="http://schemas.microsoft.com/office/powerpoint/2010/main" val="35172900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050" dirty="0" err="1"/>
              <a:t>ReferKent</a:t>
            </a:r>
            <a:r>
              <a:rPr lang="en-GB" sz="1050" dirty="0"/>
              <a:t> was launched in 2022, its an online referrals system that aimed to mitigate the action of signposting.  It was recognised during the pandemic that people were often signposted to support, however the support wouldn’t always come to fruition, perhaps because they didn’t have the confidence in reaching out, or were passed between organisations. And from a professional perspective its not always clear if that person was actually getting the onward support following the signposting. The system aims to make referrals simple safe and secure between a network of organisations who onboard to the system. </a:t>
            </a:r>
            <a:endParaRPr lang="en-GB" sz="1050" dirty="0">
              <a:cs typeface="Calibri"/>
            </a:endParaRPr>
          </a:p>
          <a:p>
            <a:endParaRPr lang="en-GB" sz="1050" dirty="0"/>
          </a:p>
          <a:p>
            <a:r>
              <a:rPr lang="en-GB" sz="1050" dirty="0"/>
              <a:t> </a:t>
            </a:r>
          </a:p>
        </p:txBody>
      </p:sp>
      <p:sp>
        <p:nvSpPr>
          <p:cNvPr id="4" name="Slide Number Placeholder 3"/>
          <p:cNvSpPr>
            <a:spLocks noGrp="1"/>
          </p:cNvSpPr>
          <p:nvPr>
            <p:ph type="sldNum" sz="quarter" idx="5"/>
          </p:nvPr>
        </p:nvSpPr>
        <p:spPr/>
        <p:txBody>
          <a:bodyPr/>
          <a:lstStyle/>
          <a:p>
            <a:fld id="{C3A2B6DC-5A88-423C-BDD5-2FC2363F885C}" type="slidenum">
              <a:rPr lang="en-GB" smtClean="0"/>
              <a:t>1</a:t>
            </a:fld>
            <a:endParaRPr lang="en-GB"/>
          </a:p>
        </p:txBody>
      </p:sp>
    </p:spTree>
    <p:extLst>
      <p:ext uri="{BB962C8B-B14F-4D97-AF65-F5344CB8AC3E}">
        <p14:creationId xmlns:p14="http://schemas.microsoft.com/office/powerpoint/2010/main" val="279318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3A2B6DC-5A88-423C-BDD5-2FC2363F885C}" type="slidenum">
              <a:rPr lang="en-GB" smtClean="0"/>
              <a:t>12</a:t>
            </a:fld>
            <a:endParaRPr lang="en-GB"/>
          </a:p>
        </p:txBody>
      </p:sp>
    </p:spTree>
    <p:extLst>
      <p:ext uri="{BB962C8B-B14F-4D97-AF65-F5344CB8AC3E}">
        <p14:creationId xmlns:p14="http://schemas.microsoft.com/office/powerpoint/2010/main" val="1937358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first the organisations that the team targeted were to help provide advice and guidance in relation to financial hardship, but we have since expanded to accommodate many different types of advice and support services. Having mental health services onboard has been one of the priorities as we all know that money worries and mental health often interlink and so now we have a number of mental health services onboard.  </a:t>
            </a:r>
          </a:p>
          <a:p>
            <a:endParaRPr lang="en-GB" dirty="0">
              <a:cs typeface="Calibri"/>
            </a:endParaRPr>
          </a:p>
          <a:p>
            <a:endParaRPr lang="en-GB" dirty="0"/>
          </a:p>
        </p:txBody>
      </p:sp>
      <p:sp>
        <p:nvSpPr>
          <p:cNvPr id="4" name="Slide Number Placeholder 3"/>
          <p:cNvSpPr>
            <a:spLocks noGrp="1"/>
          </p:cNvSpPr>
          <p:nvPr>
            <p:ph type="sldNum" sz="quarter" idx="5"/>
          </p:nvPr>
        </p:nvSpPr>
        <p:spPr/>
        <p:txBody>
          <a:bodyPr/>
          <a:lstStyle/>
          <a:p>
            <a:fld id="{C3A2B6DC-5A88-423C-BDD5-2FC2363F885C}" type="slidenum">
              <a:rPr lang="en-GB" smtClean="0"/>
              <a:t>2</a:t>
            </a:fld>
            <a:endParaRPr lang="en-GB"/>
          </a:p>
        </p:txBody>
      </p:sp>
    </p:spTree>
    <p:extLst>
      <p:ext uri="{BB962C8B-B14F-4D97-AF65-F5344CB8AC3E}">
        <p14:creationId xmlns:p14="http://schemas.microsoft.com/office/powerpoint/2010/main" val="397011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Receiving Logos</a:t>
            </a:r>
          </a:p>
        </p:txBody>
      </p:sp>
      <p:sp>
        <p:nvSpPr>
          <p:cNvPr id="4" name="Slide Number Placeholder 3"/>
          <p:cNvSpPr>
            <a:spLocks noGrp="1"/>
          </p:cNvSpPr>
          <p:nvPr>
            <p:ph type="sldNum" sz="quarter" idx="5"/>
          </p:nvPr>
        </p:nvSpPr>
        <p:spPr/>
        <p:txBody>
          <a:bodyPr/>
          <a:lstStyle/>
          <a:p>
            <a:fld id="{889D4105-1CA7-4655-878D-8D016CFC14CC}" type="slidenum">
              <a:rPr lang="en-GB" smtClean="0"/>
              <a:t>3</a:t>
            </a:fld>
            <a:endParaRPr lang="en-GB"/>
          </a:p>
        </p:txBody>
      </p:sp>
    </p:spTree>
    <p:extLst>
      <p:ext uri="{BB962C8B-B14F-4D97-AF65-F5344CB8AC3E}">
        <p14:creationId xmlns:p14="http://schemas.microsoft.com/office/powerpoint/2010/main" val="920369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33467064-DC8D-4B4A-8A58-DEE767CF96EC}" type="slidenum">
              <a:rPr lang="en-GB" smtClean="0"/>
              <a:t>4</a:t>
            </a:fld>
            <a:endParaRPr lang="en-GB"/>
          </a:p>
        </p:txBody>
      </p:sp>
    </p:spTree>
    <p:extLst>
      <p:ext uri="{BB962C8B-B14F-4D97-AF65-F5344CB8AC3E}">
        <p14:creationId xmlns:p14="http://schemas.microsoft.com/office/powerpoint/2010/main" val="27214650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part of the RK package:</a:t>
            </a:r>
          </a:p>
          <a:p>
            <a:r>
              <a:rPr lang="en-GB" dirty="0"/>
              <a:t>These are accessible to everyone, not just those onboard.</a:t>
            </a:r>
          </a:p>
          <a:p>
            <a:endParaRPr lang="en-GB" dirty="0"/>
          </a:p>
          <a:p>
            <a:r>
              <a:rPr lang="en-GB" dirty="0"/>
              <a:t>In order to sign up, we ask for service level agreement and data sharing agreement, which can be accessed by filling out our EOI form, or emailing the RK inbox. </a:t>
            </a:r>
          </a:p>
        </p:txBody>
      </p:sp>
      <p:sp>
        <p:nvSpPr>
          <p:cNvPr id="4" name="Slide Number Placeholder 3"/>
          <p:cNvSpPr>
            <a:spLocks noGrp="1"/>
          </p:cNvSpPr>
          <p:nvPr>
            <p:ph type="sldNum" sz="quarter" idx="5"/>
          </p:nvPr>
        </p:nvSpPr>
        <p:spPr/>
        <p:txBody>
          <a:bodyPr/>
          <a:lstStyle/>
          <a:p>
            <a:fld id="{234093C0-70A3-46FC-AB64-396D12003FE4}" type="slidenum">
              <a:rPr lang="en-GB" smtClean="0"/>
              <a:t>5</a:t>
            </a:fld>
            <a:endParaRPr lang="en-GB"/>
          </a:p>
        </p:txBody>
      </p:sp>
    </p:spTree>
    <p:extLst>
      <p:ext uri="{BB962C8B-B14F-4D97-AF65-F5344CB8AC3E}">
        <p14:creationId xmlns:p14="http://schemas.microsoft.com/office/powerpoint/2010/main" val="7017454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also promoting ‘Money Guiders’ Course, which is aimed at professionals who might have informal conversations about money, in order to build their knowledge and confidence in having these conversations. </a:t>
            </a:r>
          </a:p>
          <a:p>
            <a:endParaRPr lang="en-GB" dirty="0"/>
          </a:p>
          <a:p>
            <a:r>
              <a:rPr lang="en-GB" dirty="0"/>
              <a:t>The course is 20 hours and you receive a City and Guilds </a:t>
            </a:r>
            <a:r>
              <a:rPr lang="en-GB" dirty="0" err="1"/>
              <a:t>Accrediation</a:t>
            </a:r>
            <a:r>
              <a:rPr lang="en-GB" dirty="0"/>
              <a:t> at the end. Again this is free to access, If you would like to join our waiting list, please contact us</a:t>
            </a:r>
          </a:p>
        </p:txBody>
      </p:sp>
      <p:sp>
        <p:nvSpPr>
          <p:cNvPr id="4" name="Slide Number Placeholder 3"/>
          <p:cNvSpPr>
            <a:spLocks noGrp="1"/>
          </p:cNvSpPr>
          <p:nvPr>
            <p:ph type="sldNum" sz="quarter" idx="5"/>
          </p:nvPr>
        </p:nvSpPr>
        <p:spPr/>
        <p:txBody>
          <a:bodyPr/>
          <a:lstStyle/>
          <a:p>
            <a:fld id="{C3A2B6DC-5A88-423C-BDD5-2FC2363F885C}" type="slidenum">
              <a:rPr lang="en-GB" smtClean="0"/>
              <a:t>6</a:t>
            </a:fld>
            <a:endParaRPr lang="en-GB"/>
          </a:p>
        </p:txBody>
      </p:sp>
    </p:spTree>
    <p:extLst>
      <p:ext uri="{BB962C8B-B14F-4D97-AF65-F5344CB8AC3E}">
        <p14:creationId xmlns:p14="http://schemas.microsoft.com/office/powerpoint/2010/main" val="1489088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Financial Hardship Team have also been working in partnership with Money and Pensions Services, we have a system where professionals can make referrals for immediate, free debt advice. The call back can be instant, or a request can be made for a scheduled call back. The referral is quick and simple. </a:t>
            </a:r>
            <a:endParaRPr lang="en-GB" dirty="0"/>
          </a:p>
          <a:p>
            <a:endParaRPr lang="en-GB" dirty="0"/>
          </a:p>
          <a:p>
            <a:r>
              <a:rPr lang="en-GB" dirty="0"/>
              <a:t>Organisations such as debt free London and step change are involved in this Govt sponsored programme. </a:t>
            </a:r>
          </a:p>
        </p:txBody>
      </p:sp>
      <p:sp>
        <p:nvSpPr>
          <p:cNvPr id="4" name="Slide Number Placeholder 3"/>
          <p:cNvSpPr>
            <a:spLocks noGrp="1"/>
          </p:cNvSpPr>
          <p:nvPr>
            <p:ph type="sldNum" sz="quarter" idx="5"/>
          </p:nvPr>
        </p:nvSpPr>
        <p:spPr/>
        <p:txBody>
          <a:bodyPr/>
          <a:lstStyle/>
          <a:p>
            <a:fld id="{234093C0-70A3-46FC-AB64-396D12003FE4}" type="slidenum">
              <a:rPr lang="en-GB" smtClean="0"/>
              <a:t>7</a:t>
            </a:fld>
            <a:endParaRPr lang="en-GB"/>
          </a:p>
        </p:txBody>
      </p:sp>
    </p:spTree>
    <p:extLst>
      <p:ext uri="{BB962C8B-B14F-4D97-AF65-F5344CB8AC3E}">
        <p14:creationId xmlns:p14="http://schemas.microsoft.com/office/powerpoint/2010/main" val="3300266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is also a self-referral option, through Money Helper, which the is the customer facing website. This website also has tools such as online benefits checkers and budgeting tools.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025933-E791-4D25-AD2F-C37796BD2A8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0137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rtl="0" fontAlgn="base"/>
            <a:r>
              <a:rPr lang="en-GB" sz="1800" b="0" i="0" dirty="0">
                <a:solidFill>
                  <a:srgbClr val="000000"/>
                </a:solidFill>
                <a:effectLst/>
                <a:latin typeface="Calibri" panose="020F0502020204030204" pitchFamily="34" charset="0"/>
              </a:rPr>
              <a:t> </a:t>
            </a:r>
            <a:endParaRPr lang="en-GB" b="0" i="0" dirty="0">
              <a:solidFill>
                <a:srgbClr val="000000"/>
              </a:solidFill>
              <a:effectLst/>
              <a:latin typeface="Segoe UI" panose="020B0502040204020203" pitchFamily="34" charset="0"/>
            </a:endParaRPr>
          </a:p>
          <a:p>
            <a:endParaRPr lang="en-GB" dirty="0"/>
          </a:p>
        </p:txBody>
      </p:sp>
      <p:sp>
        <p:nvSpPr>
          <p:cNvPr id="4" name="Slide Number Placeholder 3"/>
          <p:cNvSpPr>
            <a:spLocks noGrp="1"/>
          </p:cNvSpPr>
          <p:nvPr>
            <p:ph type="sldNum" sz="quarter" idx="5"/>
          </p:nvPr>
        </p:nvSpPr>
        <p:spPr/>
        <p:txBody>
          <a:bodyPr/>
          <a:lstStyle/>
          <a:p>
            <a:fld id="{790B791B-4114-461A-9DBB-8CDAAA6F00E2}" type="slidenum">
              <a:rPr lang="en-GB" smtClean="0"/>
              <a:t>9</a:t>
            </a:fld>
            <a:endParaRPr lang="en-GB"/>
          </a:p>
        </p:txBody>
      </p:sp>
    </p:spTree>
    <p:extLst>
      <p:ext uri="{BB962C8B-B14F-4D97-AF65-F5344CB8AC3E}">
        <p14:creationId xmlns:p14="http://schemas.microsoft.com/office/powerpoint/2010/main" val="102912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3EFC-EF38-0F24-5862-6802818DE40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A1997C97-B91F-287F-7BDB-033CFC6FD9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16157D86-AE8F-7891-7684-A2349E8B28CE}"/>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5" name="Footer Placeholder 4">
            <a:extLst>
              <a:ext uri="{FF2B5EF4-FFF2-40B4-BE49-F238E27FC236}">
                <a16:creationId xmlns:a16="http://schemas.microsoft.com/office/drawing/2014/main" id="{1737C72C-5780-09F9-A2F4-D6A1194521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66358D-AABB-9396-53E0-B4FDC79F3DA2}"/>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40726355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64D65-A1F3-C7CA-EF55-F82332BBDFE5}"/>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3BBB24B6-A155-070D-BBD7-FB359C12DA77}"/>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6C0C30A-9112-1DDB-0479-025D9BD2BE02}"/>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5" name="Footer Placeholder 4">
            <a:extLst>
              <a:ext uri="{FF2B5EF4-FFF2-40B4-BE49-F238E27FC236}">
                <a16:creationId xmlns:a16="http://schemas.microsoft.com/office/drawing/2014/main" id="{6BC0DF2A-82E9-8812-D95D-662302326D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8C3081-8A88-5A29-82F5-3292B2D9470E}"/>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2426170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37F6E-4A8E-63A7-E053-C98D0B1FAE3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66BD5B51-10EE-9B95-9F7D-E3EB320906B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E9214C7-D5B7-1413-9386-A3F503953894}"/>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5" name="Footer Placeholder 4">
            <a:extLst>
              <a:ext uri="{FF2B5EF4-FFF2-40B4-BE49-F238E27FC236}">
                <a16:creationId xmlns:a16="http://schemas.microsoft.com/office/drawing/2014/main" id="{760E945D-0628-94C9-EE0B-6EB1CD5B91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540D02-DF90-8A1E-F7CE-5A68C573B069}"/>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2263168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53F95-63D5-B06F-DF0B-88B130418DC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054D03A-B40E-A72B-0ACA-A7C9CD4D0A8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5CC9835-A9D5-A430-558C-77F0C50FE821}"/>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5" name="Footer Placeholder 4">
            <a:extLst>
              <a:ext uri="{FF2B5EF4-FFF2-40B4-BE49-F238E27FC236}">
                <a16:creationId xmlns:a16="http://schemas.microsoft.com/office/drawing/2014/main" id="{CE990C32-695E-F916-A6EB-60C5CAA07E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780D59D-594E-28DA-538D-80465FD56824}"/>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2344241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CDF3DA-4157-264E-7741-10EDF6BE77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B8295C95-D3DC-5145-0B26-EB1F86AC43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95C4605-C3C5-1D6F-0BC1-F79A8F393F8F}"/>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5" name="Footer Placeholder 4">
            <a:extLst>
              <a:ext uri="{FF2B5EF4-FFF2-40B4-BE49-F238E27FC236}">
                <a16:creationId xmlns:a16="http://schemas.microsoft.com/office/drawing/2014/main" id="{92F87D59-A7E1-3408-3A45-7E044D1F13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9B0A63B-3409-0C1C-FC3A-9D597F1456FB}"/>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3164555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D71A8-FBFF-89A5-FA79-1FF0B0E761B4}"/>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14D4C3C6-8E8B-9DF5-3B19-DA998B2AF1C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C9D0D3F-4AB6-C6FB-17BD-A3779AA4C5C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9ECBD7CE-627F-05C0-7E7D-B396DDECA7E8}"/>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6" name="Footer Placeholder 5">
            <a:extLst>
              <a:ext uri="{FF2B5EF4-FFF2-40B4-BE49-F238E27FC236}">
                <a16:creationId xmlns:a16="http://schemas.microsoft.com/office/drawing/2014/main" id="{855BDC16-3A35-1475-8A3E-D6BBC04E05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5B775B-7356-80F3-E4E9-9B5486FEE38B}"/>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2589808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EE286-82EE-A699-7BCF-2B5ADAB95A46}"/>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B6A42A-3AB2-2F18-F77D-46F000377B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D0F0B2C-2FD1-773B-A69E-6B57368C31C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3A563CE-FDA5-BF96-A353-BB84A8B336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1E15BD3-F6C8-6BE9-3905-7830BEE42C8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60FFE51-6AAC-5B14-3E1A-4ADAED09E052}"/>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8" name="Footer Placeholder 7">
            <a:extLst>
              <a:ext uri="{FF2B5EF4-FFF2-40B4-BE49-F238E27FC236}">
                <a16:creationId xmlns:a16="http://schemas.microsoft.com/office/drawing/2014/main" id="{ABD737ED-99CB-9DB5-1087-B8797B397A6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6541687-6060-79B7-DE7F-4A8FB93301F1}"/>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37314286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49D18-EE3F-3214-C5A5-1011A7783B58}"/>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91B6185-D961-CFDC-62C6-EAE96BD9E881}"/>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4" name="Footer Placeholder 3">
            <a:extLst>
              <a:ext uri="{FF2B5EF4-FFF2-40B4-BE49-F238E27FC236}">
                <a16:creationId xmlns:a16="http://schemas.microsoft.com/office/drawing/2014/main" id="{0A377F93-25A4-EC93-A599-6A096EA9FA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2DA44E9-861A-A074-E7F6-6996465A6923}"/>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4004643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A4B1F2-173A-D247-0BDA-6749FCA6B95A}"/>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3" name="Footer Placeholder 2">
            <a:extLst>
              <a:ext uri="{FF2B5EF4-FFF2-40B4-BE49-F238E27FC236}">
                <a16:creationId xmlns:a16="http://schemas.microsoft.com/office/drawing/2014/main" id="{9474552A-4479-723F-3FD3-782EFCC573C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A0CE41-1445-3381-AE40-33B9691C1346}"/>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131589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38957-F650-E225-9609-D5E1620EFC8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7A1A5FE2-7F6E-24E6-D976-D6A7C3401A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FC3111B-8B48-6BB7-844C-A3C38F36CE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738C547-6101-21C4-E0F9-7D381C29AFCB}"/>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6" name="Footer Placeholder 5">
            <a:extLst>
              <a:ext uri="{FF2B5EF4-FFF2-40B4-BE49-F238E27FC236}">
                <a16:creationId xmlns:a16="http://schemas.microsoft.com/office/drawing/2014/main" id="{6CA0F613-7337-4D88-96CA-44F162BBF83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EE1986-F017-4D3C-618F-4E6306546BE5}"/>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42949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73999-4CF5-AB83-9E1A-818369BBC0F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92455ABE-90B8-D3C7-829E-9CB8A2C09D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524147D-57CD-FDAB-5030-7FCCFE5E88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A5C0155-9A67-405C-B074-E09012E01723}"/>
              </a:ext>
            </a:extLst>
          </p:cNvPr>
          <p:cNvSpPr>
            <a:spLocks noGrp="1"/>
          </p:cNvSpPr>
          <p:nvPr>
            <p:ph type="dt" sz="half" idx="10"/>
          </p:nvPr>
        </p:nvSpPr>
        <p:spPr/>
        <p:txBody>
          <a:bodyPr/>
          <a:lstStyle/>
          <a:p>
            <a:fld id="{02BF3F61-1319-4B48-9DC0-F3CD7B232C5C}" type="datetimeFigureOut">
              <a:rPr lang="en-GB" smtClean="0"/>
              <a:t>17/07/2024</a:t>
            </a:fld>
            <a:endParaRPr lang="en-GB"/>
          </a:p>
        </p:txBody>
      </p:sp>
      <p:sp>
        <p:nvSpPr>
          <p:cNvPr id="6" name="Footer Placeholder 5">
            <a:extLst>
              <a:ext uri="{FF2B5EF4-FFF2-40B4-BE49-F238E27FC236}">
                <a16:creationId xmlns:a16="http://schemas.microsoft.com/office/drawing/2014/main" id="{4DBF7439-C8DA-783D-64D1-02035150300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F1434A-B278-EDD8-8BE9-2ECBFD76874C}"/>
              </a:ext>
            </a:extLst>
          </p:cNvPr>
          <p:cNvSpPr>
            <a:spLocks noGrp="1"/>
          </p:cNvSpPr>
          <p:nvPr>
            <p:ph type="sldNum" sz="quarter" idx="12"/>
          </p:nvPr>
        </p:nvSpPr>
        <p:spPr/>
        <p:txBody>
          <a:bodyPr/>
          <a:lstStyle/>
          <a:p>
            <a:fld id="{C411BB67-3874-490C-A5EE-9724F72F7267}" type="slidenum">
              <a:rPr lang="en-GB" smtClean="0"/>
              <a:t>‹#›</a:t>
            </a:fld>
            <a:endParaRPr lang="en-GB"/>
          </a:p>
        </p:txBody>
      </p:sp>
    </p:spTree>
    <p:extLst>
      <p:ext uri="{BB962C8B-B14F-4D97-AF65-F5344CB8AC3E}">
        <p14:creationId xmlns:p14="http://schemas.microsoft.com/office/powerpoint/2010/main" val="819512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3170E-75DC-AAC9-2F25-2955203715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FAE6D18F-C8C0-72BA-317A-A647C2A18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B91D210-94D9-AE62-40BF-E05D1CA0FC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BF3F61-1319-4B48-9DC0-F3CD7B232C5C}" type="datetimeFigureOut">
              <a:rPr lang="en-GB" smtClean="0"/>
              <a:t>17/07/2024</a:t>
            </a:fld>
            <a:endParaRPr lang="en-GB"/>
          </a:p>
        </p:txBody>
      </p:sp>
      <p:sp>
        <p:nvSpPr>
          <p:cNvPr id="5" name="Footer Placeholder 4">
            <a:extLst>
              <a:ext uri="{FF2B5EF4-FFF2-40B4-BE49-F238E27FC236}">
                <a16:creationId xmlns:a16="http://schemas.microsoft.com/office/drawing/2014/main" id="{22383ADC-A330-6903-331F-1E22E81294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B4F085-527B-20EC-EB73-D543E85A336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11BB67-3874-490C-A5EE-9724F72F7267}" type="slidenum">
              <a:rPr lang="en-GB" smtClean="0"/>
              <a:t>‹#›</a:t>
            </a:fld>
            <a:endParaRPr lang="en-GB"/>
          </a:p>
        </p:txBody>
      </p:sp>
    </p:spTree>
    <p:extLst>
      <p:ext uri="{BB962C8B-B14F-4D97-AF65-F5344CB8AC3E}">
        <p14:creationId xmlns:p14="http://schemas.microsoft.com/office/powerpoint/2010/main" val="16119310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image" Target="../media/image146.png"/><Relationship Id="rId1" Type="http://schemas.openxmlformats.org/officeDocument/2006/relationships/slideLayout" Target="../slideLayouts/slideLayout2.xml"/><Relationship Id="rId6" Type="http://schemas.openxmlformats.org/officeDocument/2006/relationships/image" Target="../media/image150.png"/><Relationship Id="rId5" Type="http://schemas.openxmlformats.org/officeDocument/2006/relationships/image" Target="../media/image149.png"/><Relationship Id="rId4" Type="http://schemas.openxmlformats.org/officeDocument/2006/relationships/image" Target="../media/image148.png"/></Relationships>
</file>

<file path=ppt/slides/_rels/slide11.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54.png"/><Relationship Id="rId7" Type="http://schemas.openxmlformats.org/officeDocument/2006/relationships/image" Target="../media/image158.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12.xml.rels><?xml version="1.0" encoding="UTF-8" standalone="yes"?>
<Relationships xmlns="http://schemas.openxmlformats.org/package/2006/relationships"><Relationship Id="rId8" Type="http://schemas.openxmlformats.org/officeDocument/2006/relationships/hyperlink" Target="mailto:ReferKent@kent.gov.uk" TargetMode="External"/><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hyperlink" Target="https://forms.office.com/pages/responsepage.aspx?id=DaJTMjXH_kuotz5qs39fkLRvDhWdXpxLrGDH47_iU7xUNzZQVFY4WkxQMkpSNVdHRkwxN0JONVRIQS4u"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www.kent.gov.uk/referkent" TargetMode="External"/><Relationship Id="rId5" Type="http://schemas.openxmlformats.org/officeDocument/2006/relationships/image" Target="../media/image8.jpeg"/><Relationship Id="rId10" Type="http://schemas.openxmlformats.org/officeDocument/2006/relationships/image" Target="../media/image3.png"/><Relationship Id="rId4" Type="http://schemas.openxmlformats.org/officeDocument/2006/relationships/image" Target="../media/image7.png"/><Relationship Id="rId9" Type="http://schemas.openxmlformats.org/officeDocument/2006/relationships/image" Target="../media/image10.JPG"/></Relationships>
</file>

<file path=ppt/slides/_rels/slide3.xml.rels><?xml version="1.0" encoding="UTF-8" standalone="yes"?>
<Relationships xmlns="http://schemas.openxmlformats.org/package/2006/relationships"><Relationship Id="rId26" Type="http://schemas.openxmlformats.org/officeDocument/2006/relationships/image" Target="../media/image34.jpeg"/><Relationship Id="rId117" Type="http://schemas.openxmlformats.org/officeDocument/2006/relationships/image" Target="../media/image125.png"/><Relationship Id="rId21" Type="http://schemas.openxmlformats.org/officeDocument/2006/relationships/image" Target="../media/image29.png"/><Relationship Id="rId42" Type="http://schemas.openxmlformats.org/officeDocument/2006/relationships/image" Target="../media/image50.png"/><Relationship Id="rId47" Type="http://schemas.openxmlformats.org/officeDocument/2006/relationships/image" Target="../media/image55.gif"/><Relationship Id="rId63" Type="http://schemas.openxmlformats.org/officeDocument/2006/relationships/image" Target="../media/image71.png"/><Relationship Id="rId68" Type="http://schemas.openxmlformats.org/officeDocument/2006/relationships/image" Target="../media/image76.png"/><Relationship Id="rId84" Type="http://schemas.openxmlformats.org/officeDocument/2006/relationships/image" Target="../media/image92.png"/><Relationship Id="rId89" Type="http://schemas.openxmlformats.org/officeDocument/2006/relationships/image" Target="../media/image97.png"/><Relationship Id="rId112" Type="http://schemas.openxmlformats.org/officeDocument/2006/relationships/image" Target="../media/image120.png"/><Relationship Id="rId16" Type="http://schemas.openxmlformats.org/officeDocument/2006/relationships/image" Target="../media/image24.jpeg"/><Relationship Id="rId107" Type="http://schemas.openxmlformats.org/officeDocument/2006/relationships/image" Target="../media/image115.png"/><Relationship Id="rId11" Type="http://schemas.openxmlformats.org/officeDocument/2006/relationships/image" Target="../media/image19.jpeg"/><Relationship Id="rId32" Type="http://schemas.openxmlformats.org/officeDocument/2006/relationships/image" Target="../media/image40.jpeg"/><Relationship Id="rId37" Type="http://schemas.openxmlformats.org/officeDocument/2006/relationships/image" Target="../media/image45.jpeg"/><Relationship Id="rId53" Type="http://schemas.openxmlformats.org/officeDocument/2006/relationships/image" Target="../media/image61.png"/><Relationship Id="rId58" Type="http://schemas.openxmlformats.org/officeDocument/2006/relationships/image" Target="../media/image66.jpeg"/><Relationship Id="rId74" Type="http://schemas.openxmlformats.org/officeDocument/2006/relationships/image" Target="../media/image82.jpeg"/><Relationship Id="rId79" Type="http://schemas.openxmlformats.org/officeDocument/2006/relationships/image" Target="../media/image87.jpeg"/><Relationship Id="rId102" Type="http://schemas.openxmlformats.org/officeDocument/2006/relationships/image" Target="../media/image110.png"/><Relationship Id="rId5" Type="http://schemas.openxmlformats.org/officeDocument/2006/relationships/image" Target="../media/image13.png"/><Relationship Id="rId90" Type="http://schemas.openxmlformats.org/officeDocument/2006/relationships/image" Target="../media/image98.jpeg"/><Relationship Id="rId95" Type="http://schemas.openxmlformats.org/officeDocument/2006/relationships/image" Target="../media/image103.png"/><Relationship Id="rId22" Type="http://schemas.openxmlformats.org/officeDocument/2006/relationships/image" Target="../media/image30.png"/><Relationship Id="rId27" Type="http://schemas.openxmlformats.org/officeDocument/2006/relationships/image" Target="../media/image35.jpeg"/><Relationship Id="rId43" Type="http://schemas.openxmlformats.org/officeDocument/2006/relationships/image" Target="../media/image51.png"/><Relationship Id="rId48" Type="http://schemas.openxmlformats.org/officeDocument/2006/relationships/image" Target="../media/image56.png"/><Relationship Id="rId64" Type="http://schemas.openxmlformats.org/officeDocument/2006/relationships/image" Target="../media/image72.png"/><Relationship Id="rId69" Type="http://schemas.openxmlformats.org/officeDocument/2006/relationships/image" Target="../media/image77.png"/><Relationship Id="rId113" Type="http://schemas.openxmlformats.org/officeDocument/2006/relationships/image" Target="../media/image121.png"/><Relationship Id="rId80" Type="http://schemas.openxmlformats.org/officeDocument/2006/relationships/image" Target="../media/image88.jpeg"/><Relationship Id="rId85" Type="http://schemas.openxmlformats.org/officeDocument/2006/relationships/image" Target="../media/image93.jpeg"/><Relationship Id="rId12" Type="http://schemas.openxmlformats.org/officeDocument/2006/relationships/image" Target="../media/image20.jpeg"/><Relationship Id="rId17" Type="http://schemas.openxmlformats.org/officeDocument/2006/relationships/image" Target="../media/image25.png"/><Relationship Id="rId33" Type="http://schemas.openxmlformats.org/officeDocument/2006/relationships/image" Target="../media/image41.jpeg"/><Relationship Id="rId38" Type="http://schemas.openxmlformats.org/officeDocument/2006/relationships/image" Target="../media/image46.png"/><Relationship Id="rId59" Type="http://schemas.openxmlformats.org/officeDocument/2006/relationships/image" Target="../media/image67.jpeg"/><Relationship Id="rId103" Type="http://schemas.openxmlformats.org/officeDocument/2006/relationships/image" Target="../media/image111.png"/><Relationship Id="rId108" Type="http://schemas.openxmlformats.org/officeDocument/2006/relationships/image" Target="../media/image116.jpeg"/><Relationship Id="rId54" Type="http://schemas.openxmlformats.org/officeDocument/2006/relationships/image" Target="../media/image62.png"/><Relationship Id="rId70" Type="http://schemas.openxmlformats.org/officeDocument/2006/relationships/image" Target="../media/image78.jpeg"/><Relationship Id="rId75" Type="http://schemas.openxmlformats.org/officeDocument/2006/relationships/image" Target="../media/image83.png"/><Relationship Id="rId91" Type="http://schemas.openxmlformats.org/officeDocument/2006/relationships/image" Target="../media/image99.png"/><Relationship Id="rId96" Type="http://schemas.openxmlformats.org/officeDocument/2006/relationships/image" Target="../media/image104.png"/><Relationship Id="rId1" Type="http://schemas.openxmlformats.org/officeDocument/2006/relationships/slideLayout" Target="../slideLayouts/slideLayout2.xml"/><Relationship Id="rId6" Type="http://schemas.openxmlformats.org/officeDocument/2006/relationships/image" Target="../media/image14.jpeg"/><Relationship Id="rId23" Type="http://schemas.openxmlformats.org/officeDocument/2006/relationships/image" Target="../media/image31.png"/><Relationship Id="rId28" Type="http://schemas.openxmlformats.org/officeDocument/2006/relationships/image" Target="../media/image36.png"/><Relationship Id="rId49" Type="http://schemas.openxmlformats.org/officeDocument/2006/relationships/image" Target="../media/image57.jpeg"/><Relationship Id="rId114" Type="http://schemas.openxmlformats.org/officeDocument/2006/relationships/image" Target="../media/image122.jpeg"/><Relationship Id="rId10" Type="http://schemas.openxmlformats.org/officeDocument/2006/relationships/image" Target="../media/image18.jpeg"/><Relationship Id="rId31" Type="http://schemas.openxmlformats.org/officeDocument/2006/relationships/image" Target="../media/image39.png"/><Relationship Id="rId44" Type="http://schemas.openxmlformats.org/officeDocument/2006/relationships/image" Target="../media/image52.png"/><Relationship Id="rId52" Type="http://schemas.openxmlformats.org/officeDocument/2006/relationships/image" Target="../media/image60.png"/><Relationship Id="rId60" Type="http://schemas.openxmlformats.org/officeDocument/2006/relationships/image" Target="../media/image68.png"/><Relationship Id="rId65" Type="http://schemas.openxmlformats.org/officeDocument/2006/relationships/image" Target="../media/image73.png"/><Relationship Id="rId73" Type="http://schemas.openxmlformats.org/officeDocument/2006/relationships/image" Target="../media/image81.png"/><Relationship Id="rId78" Type="http://schemas.openxmlformats.org/officeDocument/2006/relationships/image" Target="../media/image86.jpeg"/><Relationship Id="rId81" Type="http://schemas.openxmlformats.org/officeDocument/2006/relationships/image" Target="../media/image89.jpeg"/><Relationship Id="rId86" Type="http://schemas.openxmlformats.org/officeDocument/2006/relationships/image" Target="../media/image94.jpeg"/><Relationship Id="rId94" Type="http://schemas.openxmlformats.org/officeDocument/2006/relationships/image" Target="../media/image102.png"/><Relationship Id="rId99" Type="http://schemas.openxmlformats.org/officeDocument/2006/relationships/image" Target="../media/image107.jpeg"/><Relationship Id="rId101" Type="http://schemas.openxmlformats.org/officeDocument/2006/relationships/image" Target="../media/image109.png"/><Relationship Id="rId4" Type="http://schemas.openxmlformats.org/officeDocument/2006/relationships/image" Target="../media/image12.png"/><Relationship Id="rId9" Type="http://schemas.openxmlformats.org/officeDocument/2006/relationships/image" Target="../media/image17.png"/><Relationship Id="rId13" Type="http://schemas.openxmlformats.org/officeDocument/2006/relationships/image" Target="../media/image21.jpeg"/><Relationship Id="rId18" Type="http://schemas.openxmlformats.org/officeDocument/2006/relationships/image" Target="../media/image26.png"/><Relationship Id="rId39" Type="http://schemas.openxmlformats.org/officeDocument/2006/relationships/image" Target="../media/image47.png"/><Relationship Id="rId109" Type="http://schemas.openxmlformats.org/officeDocument/2006/relationships/image" Target="../media/image117.jpeg"/><Relationship Id="rId34" Type="http://schemas.openxmlformats.org/officeDocument/2006/relationships/image" Target="../media/image42.png"/><Relationship Id="rId50" Type="http://schemas.openxmlformats.org/officeDocument/2006/relationships/image" Target="../media/image58.png"/><Relationship Id="rId55" Type="http://schemas.openxmlformats.org/officeDocument/2006/relationships/image" Target="../media/image63.png"/><Relationship Id="rId76" Type="http://schemas.openxmlformats.org/officeDocument/2006/relationships/image" Target="../media/image84.jpeg"/><Relationship Id="rId97" Type="http://schemas.openxmlformats.org/officeDocument/2006/relationships/image" Target="../media/image105.png"/><Relationship Id="rId104" Type="http://schemas.openxmlformats.org/officeDocument/2006/relationships/image" Target="../media/image112.png"/><Relationship Id="rId7" Type="http://schemas.openxmlformats.org/officeDocument/2006/relationships/image" Target="../media/image15.png"/><Relationship Id="rId71" Type="http://schemas.openxmlformats.org/officeDocument/2006/relationships/image" Target="../media/image79.png"/><Relationship Id="rId92" Type="http://schemas.openxmlformats.org/officeDocument/2006/relationships/image" Target="../media/image100.jpeg"/><Relationship Id="rId2" Type="http://schemas.openxmlformats.org/officeDocument/2006/relationships/notesSlide" Target="../notesSlides/notesSlide3.xml"/><Relationship Id="rId29" Type="http://schemas.openxmlformats.org/officeDocument/2006/relationships/image" Target="../media/image37.png"/><Relationship Id="rId24" Type="http://schemas.openxmlformats.org/officeDocument/2006/relationships/image" Target="../media/image32.jpeg"/><Relationship Id="rId40" Type="http://schemas.openxmlformats.org/officeDocument/2006/relationships/image" Target="../media/image48.jpeg"/><Relationship Id="rId45" Type="http://schemas.openxmlformats.org/officeDocument/2006/relationships/image" Target="../media/image53.jpeg"/><Relationship Id="rId66" Type="http://schemas.openxmlformats.org/officeDocument/2006/relationships/image" Target="../media/image74.jpeg"/><Relationship Id="rId87" Type="http://schemas.openxmlformats.org/officeDocument/2006/relationships/image" Target="../media/image95.jpeg"/><Relationship Id="rId110" Type="http://schemas.openxmlformats.org/officeDocument/2006/relationships/image" Target="../media/image118.jpeg"/><Relationship Id="rId115" Type="http://schemas.openxmlformats.org/officeDocument/2006/relationships/image" Target="../media/image123.png"/><Relationship Id="rId61" Type="http://schemas.openxmlformats.org/officeDocument/2006/relationships/image" Target="../media/image69.jpeg"/><Relationship Id="rId82" Type="http://schemas.openxmlformats.org/officeDocument/2006/relationships/image" Target="../media/image90.jpeg"/><Relationship Id="rId19" Type="http://schemas.openxmlformats.org/officeDocument/2006/relationships/image" Target="../media/image27.jpeg"/><Relationship Id="rId14" Type="http://schemas.openxmlformats.org/officeDocument/2006/relationships/image" Target="../media/image22.png"/><Relationship Id="rId30" Type="http://schemas.openxmlformats.org/officeDocument/2006/relationships/image" Target="../media/image38.jpeg"/><Relationship Id="rId35" Type="http://schemas.openxmlformats.org/officeDocument/2006/relationships/image" Target="../media/image43.jpeg"/><Relationship Id="rId56" Type="http://schemas.openxmlformats.org/officeDocument/2006/relationships/image" Target="../media/image64.png"/><Relationship Id="rId77" Type="http://schemas.openxmlformats.org/officeDocument/2006/relationships/image" Target="../media/image85.png"/><Relationship Id="rId100" Type="http://schemas.openxmlformats.org/officeDocument/2006/relationships/image" Target="../media/image108.png"/><Relationship Id="rId105" Type="http://schemas.openxmlformats.org/officeDocument/2006/relationships/image" Target="../media/image113.jpeg"/><Relationship Id="rId8" Type="http://schemas.openxmlformats.org/officeDocument/2006/relationships/image" Target="../media/image16.png"/><Relationship Id="rId51" Type="http://schemas.openxmlformats.org/officeDocument/2006/relationships/image" Target="../media/image59.png"/><Relationship Id="rId72" Type="http://schemas.openxmlformats.org/officeDocument/2006/relationships/image" Target="../media/image80.jpeg"/><Relationship Id="rId93" Type="http://schemas.openxmlformats.org/officeDocument/2006/relationships/image" Target="../media/image101.jpeg"/><Relationship Id="rId98" Type="http://schemas.openxmlformats.org/officeDocument/2006/relationships/image" Target="../media/image106.jpeg"/><Relationship Id="rId3" Type="http://schemas.openxmlformats.org/officeDocument/2006/relationships/image" Target="../media/image11.png"/><Relationship Id="rId25" Type="http://schemas.openxmlformats.org/officeDocument/2006/relationships/image" Target="../media/image33.png"/><Relationship Id="rId46" Type="http://schemas.openxmlformats.org/officeDocument/2006/relationships/image" Target="../media/image54.png"/><Relationship Id="rId67" Type="http://schemas.openxmlformats.org/officeDocument/2006/relationships/image" Target="../media/image75.png"/><Relationship Id="rId116" Type="http://schemas.openxmlformats.org/officeDocument/2006/relationships/image" Target="../media/image124.png"/><Relationship Id="rId20" Type="http://schemas.openxmlformats.org/officeDocument/2006/relationships/image" Target="../media/image28.jpeg"/><Relationship Id="rId41" Type="http://schemas.openxmlformats.org/officeDocument/2006/relationships/image" Target="../media/image49.png"/><Relationship Id="rId62" Type="http://schemas.openxmlformats.org/officeDocument/2006/relationships/image" Target="../media/image70.jpeg"/><Relationship Id="rId83" Type="http://schemas.openxmlformats.org/officeDocument/2006/relationships/image" Target="../media/image91.jpeg"/><Relationship Id="rId88" Type="http://schemas.openxmlformats.org/officeDocument/2006/relationships/image" Target="../media/image96.png"/><Relationship Id="rId111" Type="http://schemas.openxmlformats.org/officeDocument/2006/relationships/image" Target="../media/image119.png"/><Relationship Id="rId15" Type="http://schemas.openxmlformats.org/officeDocument/2006/relationships/image" Target="../media/image23.jpeg"/><Relationship Id="rId36" Type="http://schemas.openxmlformats.org/officeDocument/2006/relationships/image" Target="../media/image44.png"/><Relationship Id="rId57" Type="http://schemas.openxmlformats.org/officeDocument/2006/relationships/image" Target="../media/image65.png"/><Relationship Id="rId106" Type="http://schemas.openxmlformats.org/officeDocument/2006/relationships/image" Target="../media/image114.jpeg"/></Relationships>
</file>

<file path=ppt/slides/_rels/slide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5.xml.rels><?xml version="1.0" encoding="UTF-8" standalone="yes"?>
<Relationships xmlns="http://schemas.openxmlformats.org/package/2006/relationships"><Relationship Id="rId8" Type="http://schemas.openxmlformats.org/officeDocument/2006/relationships/image" Target="../media/image134.svg"/><Relationship Id="rId3" Type="http://schemas.openxmlformats.org/officeDocument/2006/relationships/image" Target="../media/image129.png"/><Relationship Id="rId7" Type="http://schemas.openxmlformats.org/officeDocument/2006/relationships/image" Target="../media/image1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2.svg"/><Relationship Id="rId5" Type="http://schemas.openxmlformats.org/officeDocument/2006/relationships/image" Target="../media/image131.png"/><Relationship Id="rId4" Type="http://schemas.openxmlformats.org/officeDocument/2006/relationships/image" Target="../media/image130.svg"/><Relationship Id="rId9" Type="http://schemas.openxmlformats.org/officeDocument/2006/relationships/image" Target="../media/image135.png"/></Relationships>
</file>

<file path=ppt/slides/_rels/slide6.xml.rels><?xml version="1.0" encoding="UTF-8" standalone="yes"?>
<Relationships xmlns="http://schemas.openxmlformats.org/package/2006/relationships"><Relationship Id="rId3" Type="http://schemas.openxmlformats.org/officeDocument/2006/relationships/hyperlink" Target="https://forms.office.com/pages/responsepage.aspx?id=DaJTMjXH_kuotz5qs39fkM9hvu8V58RJqTxV_OXLuVNUNTBZVUZLTzIwWERQUUI1RUU2UUxaNUNUSS4u"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mailto:referkent@kent.gov.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41.sv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9.svg"/><Relationship Id="rId5" Type="http://schemas.openxmlformats.org/officeDocument/2006/relationships/image" Target="../media/image138.png"/><Relationship Id="rId4" Type="http://schemas.openxmlformats.org/officeDocument/2006/relationships/image" Target="../media/image137.svg"/><Relationship Id="rId9" Type="http://schemas.openxmlformats.org/officeDocument/2006/relationships/image" Target="../media/image135.png"/></Relationships>
</file>

<file path=ppt/slides/_rels/slide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9.xml.rels><?xml version="1.0" encoding="UTF-8" standalone="yes"?>
<Relationships xmlns="http://schemas.openxmlformats.org/package/2006/relationships"><Relationship Id="rId8" Type="http://schemas.openxmlformats.org/officeDocument/2006/relationships/hyperlink" Target="https://www.vulnerabilityregistrationservice.co.uk/" TargetMode="External"/><Relationship Id="rId3" Type="http://schemas.openxmlformats.org/officeDocument/2006/relationships/image" Target="../media/image1.png"/><Relationship Id="rId7"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4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Shape, rectangle&#10;&#10;Description automatically generated">
            <a:extLst>
              <a:ext uri="{FF2B5EF4-FFF2-40B4-BE49-F238E27FC236}">
                <a16:creationId xmlns:a16="http://schemas.microsoft.com/office/drawing/2014/main" id="{4AD32FB2-F986-2DAE-2471-18ACE4613F16}"/>
              </a:ext>
            </a:extLst>
          </p:cNvPr>
          <p:cNvPicPr>
            <a:picLocks noChangeAspect="1"/>
          </p:cNvPicPr>
          <p:nvPr/>
        </p:nvPicPr>
        <p:blipFill rotWithShape="1">
          <a:blip r:embed="rId3"/>
          <a:srcRect l="-10" t="17" r="-40" b="19095"/>
          <a:stretch/>
        </p:blipFill>
        <p:spPr>
          <a:xfrm>
            <a:off x="0" y="-22669"/>
            <a:ext cx="12243416" cy="5541475"/>
          </a:xfrm>
          <a:prstGeom prst="rect">
            <a:avLst/>
          </a:prstGeom>
        </p:spPr>
      </p:pic>
      <p:pic>
        <p:nvPicPr>
          <p:cNvPr id="6" name="Picture 5">
            <a:extLst>
              <a:ext uri="{FF2B5EF4-FFF2-40B4-BE49-F238E27FC236}">
                <a16:creationId xmlns:a16="http://schemas.microsoft.com/office/drawing/2014/main" id="{CD5EAFEC-1CC9-A107-DE72-481020879AF9}"/>
              </a:ext>
            </a:extLst>
          </p:cNvPr>
          <p:cNvPicPr>
            <a:picLocks noChangeAspect="1"/>
          </p:cNvPicPr>
          <p:nvPr/>
        </p:nvPicPr>
        <p:blipFill>
          <a:blip r:embed="rId4"/>
          <a:stretch>
            <a:fillRect/>
          </a:stretch>
        </p:blipFill>
        <p:spPr>
          <a:xfrm>
            <a:off x="-51416" y="1726326"/>
            <a:ext cx="12243416" cy="3792479"/>
          </a:xfrm>
          <a:prstGeom prst="rect">
            <a:avLst/>
          </a:prstGeom>
        </p:spPr>
      </p:pic>
      <p:sp>
        <p:nvSpPr>
          <p:cNvPr id="7" name="TextBox 6">
            <a:extLst>
              <a:ext uri="{FF2B5EF4-FFF2-40B4-BE49-F238E27FC236}">
                <a16:creationId xmlns:a16="http://schemas.microsoft.com/office/drawing/2014/main" id="{5AEBD84A-72FA-C3B8-B436-82FD33E9CF38}"/>
              </a:ext>
            </a:extLst>
          </p:cNvPr>
          <p:cNvSpPr txBox="1"/>
          <p:nvPr/>
        </p:nvSpPr>
        <p:spPr>
          <a:xfrm>
            <a:off x="0" y="171941"/>
            <a:ext cx="12192000" cy="1323439"/>
          </a:xfrm>
          <a:prstGeom prst="rect">
            <a:avLst/>
          </a:prstGeom>
          <a:noFill/>
        </p:spPr>
        <p:txBody>
          <a:bodyPr wrap="square" rtlCol="0">
            <a:spAutoFit/>
          </a:bodyPr>
          <a:lstStyle/>
          <a:p>
            <a:pPr algn="ctr"/>
            <a:endParaRPr lang="en-GB" sz="4400" b="1" dirty="0">
              <a:solidFill>
                <a:schemeClr val="accent1">
                  <a:lumMod val="50000"/>
                </a:schemeClr>
              </a:solidFill>
              <a:latin typeface="Arial" panose="020B0604020202020204" pitchFamily="34" charset="0"/>
              <a:cs typeface="Arial" panose="020B0604020202020204" pitchFamily="34" charset="0"/>
            </a:endParaRPr>
          </a:p>
          <a:p>
            <a:endParaRPr lang="en-GB" dirty="0"/>
          </a:p>
          <a:p>
            <a:endParaRPr lang="en-GB" dirty="0"/>
          </a:p>
        </p:txBody>
      </p:sp>
      <p:pic>
        <p:nvPicPr>
          <p:cNvPr id="9" name="Picture 7" descr="A picture containing text&#10;&#10;Description automatically generated">
            <a:extLst>
              <a:ext uri="{FF2B5EF4-FFF2-40B4-BE49-F238E27FC236}">
                <a16:creationId xmlns:a16="http://schemas.microsoft.com/office/drawing/2014/main" id="{B39603E2-AD18-203F-A479-27149C0F7F04}"/>
              </a:ext>
            </a:extLst>
          </p:cNvPr>
          <p:cNvPicPr>
            <a:picLocks noChangeAspect="1"/>
          </p:cNvPicPr>
          <p:nvPr/>
        </p:nvPicPr>
        <p:blipFill>
          <a:blip r:embed="rId5"/>
          <a:stretch>
            <a:fillRect/>
          </a:stretch>
        </p:blipFill>
        <p:spPr>
          <a:xfrm>
            <a:off x="10636642" y="5726996"/>
            <a:ext cx="1242292" cy="929249"/>
          </a:xfrm>
          <a:prstGeom prst="rect">
            <a:avLst/>
          </a:prstGeom>
        </p:spPr>
      </p:pic>
      <p:pic>
        <p:nvPicPr>
          <p:cNvPr id="5" name="Picture 4" descr="Icon&#10;&#10;Description automatically generated">
            <a:extLst>
              <a:ext uri="{FF2B5EF4-FFF2-40B4-BE49-F238E27FC236}">
                <a16:creationId xmlns:a16="http://schemas.microsoft.com/office/drawing/2014/main" id="{1030028C-FE9F-1FB2-4FD8-AB81ACBCE5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518805"/>
            <a:ext cx="1785601" cy="1232103"/>
          </a:xfrm>
          <a:prstGeom prst="rect">
            <a:avLst/>
          </a:prstGeom>
        </p:spPr>
      </p:pic>
      <p:sp>
        <p:nvSpPr>
          <p:cNvPr id="10" name="Rectangle 9">
            <a:extLst>
              <a:ext uri="{FF2B5EF4-FFF2-40B4-BE49-F238E27FC236}">
                <a16:creationId xmlns:a16="http://schemas.microsoft.com/office/drawing/2014/main" id="{4E6DC35E-B7AA-8248-90BB-5C16CA551DD6}"/>
              </a:ext>
            </a:extLst>
          </p:cNvPr>
          <p:cNvSpPr/>
          <p:nvPr/>
        </p:nvSpPr>
        <p:spPr>
          <a:xfrm>
            <a:off x="0" y="0"/>
            <a:ext cx="10998200" cy="1657833"/>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ReferKent</a:t>
            </a:r>
          </a:p>
        </p:txBody>
      </p:sp>
      <p:pic>
        <p:nvPicPr>
          <p:cNvPr id="11" name="Picture 10">
            <a:extLst>
              <a:ext uri="{FF2B5EF4-FFF2-40B4-BE49-F238E27FC236}">
                <a16:creationId xmlns:a16="http://schemas.microsoft.com/office/drawing/2014/main" id="{60F9079B-590F-D13B-9647-F42AEE38B1C6}"/>
              </a:ext>
            </a:extLst>
          </p:cNvPr>
          <p:cNvPicPr>
            <a:picLocks noChangeAspect="1"/>
          </p:cNvPicPr>
          <p:nvPr/>
        </p:nvPicPr>
        <p:blipFill>
          <a:blip r:embed="rId7"/>
          <a:stretch>
            <a:fillRect/>
          </a:stretch>
        </p:blipFill>
        <p:spPr>
          <a:xfrm>
            <a:off x="4623118" y="5873525"/>
            <a:ext cx="3834716" cy="731583"/>
          </a:xfrm>
          <a:prstGeom prst="rect">
            <a:avLst/>
          </a:prstGeom>
        </p:spPr>
      </p:pic>
      <p:pic>
        <p:nvPicPr>
          <p:cNvPr id="12" name="Picture 14">
            <a:extLst>
              <a:ext uri="{FF2B5EF4-FFF2-40B4-BE49-F238E27FC236}">
                <a16:creationId xmlns:a16="http://schemas.microsoft.com/office/drawing/2014/main" id="{A6D17941-D1EB-51F9-5F49-F23EA1F81C8F}"/>
              </a:ext>
            </a:extLst>
          </p:cNvPr>
          <p:cNvPicPr>
            <a:picLocks noChangeAspect="1"/>
          </p:cNvPicPr>
          <p:nvPr/>
        </p:nvPicPr>
        <p:blipFill>
          <a:blip r:embed="rId8"/>
          <a:stretch>
            <a:fillRect/>
          </a:stretch>
        </p:blipFill>
        <p:spPr>
          <a:xfrm>
            <a:off x="8678094" y="5994747"/>
            <a:ext cx="2143125" cy="590550"/>
          </a:xfrm>
          <a:prstGeom prst="rect">
            <a:avLst/>
          </a:prstGeom>
        </p:spPr>
      </p:pic>
      <p:sp>
        <p:nvSpPr>
          <p:cNvPr id="2" name="TextBox 1">
            <a:extLst>
              <a:ext uri="{FF2B5EF4-FFF2-40B4-BE49-F238E27FC236}">
                <a16:creationId xmlns:a16="http://schemas.microsoft.com/office/drawing/2014/main" id="{E714DFD9-7878-0442-52C1-9395B7C23299}"/>
              </a:ext>
            </a:extLst>
          </p:cNvPr>
          <p:cNvSpPr txBox="1"/>
          <p:nvPr/>
        </p:nvSpPr>
        <p:spPr>
          <a:xfrm>
            <a:off x="1888374" y="4776892"/>
            <a:ext cx="8466667" cy="461665"/>
          </a:xfrm>
          <a:prstGeom prst="rect">
            <a:avLst/>
          </a:prstGeom>
          <a:noFill/>
        </p:spPr>
        <p:txBody>
          <a:bodyPr wrap="square" rtlCol="0">
            <a:spAutoFit/>
          </a:bodyPr>
          <a:lstStyle/>
          <a:p>
            <a:pPr algn="ctr"/>
            <a:r>
              <a:rPr lang="en-GB" sz="2400" b="1" dirty="0">
                <a:solidFill>
                  <a:schemeClr val="bg1"/>
                </a:solidFill>
              </a:rPr>
              <a:t>Making referrals simple, easy and secure</a:t>
            </a:r>
          </a:p>
        </p:txBody>
      </p:sp>
    </p:spTree>
    <p:extLst>
      <p:ext uri="{BB962C8B-B14F-4D97-AF65-F5344CB8AC3E}">
        <p14:creationId xmlns:p14="http://schemas.microsoft.com/office/powerpoint/2010/main" val="2726501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275863-5DEA-E5D1-4EF5-29FD051C3899}"/>
              </a:ext>
            </a:extLst>
          </p:cNvPr>
          <p:cNvSpPr/>
          <p:nvPr/>
        </p:nvSpPr>
        <p:spPr>
          <a:xfrm>
            <a:off x="327615" y="199292"/>
            <a:ext cx="5737630" cy="6377354"/>
          </a:xfrm>
          <a:prstGeom prst="rect">
            <a:avLst/>
          </a:prstGeom>
          <a:solidFill>
            <a:srgbClr val="90E0F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F78551E-A741-43A5-80B3-AC4FBE39033E}"/>
              </a:ext>
            </a:extLst>
          </p:cNvPr>
          <p:cNvSpPr txBox="1"/>
          <p:nvPr/>
        </p:nvSpPr>
        <p:spPr>
          <a:xfrm>
            <a:off x="489993" y="2239946"/>
            <a:ext cx="3576577" cy="646331"/>
          </a:xfrm>
          <a:prstGeom prst="rect">
            <a:avLst/>
          </a:prstGeom>
          <a:noFill/>
        </p:spPr>
        <p:txBody>
          <a:bodyPr wrap="square" rtlCol="0">
            <a:spAutoFit/>
          </a:bodyPr>
          <a:lstStyle/>
          <a:p>
            <a:endParaRPr lang="en-GB" dirty="0"/>
          </a:p>
          <a:p>
            <a:endParaRPr lang="en-GB" dirty="0"/>
          </a:p>
        </p:txBody>
      </p:sp>
      <p:sp>
        <p:nvSpPr>
          <p:cNvPr id="13" name="Oval 12">
            <a:extLst>
              <a:ext uri="{FF2B5EF4-FFF2-40B4-BE49-F238E27FC236}">
                <a16:creationId xmlns:a16="http://schemas.microsoft.com/office/drawing/2014/main" id="{6D774E49-8C24-FC8A-076E-E101F4DCA964}"/>
              </a:ext>
            </a:extLst>
          </p:cNvPr>
          <p:cNvSpPr/>
          <p:nvPr/>
        </p:nvSpPr>
        <p:spPr>
          <a:xfrm>
            <a:off x="1203767" y="2892278"/>
            <a:ext cx="3487836" cy="3275636"/>
          </a:xfrm>
          <a:prstGeom prst="ellipse">
            <a:avLst/>
          </a:prstGeom>
          <a:solidFill>
            <a:srgbClr val="0B3640"/>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D199EAA3-17BD-7560-AF24-5EECA0B4DADE}"/>
              </a:ext>
            </a:extLst>
          </p:cNvPr>
          <p:cNvSpPr txBox="1"/>
          <p:nvPr/>
        </p:nvSpPr>
        <p:spPr>
          <a:xfrm>
            <a:off x="1632784" y="3390863"/>
            <a:ext cx="2709082" cy="2862322"/>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GB" dirty="0">
                <a:solidFill>
                  <a:schemeClr val="bg1"/>
                </a:solidFill>
                <a:latin typeface="filsonproregular"/>
              </a:rPr>
              <a:t>Household income under £40,000</a:t>
            </a:r>
          </a:p>
          <a:p>
            <a:pPr marL="285750" indent="-285750">
              <a:lnSpc>
                <a:spcPct val="150000"/>
              </a:lnSpc>
              <a:buFont typeface="Wingdings" panose="05000000000000000000" pitchFamily="2" charset="2"/>
              <a:buChar char="§"/>
            </a:pPr>
            <a:r>
              <a:rPr lang="en-GB" dirty="0">
                <a:solidFill>
                  <a:schemeClr val="bg1"/>
                </a:solidFill>
                <a:latin typeface="filsonproregular"/>
              </a:rPr>
              <a:t>Savings less then £1,000</a:t>
            </a:r>
          </a:p>
          <a:p>
            <a:pPr marL="285750" indent="-285750">
              <a:lnSpc>
                <a:spcPct val="150000"/>
              </a:lnSpc>
              <a:buFont typeface="Wingdings" panose="05000000000000000000" pitchFamily="2" charset="2"/>
              <a:buChar char="§"/>
            </a:pPr>
            <a:r>
              <a:rPr lang="en-GB" dirty="0">
                <a:solidFill>
                  <a:schemeClr val="bg1"/>
                </a:solidFill>
                <a:latin typeface="filsonproregular"/>
              </a:rPr>
              <a:t>Other eligibility may apply</a:t>
            </a:r>
          </a:p>
          <a:p>
            <a:endParaRPr lang="en-GB" dirty="0"/>
          </a:p>
        </p:txBody>
      </p:sp>
      <p:pic>
        <p:nvPicPr>
          <p:cNvPr id="16" name="Picture 15">
            <a:extLst>
              <a:ext uri="{FF2B5EF4-FFF2-40B4-BE49-F238E27FC236}">
                <a16:creationId xmlns:a16="http://schemas.microsoft.com/office/drawing/2014/main" id="{309F1763-A6EE-FED5-6A2D-5337E47C63C2}"/>
              </a:ext>
            </a:extLst>
          </p:cNvPr>
          <p:cNvPicPr>
            <a:picLocks noChangeAspect="1"/>
          </p:cNvPicPr>
          <p:nvPr/>
        </p:nvPicPr>
        <p:blipFill>
          <a:blip r:embed="rId2"/>
          <a:stretch>
            <a:fillRect/>
          </a:stretch>
        </p:blipFill>
        <p:spPr>
          <a:xfrm>
            <a:off x="1004846" y="405232"/>
            <a:ext cx="4267200" cy="1628775"/>
          </a:xfrm>
          <a:prstGeom prst="rect">
            <a:avLst/>
          </a:prstGeom>
          <a:ln w="57150">
            <a:solidFill>
              <a:srgbClr val="0B3640"/>
            </a:solidFill>
          </a:ln>
        </p:spPr>
      </p:pic>
      <p:pic>
        <p:nvPicPr>
          <p:cNvPr id="22" name="Picture 21">
            <a:extLst>
              <a:ext uri="{FF2B5EF4-FFF2-40B4-BE49-F238E27FC236}">
                <a16:creationId xmlns:a16="http://schemas.microsoft.com/office/drawing/2014/main" id="{21C4C6B1-3D78-F215-3B99-A782099C54B2}"/>
              </a:ext>
            </a:extLst>
          </p:cNvPr>
          <p:cNvPicPr>
            <a:picLocks noChangeAspect="1"/>
          </p:cNvPicPr>
          <p:nvPr/>
        </p:nvPicPr>
        <p:blipFill>
          <a:blip r:embed="rId3"/>
          <a:stretch>
            <a:fillRect/>
          </a:stretch>
        </p:blipFill>
        <p:spPr>
          <a:xfrm>
            <a:off x="4853427" y="5728790"/>
            <a:ext cx="992010" cy="633884"/>
          </a:xfrm>
          <a:prstGeom prst="rect">
            <a:avLst/>
          </a:prstGeom>
        </p:spPr>
      </p:pic>
      <p:sp>
        <p:nvSpPr>
          <p:cNvPr id="2" name="AutoShape 4">
            <a:extLst>
              <a:ext uri="{FF2B5EF4-FFF2-40B4-BE49-F238E27FC236}">
                <a16:creationId xmlns:a16="http://schemas.microsoft.com/office/drawing/2014/main" id="{AAD18EF1-D988-9A1D-6606-D4F35ED062F5}"/>
              </a:ext>
            </a:extLst>
          </p:cNvPr>
          <p:cNvSpPr>
            <a:spLocks noChangeArrowheads="1"/>
          </p:cNvSpPr>
          <p:nvPr/>
        </p:nvSpPr>
        <p:spPr bwMode="auto">
          <a:xfrm>
            <a:off x="7790130" y="1569563"/>
            <a:ext cx="2470150" cy="2176463"/>
          </a:xfrm>
          <a:prstGeom prst="roundRect">
            <a:avLst>
              <a:gd name="adj" fmla="val 0"/>
            </a:avLst>
          </a:prstGeom>
          <a:solidFill>
            <a:srgbClr val="CEDDEA"/>
          </a:solidFill>
          <a:ln w="25400" algn="ctr">
            <a:solidFill>
              <a:srgbClr val="000000"/>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latin typeface="Calibri" panose="020F0502020204030204" pitchFamily="34" charset="0"/>
              </a:rPr>
              <a:t>Money worries support by phone, video call, or at a kiosk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0" name="Picture 6">
            <a:extLst>
              <a:ext uri="{FF2B5EF4-FFF2-40B4-BE49-F238E27FC236}">
                <a16:creationId xmlns:a16="http://schemas.microsoft.com/office/drawing/2014/main" id="{F01236FE-C6C6-0969-A018-4A66DD1488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564" y="490830"/>
            <a:ext cx="4001983" cy="91045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Text Box 7">
            <a:extLst>
              <a:ext uri="{FF2B5EF4-FFF2-40B4-BE49-F238E27FC236}">
                <a16:creationId xmlns:a16="http://schemas.microsoft.com/office/drawing/2014/main" id="{53B39DFF-BA84-9811-F722-757B808A81B0}"/>
              </a:ext>
            </a:extLst>
          </p:cNvPr>
          <p:cNvSpPr txBox="1">
            <a:spLocks noChangeArrowheads="1"/>
          </p:cNvSpPr>
          <p:nvPr/>
        </p:nvSpPr>
        <p:spPr bwMode="auto">
          <a:xfrm>
            <a:off x="8938100" y="2236366"/>
            <a:ext cx="1182688" cy="116046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alibri" panose="020F0502020204030204" pitchFamily="34" charset="0"/>
              </a:rPr>
              <a:t>CALL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dirty="0">
                <a:ln>
                  <a:noFill/>
                </a:ln>
                <a:solidFill>
                  <a:srgbClr val="000000"/>
                </a:solidFill>
                <a:effectLst/>
                <a:latin typeface="Calibri" panose="020F0502020204030204" pitchFamily="34" charset="0"/>
              </a:rPr>
              <a:t>0808 175 6406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a:ln>
                  <a:noFill/>
                </a:ln>
                <a:solidFill>
                  <a:srgbClr val="000000"/>
                </a:solidFill>
                <a:effectLst/>
                <a:latin typeface="Calibri" panose="020F0502020204030204" pitchFamily="34" charset="0"/>
              </a:rPr>
              <a:t>Mon—Fri</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0" i="0" u="none" strike="noStrike" cap="none" normalizeH="0" baseline="0" dirty="0" err="1">
                <a:ln>
                  <a:noFill/>
                </a:ln>
                <a:solidFill>
                  <a:srgbClr val="000000"/>
                </a:solidFill>
                <a:effectLst/>
                <a:latin typeface="Calibri" panose="020F0502020204030204" pitchFamily="34" charset="0"/>
              </a:rPr>
              <a:t>9am</a:t>
            </a:r>
            <a:r>
              <a:rPr kumimoji="0" lang="en-GB" altLang="en-US" sz="1200" b="0" i="0" u="none" strike="noStrike" cap="none" normalizeH="0" baseline="0" dirty="0">
                <a:ln>
                  <a:noFill/>
                </a:ln>
                <a:solidFill>
                  <a:srgbClr val="000000"/>
                </a:solidFill>
                <a:effectLst/>
                <a:latin typeface="Calibri" panose="020F0502020204030204" pitchFamily="34" charset="0"/>
              </a:rPr>
              <a:t>—</a:t>
            </a:r>
            <a:r>
              <a:rPr kumimoji="0" lang="en-GB" altLang="en-US" sz="1200" b="0" i="0" u="none" strike="noStrike" cap="none" normalizeH="0" baseline="0" dirty="0" err="1">
                <a:ln>
                  <a:noFill/>
                </a:ln>
                <a:solidFill>
                  <a:srgbClr val="000000"/>
                </a:solidFill>
                <a:effectLst/>
                <a:latin typeface="Calibri" panose="020F0502020204030204" pitchFamily="34" charset="0"/>
              </a:rPr>
              <a:t>5pm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32" name="Picture 8">
            <a:extLst>
              <a:ext uri="{FF2B5EF4-FFF2-40B4-BE49-F238E27FC236}">
                <a16:creationId xmlns:a16="http://schemas.microsoft.com/office/drawing/2014/main" id="{6A268BD2-7C90-D0CF-F27F-DD4269DE9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2575" y="2239946"/>
            <a:ext cx="1025525" cy="102393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3" name="Picture 9">
            <a:extLst>
              <a:ext uri="{FF2B5EF4-FFF2-40B4-BE49-F238E27FC236}">
                <a16:creationId xmlns:a16="http://schemas.microsoft.com/office/drawing/2014/main" id="{D03B223A-D307-EB3E-DA58-E771F9D811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6924" y="3934267"/>
            <a:ext cx="3257746" cy="6461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Text Box 10">
            <a:extLst>
              <a:ext uri="{FF2B5EF4-FFF2-40B4-BE49-F238E27FC236}">
                <a16:creationId xmlns:a16="http://schemas.microsoft.com/office/drawing/2014/main" id="{783D5758-FB97-72C8-306D-7C67B7F677F3}"/>
              </a:ext>
            </a:extLst>
          </p:cNvPr>
          <p:cNvSpPr txBox="1">
            <a:spLocks noChangeArrowheads="1"/>
          </p:cNvSpPr>
          <p:nvPr/>
        </p:nvSpPr>
        <p:spPr bwMode="auto">
          <a:xfrm>
            <a:off x="7492680" y="4939802"/>
            <a:ext cx="1865313" cy="1577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latin typeface="Calibri" panose="020F0502020204030204" pitchFamily="34" charset="0"/>
              </a:rPr>
              <a:t> *Urgent Help &amp; Support, inc. voucher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latin typeface="Calibri" panose="020F0502020204030204" pitchFamily="34" charset="0"/>
              </a:rPr>
              <a:t>*Benefits Checker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1200" b="1" i="0" u="none" strike="noStrike" cap="none" normalizeH="0" baseline="0">
                <a:ln>
                  <a:noFill/>
                </a:ln>
                <a:solidFill>
                  <a:srgbClr val="000000"/>
                </a:solidFill>
                <a:effectLst/>
                <a:latin typeface="Calibri" panose="020F0502020204030204" pitchFamily="34" charset="0"/>
              </a:rPr>
              <a:t> *Advice on reducing        energy bills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35" name="Picture 11">
            <a:extLst>
              <a:ext uri="{FF2B5EF4-FFF2-40B4-BE49-F238E27FC236}">
                <a16:creationId xmlns:a16="http://schemas.microsoft.com/office/drawing/2014/main" id="{3F39040A-E586-F7A4-F667-6EA687D59F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93360" y="4939801"/>
            <a:ext cx="1292067" cy="12920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6" name="Picture 12">
            <a:extLst>
              <a:ext uri="{FF2B5EF4-FFF2-40B4-BE49-F238E27FC236}">
                <a16:creationId xmlns:a16="http://schemas.microsoft.com/office/drawing/2014/main" id="{62BA9BF9-49CB-601A-7D4D-43EC37422F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7642" y="2202210"/>
            <a:ext cx="1224720" cy="122678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6158187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urple rectangle with white text&#10;&#10;Description automatically generated">
            <a:extLst>
              <a:ext uri="{FF2B5EF4-FFF2-40B4-BE49-F238E27FC236}">
                <a16:creationId xmlns:a16="http://schemas.microsoft.com/office/drawing/2014/main" id="{7E92E861-5B8A-20DC-C68F-E01D8FC88938}"/>
              </a:ext>
            </a:extLst>
          </p:cNvPr>
          <p:cNvPicPr>
            <a:picLocks noChangeAspect="1"/>
          </p:cNvPicPr>
          <p:nvPr/>
        </p:nvPicPr>
        <p:blipFill rotWithShape="1">
          <a:blip r:embed="rId2"/>
          <a:srcRect r="872" b="1"/>
          <a:stretch/>
        </p:blipFill>
        <p:spPr>
          <a:xfrm>
            <a:off x="20" y="1282"/>
            <a:ext cx="12191980" cy="6856718"/>
          </a:xfrm>
          <a:prstGeom prst="rect">
            <a:avLst/>
          </a:prstGeom>
        </p:spPr>
      </p:pic>
      <p:pic>
        <p:nvPicPr>
          <p:cNvPr id="9" name="Picture 8">
            <a:extLst>
              <a:ext uri="{FF2B5EF4-FFF2-40B4-BE49-F238E27FC236}">
                <a16:creationId xmlns:a16="http://schemas.microsoft.com/office/drawing/2014/main" id="{3656AD56-4025-BA6D-D2C5-3FFC3E7926BD}"/>
              </a:ext>
            </a:extLst>
          </p:cNvPr>
          <p:cNvPicPr>
            <a:picLocks noChangeAspect="1"/>
          </p:cNvPicPr>
          <p:nvPr/>
        </p:nvPicPr>
        <p:blipFill>
          <a:blip r:embed="rId3"/>
          <a:stretch>
            <a:fillRect/>
          </a:stretch>
        </p:blipFill>
        <p:spPr>
          <a:xfrm>
            <a:off x="977569" y="2533581"/>
            <a:ext cx="5324620" cy="624423"/>
          </a:xfrm>
          <a:prstGeom prst="rect">
            <a:avLst/>
          </a:prstGeom>
        </p:spPr>
      </p:pic>
      <p:pic>
        <p:nvPicPr>
          <p:cNvPr id="12" name="Picture 11">
            <a:extLst>
              <a:ext uri="{FF2B5EF4-FFF2-40B4-BE49-F238E27FC236}">
                <a16:creationId xmlns:a16="http://schemas.microsoft.com/office/drawing/2014/main" id="{05A81216-DE8F-EA1A-F39B-431560C5DF70}"/>
              </a:ext>
            </a:extLst>
          </p:cNvPr>
          <p:cNvPicPr>
            <a:picLocks noChangeAspect="1"/>
          </p:cNvPicPr>
          <p:nvPr/>
        </p:nvPicPr>
        <p:blipFill>
          <a:blip r:embed="rId4"/>
          <a:stretch>
            <a:fillRect/>
          </a:stretch>
        </p:blipFill>
        <p:spPr>
          <a:xfrm>
            <a:off x="1488556" y="3497157"/>
            <a:ext cx="4434125" cy="602307"/>
          </a:xfrm>
          <a:prstGeom prst="rect">
            <a:avLst/>
          </a:prstGeom>
        </p:spPr>
      </p:pic>
      <p:pic>
        <p:nvPicPr>
          <p:cNvPr id="14" name="Picture 13">
            <a:extLst>
              <a:ext uri="{FF2B5EF4-FFF2-40B4-BE49-F238E27FC236}">
                <a16:creationId xmlns:a16="http://schemas.microsoft.com/office/drawing/2014/main" id="{762A97A3-9AA1-E90A-DC0A-AFB5FB5262B6}"/>
              </a:ext>
            </a:extLst>
          </p:cNvPr>
          <p:cNvPicPr>
            <a:picLocks noChangeAspect="1"/>
          </p:cNvPicPr>
          <p:nvPr/>
        </p:nvPicPr>
        <p:blipFill>
          <a:blip r:embed="rId5"/>
          <a:stretch>
            <a:fillRect/>
          </a:stretch>
        </p:blipFill>
        <p:spPr>
          <a:xfrm>
            <a:off x="6270191" y="4909323"/>
            <a:ext cx="4944241" cy="648425"/>
          </a:xfrm>
          <a:prstGeom prst="rect">
            <a:avLst/>
          </a:prstGeom>
        </p:spPr>
      </p:pic>
      <p:pic>
        <p:nvPicPr>
          <p:cNvPr id="16" name="Picture 15">
            <a:extLst>
              <a:ext uri="{FF2B5EF4-FFF2-40B4-BE49-F238E27FC236}">
                <a16:creationId xmlns:a16="http://schemas.microsoft.com/office/drawing/2014/main" id="{DB6A99B9-2EE1-49CE-D70E-37FD8E0C3AD7}"/>
              </a:ext>
            </a:extLst>
          </p:cNvPr>
          <p:cNvPicPr>
            <a:picLocks noChangeAspect="1"/>
          </p:cNvPicPr>
          <p:nvPr/>
        </p:nvPicPr>
        <p:blipFill>
          <a:blip r:embed="rId6"/>
          <a:stretch>
            <a:fillRect/>
          </a:stretch>
        </p:blipFill>
        <p:spPr>
          <a:xfrm>
            <a:off x="977568" y="4453836"/>
            <a:ext cx="4434125" cy="645746"/>
          </a:xfrm>
          <a:prstGeom prst="rect">
            <a:avLst/>
          </a:prstGeom>
        </p:spPr>
      </p:pic>
      <p:pic>
        <p:nvPicPr>
          <p:cNvPr id="18" name="Picture 17">
            <a:extLst>
              <a:ext uri="{FF2B5EF4-FFF2-40B4-BE49-F238E27FC236}">
                <a16:creationId xmlns:a16="http://schemas.microsoft.com/office/drawing/2014/main" id="{62386701-5468-88D8-AB18-9664EFBC3377}"/>
              </a:ext>
            </a:extLst>
          </p:cNvPr>
          <p:cNvPicPr>
            <a:picLocks noChangeAspect="1"/>
          </p:cNvPicPr>
          <p:nvPr/>
        </p:nvPicPr>
        <p:blipFill>
          <a:blip r:embed="rId7"/>
          <a:stretch>
            <a:fillRect/>
          </a:stretch>
        </p:blipFill>
        <p:spPr>
          <a:xfrm>
            <a:off x="6565432" y="3929891"/>
            <a:ext cx="4241016" cy="695056"/>
          </a:xfrm>
          <a:prstGeom prst="rect">
            <a:avLst/>
          </a:prstGeom>
        </p:spPr>
      </p:pic>
      <p:sp>
        <p:nvSpPr>
          <p:cNvPr id="19" name="TextBox 18">
            <a:extLst>
              <a:ext uri="{FF2B5EF4-FFF2-40B4-BE49-F238E27FC236}">
                <a16:creationId xmlns:a16="http://schemas.microsoft.com/office/drawing/2014/main" id="{680905C6-F4AE-8A53-4034-1BF32462A813}"/>
              </a:ext>
            </a:extLst>
          </p:cNvPr>
          <p:cNvSpPr txBox="1"/>
          <p:nvPr/>
        </p:nvSpPr>
        <p:spPr>
          <a:xfrm>
            <a:off x="6565432" y="2032467"/>
            <a:ext cx="5074024" cy="1384995"/>
          </a:xfrm>
          <a:prstGeom prst="rect">
            <a:avLst/>
          </a:prstGeom>
          <a:noFill/>
        </p:spPr>
        <p:txBody>
          <a:bodyPr wrap="square" rtlCol="0">
            <a:spAutoFit/>
          </a:bodyPr>
          <a:lstStyle/>
          <a:p>
            <a:pPr algn="ctr"/>
            <a:r>
              <a:rPr lang="en-GB" sz="2800" b="1" dirty="0">
                <a:solidFill>
                  <a:schemeClr val="bg1"/>
                </a:solidFill>
                <a:latin typeface="filsonproregular"/>
              </a:rPr>
              <a:t>Digital Kent is working to improve digital inclusion and capabilities in Kent</a:t>
            </a:r>
          </a:p>
        </p:txBody>
      </p:sp>
      <p:pic>
        <p:nvPicPr>
          <p:cNvPr id="21" name="Picture 20">
            <a:extLst>
              <a:ext uri="{FF2B5EF4-FFF2-40B4-BE49-F238E27FC236}">
                <a16:creationId xmlns:a16="http://schemas.microsoft.com/office/drawing/2014/main" id="{AB30C8CD-AC01-30A5-C512-337FC6A71442}"/>
              </a:ext>
            </a:extLst>
          </p:cNvPr>
          <p:cNvPicPr>
            <a:picLocks noChangeAspect="1"/>
          </p:cNvPicPr>
          <p:nvPr/>
        </p:nvPicPr>
        <p:blipFill>
          <a:blip r:embed="rId8"/>
          <a:stretch>
            <a:fillRect/>
          </a:stretch>
        </p:blipFill>
        <p:spPr>
          <a:xfrm>
            <a:off x="0" y="5876158"/>
            <a:ext cx="12215275" cy="1006686"/>
          </a:xfrm>
          <a:prstGeom prst="rect">
            <a:avLst/>
          </a:prstGeom>
        </p:spPr>
      </p:pic>
    </p:spTree>
    <p:extLst>
      <p:ext uri="{BB962C8B-B14F-4D97-AF65-F5344CB8AC3E}">
        <p14:creationId xmlns:p14="http://schemas.microsoft.com/office/powerpoint/2010/main" val="2467155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Shape, rectangle&#10;&#10;Description automatically generated">
            <a:extLst>
              <a:ext uri="{FF2B5EF4-FFF2-40B4-BE49-F238E27FC236}">
                <a16:creationId xmlns:a16="http://schemas.microsoft.com/office/drawing/2014/main" id="{9D57B3F2-FC39-C8C1-700D-18145382BE82}"/>
              </a:ext>
            </a:extLst>
          </p:cNvPr>
          <p:cNvPicPr>
            <a:picLocks noChangeAspect="1"/>
          </p:cNvPicPr>
          <p:nvPr/>
        </p:nvPicPr>
        <p:blipFill rotWithShape="1">
          <a:blip r:embed="rId3"/>
          <a:srcRect l="-10" t="17" r="-40" b="19095"/>
          <a:stretch/>
        </p:blipFill>
        <p:spPr>
          <a:xfrm>
            <a:off x="17250" y="-9489"/>
            <a:ext cx="12243416" cy="5541475"/>
          </a:xfrm>
          <a:prstGeom prst="rect">
            <a:avLst/>
          </a:prstGeom>
        </p:spPr>
      </p:pic>
      <p:pic>
        <p:nvPicPr>
          <p:cNvPr id="9" name="Picture 7" descr="A picture containing text&#10;&#10;Description automatically generated">
            <a:extLst>
              <a:ext uri="{FF2B5EF4-FFF2-40B4-BE49-F238E27FC236}">
                <a16:creationId xmlns:a16="http://schemas.microsoft.com/office/drawing/2014/main" id="{B39603E2-AD18-203F-A479-27149C0F7F04}"/>
              </a:ext>
            </a:extLst>
          </p:cNvPr>
          <p:cNvPicPr>
            <a:picLocks noChangeAspect="1"/>
          </p:cNvPicPr>
          <p:nvPr/>
        </p:nvPicPr>
        <p:blipFill>
          <a:blip r:embed="rId4"/>
          <a:stretch>
            <a:fillRect/>
          </a:stretch>
        </p:blipFill>
        <p:spPr>
          <a:xfrm>
            <a:off x="10424763" y="5653226"/>
            <a:ext cx="1242292" cy="929249"/>
          </a:xfrm>
          <a:prstGeom prst="rect">
            <a:avLst/>
          </a:prstGeom>
        </p:spPr>
      </p:pic>
      <p:pic>
        <p:nvPicPr>
          <p:cNvPr id="5" name="Picture 4" descr="Icon&#10;&#10;Description automatically generated">
            <a:extLst>
              <a:ext uri="{FF2B5EF4-FFF2-40B4-BE49-F238E27FC236}">
                <a16:creationId xmlns:a16="http://schemas.microsoft.com/office/drawing/2014/main" id="{1030028C-FE9F-1FB2-4FD8-AB81ACBCE5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1831" y="5518806"/>
            <a:ext cx="1785601" cy="1232103"/>
          </a:xfrm>
          <a:prstGeom prst="rect">
            <a:avLst/>
          </a:prstGeom>
        </p:spPr>
      </p:pic>
      <p:pic>
        <p:nvPicPr>
          <p:cNvPr id="8" name="Picture 7" descr="ReferKent Logo">
            <a:extLst>
              <a:ext uri="{FF2B5EF4-FFF2-40B4-BE49-F238E27FC236}">
                <a16:creationId xmlns:a16="http://schemas.microsoft.com/office/drawing/2014/main" id="{D863ECF0-53DC-2BDF-318C-E2DB7A29E83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2857" y="5807938"/>
            <a:ext cx="3137749" cy="598650"/>
          </a:xfrm>
          <a:prstGeom prst="rect">
            <a:avLst/>
          </a:prstGeom>
          <a:noFill/>
          <a:ln>
            <a:noFill/>
          </a:ln>
        </p:spPr>
      </p:pic>
      <p:pic>
        <p:nvPicPr>
          <p:cNvPr id="13" name="Picture 14">
            <a:extLst>
              <a:ext uri="{FF2B5EF4-FFF2-40B4-BE49-F238E27FC236}">
                <a16:creationId xmlns:a16="http://schemas.microsoft.com/office/drawing/2014/main" id="{6E3B9C60-F5A5-C0B8-33AE-C2155C9C1241}"/>
              </a:ext>
            </a:extLst>
          </p:cNvPr>
          <p:cNvPicPr>
            <a:picLocks noChangeAspect="1"/>
          </p:cNvPicPr>
          <p:nvPr/>
        </p:nvPicPr>
        <p:blipFill>
          <a:blip r:embed="rId7"/>
          <a:stretch>
            <a:fillRect/>
          </a:stretch>
        </p:blipFill>
        <p:spPr>
          <a:xfrm>
            <a:off x="8415966" y="5846172"/>
            <a:ext cx="2143125" cy="590550"/>
          </a:xfrm>
          <a:prstGeom prst="rect">
            <a:avLst/>
          </a:prstGeom>
        </p:spPr>
      </p:pic>
      <p:sp>
        <p:nvSpPr>
          <p:cNvPr id="4" name="TextBox 3">
            <a:extLst>
              <a:ext uri="{FF2B5EF4-FFF2-40B4-BE49-F238E27FC236}">
                <a16:creationId xmlns:a16="http://schemas.microsoft.com/office/drawing/2014/main" id="{FCE04BFE-BC23-43F3-8CBC-25889D4AC6A3}"/>
              </a:ext>
            </a:extLst>
          </p:cNvPr>
          <p:cNvSpPr txBox="1"/>
          <p:nvPr/>
        </p:nvSpPr>
        <p:spPr>
          <a:xfrm>
            <a:off x="3303799" y="2761249"/>
            <a:ext cx="4689986" cy="369332"/>
          </a:xfrm>
          <a:prstGeom prst="rect">
            <a:avLst/>
          </a:prstGeom>
          <a:noFill/>
        </p:spPr>
        <p:txBody>
          <a:bodyPr wrap="square" rtlCol="0">
            <a:spAutoFit/>
          </a:bodyPr>
          <a:lstStyle/>
          <a:p>
            <a:endParaRPr lang="en-GB" dirty="0"/>
          </a:p>
        </p:txBody>
      </p:sp>
      <p:sp>
        <p:nvSpPr>
          <p:cNvPr id="6" name="Rectangle 5">
            <a:extLst>
              <a:ext uri="{FF2B5EF4-FFF2-40B4-BE49-F238E27FC236}">
                <a16:creationId xmlns:a16="http://schemas.microsoft.com/office/drawing/2014/main" id="{DDC36488-D92B-3A0B-6816-10B440971D35}"/>
              </a:ext>
            </a:extLst>
          </p:cNvPr>
          <p:cNvSpPr/>
          <p:nvPr/>
        </p:nvSpPr>
        <p:spPr>
          <a:xfrm>
            <a:off x="1243173" y="451412"/>
            <a:ext cx="9513870" cy="31384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200" dirty="0"/>
              <a:t>Q&amp;A</a:t>
            </a:r>
          </a:p>
        </p:txBody>
      </p:sp>
      <p:sp>
        <p:nvSpPr>
          <p:cNvPr id="3" name="Rectangle 2">
            <a:extLst>
              <a:ext uri="{FF2B5EF4-FFF2-40B4-BE49-F238E27FC236}">
                <a16:creationId xmlns:a16="http://schemas.microsoft.com/office/drawing/2014/main" id="{EB17FFD2-1C55-CF37-CAB8-25CB25F0F83D}"/>
              </a:ext>
            </a:extLst>
          </p:cNvPr>
          <p:cNvSpPr/>
          <p:nvPr/>
        </p:nvSpPr>
        <p:spPr>
          <a:xfrm>
            <a:off x="745068" y="3894666"/>
            <a:ext cx="10668000" cy="12992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bg1"/>
                </a:solidFill>
              </a:rPr>
              <a:t>To onboard e-mail: </a:t>
            </a:r>
            <a:r>
              <a:rPr lang="en-GB" sz="4000" dirty="0">
                <a:solidFill>
                  <a:schemeClr val="bg1"/>
                </a:solidFill>
                <a:hlinkClick r:id="rId8">
                  <a:extLst>
                    <a:ext uri="{A12FA001-AC4F-418D-AE19-62706E023703}">
                      <ahyp:hlinkClr xmlns:ahyp="http://schemas.microsoft.com/office/drawing/2018/hyperlinkcolor" val="tx"/>
                    </a:ext>
                  </a:extLst>
                </a:hlinkClick>
              </a:rPr>
              <a:t>ReferKent@kent.gov.uk</a:t>
            </a:r>
            <a:endParaRPr lang="en-GB" sz="4000" dirty="0">
              <a:solidFill>
                <a:schemeClr val="bg1"/>
              </a:solidFill>
            </a:endParaRPr>
          </a:p>
          <a:p>
            <a:pPr algn="ctr"/>
            <a:r>
              <a:rPr lang="en-GB" sz="4000" dirty="0">
                <a:solidFill>
                  <a:schemeClr val="bg1"/>
                </a:solidFill>
              </a:rPr>
              <a:t>or click  </a:t>
            </a:r>
            <a:r>
              <a:rPr lang="en-GB" sz="4000" dirty="0">
                <a:solidFill>
                  <a:schemeClr val="bg1"/>
                </a:solidFill>
                <a:hlinkClick r:id="rId9">
                  <a:extLst>
                    <a:ext uri="{A12FA001-AC4F-418D-AE19-62706E023703}">
                      <ahyp:hlinkClr xmlns:ahyp="http://schemas.microsoft.com/office/drawing/2018/hyperlinkcolor" val="tx"/>
                    </a:ext>
                  </a:extLst>
                </a:hlinkClick>
              </a:rPr>
              <a:t>Join ReferKent as an Agency (office.com)</a:t>
            </a:r>
            <a:endParaRPr lang="en-GB" sz="4000" dirty="0">
              <a:solidFill>
                <a:schemeClr val="bg1"/>
              </a:solidFill>
            </a:endParaRPr>
          </a:p>
        </p:txBody>
      </p:sp>
    </p:spTree>
    <p:extLst>
      <p:ext uri="{BB962C8B-B14F-4D97-AF65-F5344CB8AC3E}">
        <p14:creationId xmlns:p14="http://schemas.microsoft.com/office/powerpoint/2010/main" val="2145537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Shape, rectangle&#10;&#10;Description automatically generated">
            <a:extLst>
              <a:ext uri="{FF2B5EF4-FFF2-40B4-BE49-F238E27FC236}">
                <a16:creationId xmlns:a16="http://schemas.microsoft.com/office/drawing/2014/main" id="{9D57B3F2-FC39-C8C1-700D-18145382BE82}"/>
              </a:ext>
            </a:extLst>
          </p:cNvPr>
          <p:cNvPicPr>
            <a:picLocks noChangeAspect="1"/>
          </p:cNvPicPr>
          <p:nvPr/>
        </p:nvPicPr>
        <p:blipFill rotWithShape="1">
          <a:blip r:embed="rId3"/>
          <a:srcRect l="-10" t="17" r="-40" b="19095"/>
          <a:stretch/>
        </p:blipFill>
        <p:spPr>
          <a:xfrm>
            <a:off x="0" y="24185"/>
            <a:ext cx="12192000" cy="5835589"/>
          </a:xfrm>
          <a:prstGeom prst="rect">
            <a:avLst/>
          </a:prstGeom>
        </p:spPr>
      </p:pic>
      <p:pic>
        <p:nvPicPr>
          <p:cNvPr id="5" name="Picture 4" descr="Icon&#10;&#10;Description automatically generated">
            <a:extLst>
              <a:ext uri="{FF2B5EF4-FFF2-40B4-BE49-F238E27FC236}">
                <a16:creationId xmlns:a16="http://schemas.microsoft.com/office/drawing/2014/main" id="{1030028C-FE9F-1FB2-4FD8-AB81ACBCE5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7067" y="5859774"/>
            <a:ext cx="1256036" cy="866692"/>
          </a:xfrm>
          <a:prstGeom prst="rect">
            <a:avLst/>
          </a:prstGeom>
        </p:spPr>
      </p:pic>
      <p:sp>
        <p:nvSpPr>
          <p:cNvPr id="10" name="Rectangle 9">
            <a:extLst>
              <a:ext uri="{FF2B5EF4-FFF2-40B4-BE49-F238E27FC236}">
                <a16:creationId xmlns:a16="http://schemas.microsoft.com/office/drawing/2014/main" id="{4E6DC35E-B7AA-8248-90BB-5C16CA551DD6}"/>
              </a:ext>
            </a:extLst>
          </p:cNvPr>
          <p:cNvSpPr/>
          <p:nvPr/>
        </p:nvSpPr>
        <p:spPr>
          <a:xfrm>
            <a:off x="-1" y="138888"/>
            <a:ext cx="8813569" cy="139661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ReferKent</a:t>
            </a:r>
          </a:p>
        </p:txBody>
      </p:sp>
      <p:pic>
        <p:nvPicPr>
          <p:cNvPr id="8" name="Picture 7" descr="ReferKent Logo">
            <a:extLst>
              <a:ext uri="{FF2B5EF4-FFF2-40B4-BE49-F238E27FC236}">
                <a16:creationId xmlns:a16="http://schemas.microsoft.com/office/drawing/2014/main" id="{D863ECF0-53DC-2BDF-318C-E2DB7A29E83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67618" y="5969378"/>
            <a:ext cx="3137749" cy="598650"/>
          </a:xfrm>
          <a:prstGeom prst="rect">
            <a:avLst/>
          </a:prstGeom>
          <a:noFill/>
          <a:ln>
            <a:noFill/>
          </a:ln>
        </p:spPr>
      </p:pic>
      <p:sp>
        <p:nvSpPr>
          <p:cNvPr id="2" name="TextBox 1">
            <a:extLst>
              <a:ext uri="{FF2B5EF4-FFF2-40B4-BE49-F238E27FC236}">
                <a16:creationId xmlns:a16="http://schemas.microsoft.com/office/drawing/2014/main" id="{0B47943C-2B82-8BF2-45F7-9B65DF899001}"/>
              </a:ext>
            </a:extLst>
          </p:cNvPr>
          <p:cNvSpPr txBox="1"/>
          <p:nvPr/>
        </p:nvSpPr>
        <p:spPr>
          <a:xfrm>
            <a:off x="-133102" y="1985834"/>
            <a:ext cx="12325102" cy="1064650"/>
          </a:xfrm>
          <a:prstGeom prst="rect">
            <a:avLst/>
          </a:prstGeom>
          <a:noFill/>
        </p:spPr>
        <p:txBody>
          <a:bodyPr wrap="square" lIns="91440" tIns="45720" rIns="91440" bIns="45720" rtlCol="0" anchor="t">
            <a:spAutoFit/>
          </a:bodyPr>
          <a:lstStyle/>
          <a:p>
            <a:pPr algn="ctr">
              <a:lnSpc>
                <a:spcPct val="107000"/>
              </a:lnSpc>
              <a:spcAft>
                <a:spcPts val="800"/>
              </a:spcAft>
            </a:pPr>
            <a:r>
              <a:rPr lang="en-GB"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 Many </a:t>
            </a:r>
            <a:r>
              <a:rPr lang="en-GB"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people seeking support were subjected to signposting, often from one organisation to another.  This left them feeling deflated and falling further into hardship. </a:t>
            </a:r>
            <a:r>
              <a:rPr lang="en-GB"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ReferKent takes the pressure off the individual to reach out.</a:t>
            </a:r>
            <a:endParaRPr lang="en-GB" b="1" dirty="0">
              <a:solidFill>
                <a:schemeClr val="accent1">
                  <a:lumMod val="50000"/>
                </a:schemeClr>
              </a:solidFill>
              <a:effectLst/>
              <a:latin typeface="Calibri"/>
              <a:ea typeface="Calibri" panose="020F0502020204030204" pitchFamily="34" charset="0"/>
              <a:cs typeface="Calibri"/>
            </a:endParaRPr>
          </a:p>
          <a:p>
            <a:pPr algn="ctr"/>
            <a:endParaRPr lang="en-GB" dirty="0"/>
          </a:p>
        </p:txBody>
      </p:sp>
      <p:sp>
        <p:nvSpPr>
          <p:cNvPr id="3" name="TextBox 2">
            <a:extLst>
              <a:ext uri="{FF2B5EF4-FFF2-40B4-BE49-F238E27FC236}">
                <a16:creationId xmlns:a16="http://schemas.microsoft.com/office/drawing/2014/main" id="{F6147622-C08D-F7C5-B518-DBEB3FC33B3E}"/>
              </a:ext>
            </a:extLst>
          </p:cNvPr>
          <p:cNvSpPr txBox="1"/>
          <p:nvPr/>
        </p:nvSpPr>
        <p:spPr>
          <a:xfrm>
            <a:off x="9374161" y="335170"/>
            <a:ext cx="2308663" cy="1200329"/>
          </a:xfrm>
          <a:prstGeom prst="rect">
            <a:avLst/>
          </a:prstGeom>
          <a:noFill/>
        </p:spPr>
        <p:txBody>
          <a:bodyPr wrap="square" rtlCol="0">
            <a:spAutoFit/>
          </a:bodyPr>
          <a:lstStyle/>
          <a:p>
            <a:pPr algn="ctr"/>
            <a:r>
              <a:rPr lang="en-GB" sz="2400" b="1" dirty="0">
                <a:solidFill>
                  <a:schemeClr val="bg1"/>
                </a:solidFill>
              </a:rPr>
              <a:t>Making referrals safe, easy and secure!  </a:t>
            </a:r>
          </a:p>
        </p:txBody>
      </p:sp>
      <p:sp>
        <p:nvSpPr>
          <p:cNvPr id="7" name="Rectangle 6">
            <a:extLst>
              <a:ext uri="{FF2B5EF4-FFF2-40B4-BE49-F238E27FC236}">
                <a16:creationId xmlns:a16="http://schemas.microsoft.com/office/drawing/2014/main" id="{CC766984-58C1-6788-512F-D17B50B1E1E1}"/>
              </a:ext>
            </a:extLst>
          </p:cNvPr>
          <p:cNvSpPr/>
          <p:nvPr/>
        </p:nvSpPr>
        <p:spPr>
          <a:xfrm>
            <a:off x="7362468" y="2854944"/>
            <a:ext cx="4758647" cy="86609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hlinkClick r:id="rId6">
                  <a:extLst>
                    <a:ext uri="{A12FA001-AC4F-418D-AE19-62706E023703}">
                      <ahyp:hlinkClr xmlns:ahyp="http://schemas.microsoft.com/office/drawing/2018/hyperlinkcolor" val="tx"/>
                    </a:ext>
                  </a:extLst>
                </a:hlinkClick>
              </a:rPr>
              <a:t>www.kent.gov.uk/referkent</a:t>
            </a:r>
            <a:endParaRPr lang="en-GB" sz="3200" dirty="0">
              <a:solidFill>
                <a:schemeClr val="bg1"/>
              </a:solidFill>
            </a:endParaRPr>
          </a:p>
        </p:txBody>
      </p:sp>
      <p:pic>
        <p:nvPicPr>
          <p:cNvPr id="12" name="Picture 14">
            <a:extLst>
              <a:ext uri="{FF2B5EF4-FFF2-40B4-BE49-F238E27FC236}">
                <a16:creationId xmlns:a16="http://schemas.microsoft.com/office/drawing/2014/main" id="{E9E34992-CA70-E5A7-C109-7CD1841F05AA}"/>
              </a:ext>
            </a:extLst>
          </p:cNvPr>
          <p:cNvPicPr>
            <a:picLocks noChangeAspect="1"/>
          </p:cNvPicPr>
          <p:nvPr/>
        </p:nvPicPr>
        <p:blipFill>
          <a:blip r:embed="rId7"/>
          <a:stretch>
            <a:fillRect/>
          </a:stretch>
        </p:blipFill>
        <p:spPr>
          <a:xfrm>
            <a:off x="8546418" y="6029123"/>
            <a:ext cx="2143125" cy="590550"/>
          </a:xfrm>
          <a:prstGeom prst="rect">
            <a:avLst/>
          </a:prstGeom>
        </p:spPr>
      </p:pic>
      <p:pic>
        <p:nvPicPr>
          <p:cNvPr id="6" name="Picture 5">
            <a:extLst>
              <a:ext uri="{FF2B5EF4-FFF2-40B4-BE49-F238E27FC236}">
                <a16:creationId xmlns:a16="http://schemas.microsoft.com/office/drawing/2014/main" id="{3AAA3E57-BF5D-4E4D-8C2E-C018946B54A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48081" y="3963186"/>
            <a:ext cx="3860718" cy="1407491"/>
          </a:xfrm>
          <a:prstGeom prst="rect">
            <a:avLst/>
          </a:prstGeom>
          <a:effectLst>
            <a:outerShdw blurRad="50800" dist="38100" dir="2700000" algn="tl" rotWithShape="0">
              <a:prstClr val="black">
                <a:alpha val="40000"/>
              </a:prstClr>
            </a:outerShdw>
          </a:effectLst>
        </p:spPr>
      </p:pic>
      <p:pic>
        <p:nvPicPr>
          <p:cNvPr id="13" name="Picture 12" descr="Graphical user interface, website&#10;&#10;Description automatically generated">
            <a:extLst>
              <a:ext uri="{FF2B5EF4-FFF2-40B4-BE49-F238E27FC236}">
                <a16:creationId xmlns:a16="http://schemas.microsoft.com/office/drawing/2014/main" id="{E78B2599-5B11-3842-8A51-9485FC98AD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9610" y="2776361"/>
            <a:ext cx="6795271" cy="2623692"/>
          </a:xfrm>
          <a:prstGeom prst="rect">
            <a:avLst/>
          </a:prstGeom>
        </p:spPr>
      </p:pic>
      <p:pic>
        <p:nvPicPr>
          <p:cNvPr id="14" name="Picture 7" descr="A picture containing text&#10;&#10;Description automatically generated">
            <a:extLst>
              <a:ext uri="{FF2B5EF4-FFF2-40B4-BE49-F238E27FC236}">
                <a16:creationId xmlns:a16="http://schemas.microsoft.com/office/drawing/2014/main" id="{DFEF9298-279C-D92A-2509-D9F0494EE489}"/>
              </a:ext>
            </a:extLst>
          </p:cNvPr>
          <p:cNvPicPr>
            <a:picLocks noChangeAspect="1"/>
          </p:cNvPicPr>
          <p:nvPr/>
        </p:nvPicPr>
        <p:blipFill>
          <a:blip r:embed="rId10"/>
          <a:stretch>
            <a:fillRect/>
          </a:stretch>
        </p:blipFill>
        <p:spPr>
          <a:xfrm>
            <a:off x="10949708" y="5904566"/>
            <a:ext cx="1242292" cy="929249"/>
          </a:xfrm>
          <a:prstGeom prst="rect">
            <a:avLst/>
          </a:prstGeom>
        </p:spPr>
      </p:pic>
    </p:spTree>
    <p:extLst>
      <p:ext uri="{BB962C8B-B14F-4D97-AF65-F5344CB8AC3E}">
        <p14:creationId xmlns:p14="http://schemas.microsoft.com/office/powerpoint/2010/main" val="1645754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E13443A-DF1C-D41C-02C2-3D91C7846D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66" y="1810532"/>
            <a:ext cx="779325" cy="665683"/>
          </a:xfrm>
          <a:prstGeom prst="rect">
            <a:avLst/>
          </a:prstGeom>
          <a:solidFill>
            <a:srgbClr val="90E0FC"/>
          </a:solidFill>
        </p:spPr>
      </p:pic>
      <p:pic>
        <p:nvPicPr>
          <p:cNvPr id="10" name="Picture 9">
            <a:extLst>
              <a:ext uri="{FF2B5EF4-FFF2-40B4-BE49-F238E27FC236}">
                <a16:creationId xmlns:a16="http://schemas.microsoft.com/office/drawing/2014/main" id="{B9041804-5E5A-D32C-B177-BC658C9349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352" t="22988" r="19223" b="21385"/>
          <a:stretch/>
        </p:blipFill>
        <p:spPr>
          <a:xfrm>
            <a:off x="5703311" y="4936696"/>
            <a:ext cx="1089379" cy="413388"/>
          </a:xfrm>
          <a:prstGeom prst="rect">
            <a:avLst/>
          </a:prstGeom>
          <a:solidFill>
            <a:srgbClr val="90E0FC"/>
          </a:solidFill>
        </p:spPr>
      </p:pic>
      <p:pic>
        <p:nvPicPr>
          <p:cNvPr id="11" name="Picture 10">
            <a:extLst>
              <a:ext uri="{FF2B5EF4-FFF2-40B4-BE49-F238E27FC236}">
                <a16:creationId xmlns:a16="http://schemas.microsoft.com/office/drawing/2014/main" id="{EE903646-8699-B2FE-5E58-22336800D3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2635" y="1318300"/>
            <a:ext cx="1299732" cy="633717"/>
          </a:xfrm>
          <a:prstGeom prst="rect">
            <a:avLst/>
          </a:prstGeom>
          <a:solidFill>
            <a:srgbClr val="90E0FC"/>
          </a:solidFill>
        </p:spPr>
      </p:pic>
      <p:pic>
        <p:nvPicPr>
          <p:cNvPr id="12" name="Picture 11">
            <a:extLst>
              <a:ext uri="{FF2B5EF4-FFF2-40B4-BE49-F238E27FC236}">
                <a16:creationId xmlns:a16="http://schemas.microsoft.com/office/drawing/2014/main" id="{35C493F6-A093-E31A-9B82-3BB46FF23D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0188" y="527837"/>
            <a:ext cx="940040" cy="1039169"/>
          </a:xfrm>
          <a:prstGeom prst="flowChartConnector">
            <a:avLst/>
          </a:prstGeom>
          <a:solidFill>
            <a:srgbClr val="90E0FC"/>
          </a:solidFill>
        </p:spPr>
      </p:pic>
      <p:pic>
        <p:nvPicPr>
          <p:cNvPr id="14" name="Picture 13">
            <a:extLst>
              <a:ext uri="{FF2B5EF4-FFF2-40B4-BE49-F238E27FC236}">
                <a16:creationId xmlns:a16="http://schemas.microsoft.com/office/drawing/2014/main" id="{806553C3-D70D-2C90-12A1-9F64392DA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0015" y="35946"/>
            <a:ext cx="540464" cy="779362"/>
          </a:xfrm>
          <a:prstGeom prst="rect">
            <a:avLst/>
          </a:prstGeom>
          <a:solidFill>
            <a:srgbClr val="90E0FC"/>
          </a:solidFill>
        </p:spPr>
      </p:pic>
      <p:pic>
        <p:nvPicPr>
          <p:cNvPr id="15" name="Picture 14" descr="Logo&#10;&#10;Description automatically generated">
            <a:extLst>
              <a:ext uri="{FF2B5EF4-FFF2-40B4-BE49-F238E27FC236}">
                <a16:creationId xmlns:a16="http://schemas.microsoft.com/office/drawing/2014/main" id="{FB1E1EA3-6C72-2B26-BF1F-2A8EF807378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90663" y="3693950"/>
            <a:ext cx="689135" cy="823572"/>
          </a:xfrm>
          <a:prstGeom prst="rect">
            <a:avLst/>
          </a:prstGeom>
          <a:solidFill>
            <a:srgbClr val="90E0FC"/>
          </a:solidFill>
        </p:spPr>
      </p:pic>
      <p:pic>
        <p:nvPicPr>
          <p:cNvPr id="16" name="Picture 15" descr="A picture containing text, vector graphics, balloon, aircraft&#10;&#10;Description automatically generated">
            <a:extLst>
              <a:ext uri="{FF2B5EF4-FFF2-40B4-BE49-F238E27FC236}">
                <a16:creationId xmlns:a16="http://schemas.microsoft.com/office/drawing/2014/main" id="{613DC293-92B3-CE09-47AB-953E0F6B106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1010" y="5140317"/>
            <a:ext cx="427982" cy="589724"/>
          </a:xfrm>
          <a:prstGeom prst="rect">
            <a:avLst/>
          </a:prstGeom>
          <a:solidFill>
            <a:srgbClr val="90E0FC"/>
          </a:solidFill>
        </p:spPr>
      </p:pic>
      <p:pic>
        <p:nvPicPr>
          <p:cNvPr id="17" name="Picture 16" descr="A picture containing text&#10;&#10;Description automatically generated">
            <a:extLst>
              <a:ext uri="{FF2B5EF4-FFF2-40B4-BE49-F238E27FC236}">
                <a16:creationId xmlns:a16="http://schemas.microsoft.com/office/drawing/2014/main" id="{B6B14A3E-2994-280D-0A00-5C7C935B9C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131" y="791528"/>
            <a:ext cx="1088436" cy="373359"/>
          </a:xfrm>
          <a:prstGeom prst="rect">
            <a:avLst/>
          </a:prstGeom>
          <a:solidFill>
            <a:srgbClr val="90E0FC"/>
          </a:solidFill>
        </p:spPr>
      </p:pic>
      <p:pic>
        <p:nvPicPr>
          <p:cNvPr id="18" name="Picture 17" descr="Diagram&#10;&#10;Description automatically generated">
            <a:extLst>
              <a:ext uri="{FF2B5EF4-FFF2-40B4-BE49-F238E27FC236}">
                <a16:creationId xmlns:a16="http://schemas.microsoft.com/office/drawing/2014/main" id="{57529607-9FB7-86A0-DB69-E4290605B5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5248" y="1633976"/>
            <a:ext cx="677431" cy="809585"/>
          </a:xfrm>
          <a:prstGeom prst="ellipse">
            <a:avLst/>
          </a:prstGeom>
          <a:solidFill>
            <a:srgbClr val="90E0FC"/>
          </a:solidFill>
        </p:spPr>
      </p:pic>
      <p:pic>
        <p:nvPicPr>
          <p:cNvPr id="19" name="Picture 18" descr="A picture containing text&#10;&#10;Description automatically generated">
            <a:extLst>
              <a:ext uri="{FF2B5EF4-FFF2-40B4-BE49-F238E27FC236}">
                <a16:creationId xmlns:a16="http://schemas.microsoft.com/office/drawing/2014/main" id="{8FADDB1B-22FC-9446-C744-E4C5A6F975B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76588" y="2852914"/>
            <a:ext cx="769414" cy="517226"/>
          </a:xfrm>
          <a:prstGeom prst="rect">
            <a:avLst/>
          </a:prstGeom>
          <a:solidFill>
            <a:srgbClr val="90E0FC"/>
          </a:solidFill>
        </p:spPr>
      </p:pic>
      <p:pic>
        <p:nvPicPr>
          <p:cNvPr id="20" name="Picture 19" descr="Diagram&#10;&#10;Description automatically generated with medium confidence">
            <a:extLst>
              <a:ext uri="{FF2B5EF4-FFF2-40B4-BE49-F238E27FC236}">
                <a16:creationId xmlns:a16="http://schemas.microsoft.com/office/drawing/2014/main" id="{A2A14889-5DFC-C2D4-5EFC-CDC064AB2C3A}"/>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6391" r="9028"/>
          <a:stretch/>
        </p:blipFill>
        <p:spPr>
          <a:xfrm>
            <a:off x="1086885" y="3300415"/>
            <a:ext cx="879006" cy="437176"/>
          </a:xfrm>
          <a:prstGeom prst="rect">
            <a:avLst/>
          </a:prstGeom>
          <a:solidFill>
            <a:srgbClr val="90E0FC"/>
          </a:solidFill>
        </p:spPr>
      </p:pic>
      <p:pic>
        <p:nvPicPr>
          <p:cNvPr id="21" name="Picture 20" descr="A picture containing text, clipart, vector graphics&#10;&#10;Description automatically generated">
            <a:extLst>
              <a:ext uri="{FF2B5EF4-FFF2-40B4-BE49-F238E27FC236}">
                <a16:creationId xmlns:a16="http://schemas.microsoft.com/office/drawing/2014/main" id="{1C27EF0C-2027-676C-9C39-AA4BA96FE7F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09848" y="3179872"/>
            <a:ext cx="1049757" cy="515614"/>
          </a:xfrm>
          <a:prstGeom prst="rect">
            <a:avLst/>
          </a:prstGeom>
          <a:solidFill>
            <a:srgbClr val="90E0FC"/>
          </a:solidFill>
        </p:spPr>
      </p:pic>
      <p:pic>
        <p:nvPicPr>
          <p:cNvPr id="22" name="Picture 21" descr="A picture containing text, clipart, businesscard&#10;&#10;Description automatically generated">
            <a:extLst>
              <a:ext uri="{FF2B5EF4-FFF2-40B4-BE49-F238E27FC236}">
                <a16:creationId xmlns:a16="http://schemas.microsoft.com/office/drawing/2014/main" id="{BD071316-F9F6-56AE-5887-EFAC626C058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87836" y="4684628"/>
            <a:ext cx="722448" cy="539615"/>
          </a:xfrm>
          <a:prstGeom prst="rect">
            <a:avLst/>
          </a:prstGeom>
          <a:solidFill>
            <a:srgbClr val="90E0FC"/>
          </a:solidFill>
        </p:spPr>
      </p:pic>
      <p:pic>
        <p:nvPicPr>
          <p:cNvPr id="23" name="Picture 22" descr="Logo, company name&#10;&#10;Description automatically generated">
            <a:extLst>
              <a:ext uri="{FF2B5EF4-FFF2-40B4-BE49-F238E27FC236}">
                <a16:creationId xmlns:a16="http://schemas.microsoft.com/office/drawing/2014/main" id="{431E9758-0968-79CB-DEEF-58E771C1D1D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604149" y="810515"/>
            <a:ext cx="873244" cy="579151"/>
          </a:xfrm>
          <a:prstGeom prst="rect">
            <a:avLst/>
          </a:prstGeom>
          <a:solidFill>
            <a:srgbClr val="90E0FC"/>
          </a:solidFill>
        </p:spPr>
      </p:pic>
      <p:pic>
        <p:nvPicPr>
          <p:cNvPr id="24" name="Picture 23" descr="Icon&#10;&#10;Description automatically generated">
            <a:extLst>
              <a:ext uri="{FF2B5EF4-FFF2-40B4-BE49-F238E27FC236}">
                <a16:creationId xmlns:a16="http://schemas.microsoft.com/office/drawing/2014/main" id="{3EA42B8D-7666-2981-6E0E-34E62373141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2969" y="6199676"/>
            <a:ext cx="533576" cy="637667"/>
          </a:xfrm>
          <a:prstGeom prst="rect">
            <a:avLst/>
          </a:prstGeom>
          <a:solidFill>
            <a:srgbClr val="90E0FC"/>
          </a:solidFill>
        </p:spPr>
      </p:pic>
      <p:pic>
        <p:nvPicPr>
          <p:cNvPr id="25" name="Picture 24">
            <a:extLst>
              <a:ext uri="{FF2B5EF4-FFF2-40B4-BE49-F238E27FC236}">
                <a16:creationId xmlns:a16="http://schemas.microsoft.com/office/drawing/2014/main" id="{F447348F-5295-E094-5B9A-70CDD9636A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717296" y="2320864"/>
            <a:ext cx="1256060" cy="413052"/>
          </a:xfrm>
          <a:prstGeom prst="rect">
            <a:avLst/>
          </a:prstGeom>
          <a:solidFill>
            <a:srgbClr val="90E0FC"/>
          </a:solidFill>
        </p:spPr>
      </p:pic>
      <p:pic>
        <p:nvPicPr>
          <p:cNvPr id="26" name="Picture 25" descr="Logo&#10;&#10;Description automatically generated">
            <a:extLst>
              <a:ext uri="{FF2B5EF4-FFF2-40B4-BE49-F238E27FC236}">
                <a16:creationId xmlns:a16="http://schemas.microsoft.com/office/drawing/2014/main" id="{F4A3A82D-E091-C222-55B6-21878E42391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086332" y="4730838"/>
            <a:ext cx="700289" cy="557029"/>
          </a:xfrm>
          <a:prstGeom prst="rect">
            <a:avLst/>
          </a:prstGeom>
          <a:solidFill>
            <a:srgbClr val="90E0FC"/>
          </a:solidFill>
        </p:spPr>
      </p:pic>
      <p:pic>
        <p:nvPicPr>
          <p:cNvPr id="27" name="Picture 26" descr="Logo, company name&#10;&#10;Description automatically generated">
            <a:extLst>
              <a:ext uri="{FF2B5EF4-FFF2-40B4-BE49-F238E27FC236}">
                <a16:creationId xmlns:a16="http://schemas.microsoft.com/office/drawing/2014/main" id="{FE3EEE0B-83C8-450B-1813-48F977AAAF0C}"/>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3753" r="33499" b="4959"/>
          <a:stretch/>
        </p:blipFill>
        <p:spPr>
          <a:xfrm>
            <a:off x="5078054" y="164388"/>
            <a:ext cx="461453" cy="932707"/>
          </a:xfrm>
          <a:prstGeom prst="rect">
            <a:avLst/>
          </a:prstGeom>
          <a:solidFill>
            <a:srgbClr val="90E0FC"/>
          </a:solidFill>
        </p:spPr>
      </p:pic>
      <p:pic>
        <p:nvPicPr>
          <p:cNvPr id="29" name="Picture 28" descr="Logo, company name&#10;&#10;Description automatically generated">
            <a:extLst>
              <a:ext uri="{FF2B5EF4-FFF2-40B4-BE49-F238E27FC236}">
                <a16:creationId xmlns:a16="http://schemas.microsoft.com/office/drawing/2014/main" id="{577610E8-027E-4A5B-459B-FA4FAD774FF2}"/>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4359460" y="530626"/>
            <a:ext cx="611790" cy="699455"/>
          </a:xfrm>
          <a:prstGeom prst="rect">
            <a:avLst/>
          </a:prstGeom>
          <a:solidFill>
            <a:srgbClr val="90E0FC"/>
          </a:solidFill>
        </p:spPr>
      </p:pic>
      <p:pic>
        <p:nvPicPr>
          <p:cNvPr id="30" name="Picture 29" descr="Logo, company name&#10;&#10;Description automatically generated">
            <a:extLst>
              <a:ext uri="{FF2B5EF4-FFF2-40B4-BE49-F238E27FC236}">
                <a16:creationId xmlns:a16="http://schemas.microsoft.com/office/drawing/2014/main" id="{282178AE-F5E9-79D5-D94A-166BE3CA496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881572" y="2932064"/>
            <a:ext cx="1155640" cy="687326"/>
          </a:xfrm>
          <a:prstGeom prst="rect">
            <a:avLst/>
          </a:prstGeom>
          <a:solidFill>
            <a:srgbClr val="90E0FC"/>
          </a:solidFill>
        </p:spPr>
      </p:pic>
      <p:pic>
        <p:nvPicPr>
          <p:cNvPr id="31" name="Picture 30" descr="Text&#10;&#10;Description automatically generated with medium confidence">
            <a:extLst>
              <a:ext uri="{FF2B5EF4-FFF2-40B4-BE49-F238E27FC236}">
                <a16:creationId xmlns:a16="http://schemas.microsoft.com/office/drawing/2014/main" id="{9079D686-D402-4842-BFFD-06380F6E7A4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24073" y="1729680"/>
            <a:ext cx="1286016" cy="319792"/>
          </a:xfrm>
          <a:prstGeom prst="rect">
            <a:avLst/>
          </a:prstGeom>
          <a:solidFill>
            <a:srgbClr val="90E0FC"/>
          </a:solidFill>
        </p:spPr>
      </p:pic>
      <p:pic>
        <p:nvPicPr>
          <p:cNvPr id="32" name="Picture 31" descr="A blue sign with white letters&#10;&#10;Description automatically generated with low confidence">
            <a:extLst>
              <a:ext uri="{FF2B5EF4-FFF2-40B4-BE49-F238E27FC236}">
                <a16:creationId xmlns:a16="http://schemas.microsoft.com/office/drawing/2014/main" id="{F82CC7ED-1F81-23F3-C187-1B07EEF0F01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490624" y="3919209"/>
            <a:ext cx="940040" cy="473828"/>
          </a:xfrm>
          <a:prstGeom prst="rect">
            <a:avLst/>
          </a:prstGeom>
          <a:solidFill>
            <a:srgbClr val="90E0FC"/>
          </a:solidFill>
        </p:spPr>
      </p:pic>
      <p:pic>
        <p:nvPicPr>
          <p:cNvPr id="34" name="Picture 33" descr="A red shield with white text&#10;&#10;Description automatically generated with medium confidence">
            <a:extLst>
              <a:ext uri="{FF2B5EF4-FFF2-40B4-BE49-F238E27FC236}">
                <a16:creationId xmlns:a16="http://schemas.microsoft.com/office/drawing/2014/main" id="{D499D0E4-99D5-D736-6AB4-B70DCB07275A}"/>
              </a:ext>
            </a:extLst>
          </p:cNvPr>
          <p:cNvPicPr>
            <a:picLocks noChangeAspect="1"/>
          </p:cNvPicPr>
          <p:nvPr/>
        </p:nvPicPr>
        <p:blipFill rotWithShape="1">
          <a:blip r:embed="rId25">
            <a:extLst>
              <a:ext uri="{28A0092B-C50C-407E-A947-70E740481C1C}">
                <a14:useLocalDpi xmlns:a14="http://schemas.microsoft.com/office/drawing/2010/main" val="0"/>
              </a:ext>
            </a:extLst>
          </a:blip>
          <a:srcRect r="7968" b="6868"/>
          <a:stretch/>
        </p:blipFill>
        <p:spPr>
          <a:xfrm>
            <a:off x="42318" y="-4694"/>
            <a:ext cx="530708" cy="744505"/>
          </a:xfrm>
          <a:prstGeom prst="rect">
            <a:avLst/>
          </a:prstGeom>
          <a:solidFill>
            <a:srgbClr val="90E0FC"/>
          </a:solidFill>
        </p:spPr>
      </p:pic>
      <p:pic>
        <p:nvPicPr>
          <p:cNvPr id="39" name="Picture 38" descr="A picture containing text, clipart&#10;&#10;Description automatically generated">
            <a:extLst>
              <a:ext uri="{FF2B5EF4-FFF2-40B4-BE49-F238E27FC236}">
                <a16:creationId xmlns:a16="http://schemas.microsoft.com/office/drawing/2014/main" id="{A3B813F6-14A7-8A2B-CDBB-A53AB78C3C1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905986" y="528998"/>
            <a:ext cx="722330" cy="781131"/>
          </a:xfrm>
          <a:prstGeom prst="flowChartConnector">
            <a:avLst/>
          </a:prstGeom>
          <a:solidFill>
            <a:srgbClr val="90E0FC"/>
          </a:solidFill>
        </p:spPr>
      </p:pic>
      <p:pic>
        <p:nvPicPr>
          <p:cNvPr id="40" name="Picture 39" descr="Logo, company name&#10;&#10;Description automatically generated">
            <a:extLst>
              <a:ext uri="{FF2B5EF4-FFF2-40B4-BE49-F238E27FC236}">
                <a16:creationId xmlns:a16="http://schemas.microsoft.com/office/drawing/2014/main" id="{815703E5-61AE-BC63-414A-BF914882A1F0}"/>
              </a:ext>
            </a:extLst>
          </p:cNvPr>
          <p:cNvPicPr>
            <a:picLocks noChangeAspect="1"/>
          </p:cNvPicPr>
          <p:nvPr/>
        </p:nvPicPr>
        <p:blipFill rotWithShape="1">
          <a:blip r:embed="rId27">
            <a:extLst>
              <a:ext uri="{28A0092B-C50C-407E-A947-70E740481C1C}">
                <a14:useLocalDpi xmlns:a14="http://schemas.microsoft.com/office/drawing/2010/main" val="0"/>
              </a:ext>
            </a:extLst>
          </a:blip>
          <a:srcRect l="8334" t="18622" r="6870" b="14462"/>
          <a:stretch/>
        </p:blipFill>
        <p:spPr>
          <a:xfrm>
            <a:off x="5636733" y="636934"/>
            <a:ext cx="1025732" cy="437665"/>
          </a:xfrm>
          <a:prstGeom prst="rect">
            <a:avLst/>
          </a:prstGeom>
          <a:solidFill>
            <a:srgbClr val="90E0FC"/>
          </a:solidFill>
        </p:spPr>
      </p:pic>
      <p:pic>
        <p:nvPicPr>
          <p:cNvPr id="41" name="Picture 40" descr="A picture containing text&#10;&#10;Description automatically generated">
            <a:extLst>
              <a:ext uri="{FF2B5EF4-FFF2-40B4-BE49-F238E27FC236}">
                <a16:creationId xmlns:a16="http://schemas.microsoft.com/office/drawing/2014/main" id="{C5B700F8-E6C6-2BC3-E420-EE8C8DA3282A}"/>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343386" y="6389030"/>
            <a:ext cx="1964116" cy="424801"/>
          </a:xfrm>
          <a:prstGeom prst="rect">
            <a:avLst/>
          </a:prstGeom>
          <a:solidFill>
            <a:srgbClr val="90E0FC"/>
          </a:solidFill>
        </p:spPr>
      </p:pic>
      <p:pic>
        <p:nvPicPr>
          <p:cNvPr id="43" name="Picture 42" descr="Shape&#10;&#10;Description automatically generated">
            <a:extLst>
              <a:ext uri="{FF2B5EF4-FFF2-40B4-BE49-F238E27FC236}">
                <a16:creationId xmlns:a16="http://schemas.microsoft.com/office/drawing/2014/main" id="{3D92D773-5999-3D26-6640-AFC9A1D041B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47368" y="118260"/>
            <a:ext cx="758173" cy="819891"/>
          </a:xfrm>
          <a:prstGeom prst="rect">
            <a:avLst/>
          </a:prstGeom>
          <a:solidFill>
            <a:srgbClr val="90E0FC"/>
          </a:solidFill>
        </p:spPr>
      </p:pic>
      <p:pic>
        <p:nvPicPr>
          <p:cNvPr id="44" name="Picture 43" descr="A picture containing text, clipart&#10;&#10;Description automatically generated">
            <a:extLst>
              <a:ext uri="{FF2B5EF4-FFF2-40B4-BE49-F238E27FC236}">
                <a16:creationId xmlns:a16="http://schemas.microsoft.com/office/drawing/2014/main" id="{1273D01F-1039-1386-5FBA-217DD7B40FF0}"/>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777479" y="1366900"/>
            <a:ext cx="1034488" cy="385278"/>
          </a:xfrm>
          <a:prstGeom prst="rect">
            <a:avLst/>
          </a:prstGeom>
          <a:solidFill>
            <a:srgbClr val="90E0FC"/>
          </a:solidFill>
        </p:spPr>
      </p:pic>
      <p:pic>
        <p:nvPicPr>
          <p:cNvPr id="46" name="Picture 45">
            <a:extLst>
              <a:ext uri="{FF2B5EF4-FFF2-40B4-BE49-F238E27FC236}">
                <a16:creationId xmlns:a16="http://schemas.microsoft.com/office/drawing/2014/main" id="{EF907913-44A8-60C0-3473-E47FDF001B29}"/>
              </a:ext>
            </a:extLst>
          </p:cNvPr>
          <p:cNvPicPr>
            <a:picLocks noChangeAspect="1"/>
          </p:cNvPicPr>
          <p:nvPr/>
        </p:nvPicPr>
        <p:blipFill rotWithShape="1">
          <a:blip r:embed="rId31"/>
          <a:srcRect l="16428" r="15859" b="10856"/>
          <a:stretch/>
        </p:blipFill>
        <p:spPr>
          <a:xfrm>
            <a:off x="10853505" y="1020377"/>
            <a:ext cx="1177214" cy="477019"/>
          </a:xfrm>
          <a:prstGeom prst="rect">
            <a:avLst/>
          </a:prstGeom>
          <a:solidFill>
            <a:srgbClr val="90E0FC"/>
          </a:solidFill>
        </p:spPr>
      </p:pic>
      <p:pic>
        <p:nvPicPr>
          <p:cNvPr id="48" name="Picture 47">
            <a:extLst>
              <a:ext uri="{FF2B5EF4-FFF2-40B4-BE49-F238E27FC236}">
                <a16:creationId xmlns:a16="http://schemas.microsoft.com/office/drawing/2014/main" id="{3957B980-303F-1815-E3A4-3D5D5294C472}"/>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705458" y="1748449"/>
            <a:ext cx="1025732" cy="507181"/>
          </a:xfrm>
          <a:prstGeom prst="rect">
            <a:avLst/>
          </a:prstGeom>
          <a:solidFill>
            <a:srgbClr val="90E0FC"/>
          </a:solidFill>
        </p:spPr>
      </p:pic>
      <p:pic>
        <p:nvPicPr>
          <p:cNvPr id="49" name="Picture 48" descr="Logo, company name&#10;&#10;Description automatically generated">
            <a:extLst>
              <a:ext uri="{FF2B5EF4-FFF2-40B4-BE49-F238E27FC236}">
                <a16:creationId xmlns:a16="http://schemas.microsoft.com/office/drawing/2014/main" id="{BE06321C-F47E-F5A0-9813-E1E3F562C365}"/>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1201447" y="2355288"/>
            <a:ext cx="919571" cy="516464"/>
          </a:xfrm>
          <a:prstGeom prst="rect">
            <a:avLst/>
          </a:prstGeom>
          <a:solidFill>
            <a:srgbClr val="90E0FC"/>
          </a:solidFill>
        </p:spPr>
      </p:pic>
      <p:pic>
        <p:nvPicPr>
          <p:cNvPr id="50" name="Picture 49" descr="A picture containing text, sign, outdoor, clipart&#10;&#10;Description automatically generated">
            <a:extLst>
              <a:ext uri="{FF2B5EF4-FFF2-40B4-BE49-F238E27FC236}">
                <a16:creationId xmlns:a16="http://schemas.microsoft.com/office/drawing/2014/main" id="{7E08C28E-A83C-65D7-F67A-45020BF27036}"/>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10718021" y="5437815"/>
            <a:ext cx="1227038" cy="318470"/>
          </a:xfrm>
          <a:prstGeom prst="rect">
            <a:avLst/>
          </a:prstGeom>
          <a:solidFill>
            <a:srgbClr val="90E0FC"/>
          </a:solidFill>
        </p:spPr>
      </p:pic>
      <p:pic>
        <p:nvPicPr>
          <p:cNvPr id="51" name="Picture 50" descr="A picture containing logo&#10;&#10;Description automatically generated">
            <a:extLst>
              <a:ext uri="{FF2B5EF4-FFF2-40B4-BE49-F238E27FC236}">
                <a16:creationId xmlns:a16="http://schemas.microsoft.com/office/drawing/2014/main" id="{B502CB9F-E565-CBB2-5E3C-1CC0144F744F}"/>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0975546" y="1769188"/>
            <a:ext cx="1025732" cy="389829"/>
          </a:xfrm>
          <a:prstGeom prst="rect">
            <a:avLst/>
          </a:prstGeom>
          <a:solidFill>
            <a:srgbClr val="90E0FC"/>
          </a:solidFill>
        </p:spPr>
      </p:pic>
      <p:pic>
        <p:nvPicPr>
          <p:cNvPr id="52" name="Picture 51" descr="Graphical user interface, application&#10;&#10;Description automatically generated">
            <a:extLst>
              <a:ext uri="{FF2B5EF4-FFF2-40B4-BE49-F238E27FC236}">
                <a16:creationId xmlns:a16="http://schemas.microsoft.com/office/drawing/2014/main" id="{73EFC234-88D6-58A9-B4A5-C54D03CA090B}"/>
              </a:ext>
            </a:extLst>
          </p:cNvPr>
          <p:cNvPicPr>
            <a:picLocks noChangeAspect="1"/>
          </p:cNvPicPr>
          <p:nvPr/>
        </p:nvPicPr>
        <p:blipFill rotWithShape="1">
          <a:blip r:embed="rId36" cstate="print">
            <a:extLst>
              <a:ext uri="{28A0092B-C50C-407E-A947-70E740481C1C}">
                <a14:useLocalDpi xmlns:a14="http://schemas.microsoft.com/office/drawing/2010/main" val="0"/>
              </a:ext>
            </a:extLst>
          </a:blip>
          <a:srcRect l="15566" t="5125" r="21527" b="-3496"/>
          <a:stretch/>
        </p:blipFill>
        <p:spPr>
          <a:xfrm>
            <a:off x="11037363" y="62751"/>
            <a:ext cx="1082829" cy="875400"/>
          </a:xfrm>
          <a:prstGeom prst="rect">
            <a:avLst/>
          </a:prstGeom>
          <a:solidFill>
            <a:srgbClr val="90E0FC"/>
          </a:solidFill>
        </p:spPr>
      </p:pic>
      <p:pic>
        <p:nvPicPr>
          <p:cNvPr id="53" name="Picture 52">
            <a:extLst>
              <a:ext uri="{FF2B5EF4-FFF2-40B4-BE49-F238E27FC236}">
                <a16:creationId xmlns:a16="http://schemas.microsoft.com/office/drawing/2014/main" id="{30381114-2BA5-6482-113A-C64329A982BE}"/>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9124528" y="2372047"/>
            <a:ext cx="1589655" cy="369198"/>
          </a:xfrm>
          <a:prstGeom prst="rect">
            <a:avLst/>
          </a:prstGeom>
          <a:solidFill>
            <a:srgbClr val="90E0FC"/>
          </a:solidFill>
        </p:spPr>
      </p:pic>
      <p:pic>
        <p:nvPicPr>
          <p:cNvPr id="54" name="Picture 53" descr="Logo&#10;&#10;Description automatically generated">
            <a:extLst>
              <a:ext uri="{FF2B5EF4-FFF2-40B4-BE49-F238E27FC236}">
                <a16:creationId xmlns:a16="http://schemas.microsoft.com/office/drawing/2014/main" id="{FE6CB665-8721-BE40-B7DA-21E720147CB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402490" y="1226335"/>
            <a:ext cx="1402662" cy="346272"/>
          </a:xfrm>
          <a:prstGeom prst="rect">
            <a:avLst/>
          </a:prstGeom>
          <a:solidFill>
            <a:srgbClr val="90E0FC"/>
          </a:solidFill>
        </p:spPr>
      </p:pic>
      <p:pic>
        <p:nvPicPr>
          <p:cNvPr id="55" name="Picture 54">
            <a:extLst>
              <a:ext uri="{FF2B5EF4-FFF2-40B4-BE49-F238E27FC236}">
                <a16:creationId xmlns:a16="http://schemas.microsoft.com/office/drawing/2014/main" id="{0BDBDFE5-E410-84AC-FAD0-58BECBDAEA41}"/>
              </a:ext>
            </a:extLst>
          </p:cNvPr>
          <p:cNvPicPr>
            <a:picLocks noChangeAspect="1"/>
          </p:cNvPicPr>
          <p:nvPr/>
        </p:nvPicPr>
        <p:blipFill>
          <a:blip r:embed="rId39"/>
          <a:stretch>
            <a:fillRect/>
          </a:stretch>
        </p:blipFill>
        <p:spPr>
          <a:xfrm>
            <a:off x="8114098" y="688974"/>
            <a:ext cx="550970" cy="1037320"/>
          </a:xfrm>
          <a:prstGeom prst="rect">
            <a:avLst/>
          </a:prstGeom>
          <a:solidFill>
            <a:srgbClr val="90E0FC"/>
          </a:solidFill>
        </p:spPr>
      </p:pic>
      <p:pic>
        <p:nvPicPr>
          <p:cNvPr id="56" name="Picture 55" descr="A picture containing text, font, graphics, logo&#10;&#10;Description automatically generated">
            <a:extLst>
              <a:ext uri="{FF2B5EF4-FFF2-40B4-BE49-F238E27FC236}">
                <a16:creationId xmlns:a16="http://schemas.microsoft.com/office/drawing/2014/main" id="{C422C8C9-4EBA-061F-B117-70A664DCC0F4}"/>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9114052" y="2888469"/>
            <a:ext cx="759875" cy="678494"/>
          </a:xfrm>
          <a:prstGeom prst="rect">
            <a:avLst/>
          </a:prstGeom>
          <a:solidFill>
            <a:srgbClr val="90E0FC"/>
          </a:solidFill>
        </p:spPr>
      </p:pic>
      <p:pic>
        <p:nvPicPr>
          <p:cNvPr id="60" name="Picture 59" descr="A picture containing graphics, screenshot, graphic design, design&#10;&#10;Description automatically generated">
            <a:extLst>
              <a:ext uri="{FF2B5EF4-FFF2-40B4-BE49-F238E27FC236}">
                <a16:creationId xmlns:a16="http://schemas.microsoft.com/office/drawing/2014/main" id="{21C01548-9199-D0CA-571D-39FF91B0A0AE}"/>
              </a:ext>
            </a:extLst>
          </p:cNvPr>
          <p:cNvPicPr>
            <a:picLocks noChangeAspect="1"/>
          </p:cNvPicPr>
          <p:nvPr/>
        </p:nvPicPr>
        <p:blipFill rotWithShape="1">
          <a:blip r:embed="rId41">
            <a:extLst>
              <a:ext uri="{28A0092B-C50C-407E-A947-70E740481C1C}">
                <a14:useLocalDpi xmlns:a14="http://schemas.microsoft.com/office/drawing/2010/main" val="0"/>
              </a:ext>
            </a:extLst>
          </a:blip>
          <a:srcRect t="27693" b="30786"/>
          <a:stretch/>
        </p:blipFill>
        <p:spPr>
          <a:xfrm>
            <a:off x="8518538" y="106786"/>
            <a:ext cx="1357766" cy="410981"/>
          </a:xfrm>
          <a:prstGeom prst="rect">
            <a:avLst/>
          </a:prstGeom>
          <a:solidFill>
            <a:srgbClr val="90E0FC"/>
          </a:solidFill>
        </p:spPr>
      </p:pic>
      <p:pic>
        <p:nvPicPr>
          <p:cNvPr id="63" name="Picture 62" descr="A blue and orange logo&#10;&#10;Description automatically generated with low confidence">
            <a:extLst>
              <a:ext uri="{FF2B5EF4-FFF2-40B4-BE49-F238E27FC236}">
                <a16:creationId xmlns:a16="http://schemas.microsoft.com/office/drawing/2014/main" id="{9B66D146-1FE4-0B0C-4BFA-6D1107159418}"/>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5411837" y="5636699"/>
            <a:ext cx="911829" cy="793057"/>
          </a:xfrm>
          <a:prstGeom prst="rect">
            <a:avLst/>
          </a:prstGeom>
          <a:solidFill>
            <a:srgbClr val="90E0FC"/>
          </a:solidFill>
        </p:spPr>
      </p:pic>
      <p:pic>
        <p:nvPicPr>
          <p:cNvPr id="64" name="Picture 63" descr="A purple text on a black background&#10;&#10;Description automatically generated with medium confidence">
            <a:extLst>
              <a:ext uri="{FF2B5EF4-FFF2-40B4-BE49-F238E27FC236}">
                <a16:creationId xmlns:a16="http://schemas.microsoft.com/office/drawing/2014/main" id="{107A1883-A438-0CC9-AC1B-A6A44985E783}"/>
              </a:ext>
            </a:extLst>
          </p:cNvPr>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5842746" y="160876"/>
            <a:ext cx="672002" cy="357556"/>
          </a:xfrm>
          <a:prstGeom prst="rect">
            <a:avLst/>
          </a:prstGeom>
          <a:solidFill>
            <a:srgbClr val="90E0FC"/>
          </a:solidFill>
        </p:spPr>
      </p:pic>
      <p:pic>
        <p:nvPicPr>
          <p:cNvPr id="65" name="Picture 64" descr="A blue and yellow logo&#10;&#10;Description automatically generated with low confidence">
            <a:extLst>
              <a:ext uri="{FF2B5EF4-FFF2-40B4-BE49-F238E27FC236}">
                <a16:creationId xmlns:a16="http://schemas.microsoft.com/office/drawing/2014/main" id="{1F2ABC95-1986-D3A1-524F-7300D482A1CE}"/>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09402" y="1201905"/>
            <a:ext cx="1025762" cy="458094"/>
          </a:xfrm>
          <a:prstGeom prst="rect">
            <a:avLst/>
          </a:prstGeom>
          <a:solidFill>
            <a:srgbClr val="90E0FC"/>
          </a:solidFill>
        </p:spPr>
      </p:pic>
      <p:pic>
        <p:nvPicPr>
          <p:cNvPr id="67" name="Picture 66" descr="A close-up of a logo&#10;&#10;Description automatically generated with medium confidence">
            <a:extLst>
              <a:ext uri="{FF2B5EF4-FFF2-40B4-BE49-F238E27FC236}">
                <a16:creationId xmlns:a16="http://schemas.microsoft.com/office/drawing/2014/main" id="{55C3B291-0635-F75E-12CC-A50636DC0F89}"/>
              </a:ext>
            </a:extLst>
          </p:cNvPr>
          <p:cNvPicPr>
            <a:picLocks noChangeAspect="1"/>
          </p:cNvPicPr>
          <p:nvPr/>
        </p:nvPicPr>
        <p:blipFill rotWithShape="1">
          <a:blip r:embed="rId45">
            <a:extLst>
              <a:ext uri="{28A0092B-C50C-407E-A947-70E740481C1C}">
                <a14:useLocalDpi xmlns:a14="http://schemas.microsoft.com/office/drawing/2010/main" val="0"/>
              </a:ext>
            </a:extLst>
          </a:blip>
          <a:srcRect t="23349" b="19335"/>
          <a:stretch/>
        </p:blipFill>
        <p:spPr>
          <a:xfrm>
            <a:off x="3364883" y="485793"/>
            <a:ext cx="913480" cy="588115"/>
          </a:xfrm>
          <a:prstGeom prst="rect">
            <a:avLst/>
          </a:prstGeom>
          <a:solidFill>
            <a:srgbClr val="90E0FC"/>
          </a:solidFill>
        </p:spPr>
      </p:pic>
      <p:pic>
        <p:nvPicPr>
          <p:cNvPr id="68" name="Picture 67" descr="Icon&#10;&#10;Description automatically generated">
            <a:extLst>
              <a:ext uri="{FF2B5EF4-FFF2-40B4-BE49-F238E27FC236}">
                <a16:creationId xmlns:a16="http://schemas.microsoft.com/office/drawing/2014/main" id="{CD0C19DC-2012-43FE-61BC-D0E062791666}"/>
              </a:ext>
            </a:extLst>
          </p:cNvPr>
          <p:cNvPicPr>
            <a:picLocks noChangeAspect="1"/>
          </p:cNvPicPr>
          <p:nvPr/>
        </p:nvPicPr>
        <p:blipFill>
          <a:blip r:embed="rId46" cstate="print">
            <a:extLst>
              <a:ext uri="{28A0092B-C50C-407E-A947-70E740481C1C}">
                <a14:useLocalDpi xmlns:a14="http://schemas.microsoft.com/office/drawing/2010/main" val="0"/>
              </a:ext>
            </a:extLst>
          </a:blip>
          <a:stretch>
            <a:fillRect/>
          </a:stretch>
        </p:blipFill>
        <p:spPr>
          <a:xfrm>
            <a:off x="15219" y="4048094"/>
            <a:ext cx="893109" cy="564207"/>
          </a:xfrm>
          <a:prstGeom prst="rect">
            <a:avLst/>
          </a:prstGeom>
          <a:solidFill>
            <a:srgbClr val="90E0FC"/>
          </a:solidFill>
        </p:spPr>
      </p:pic>
      <p:pic>
        <p:nvPicPr>
          <p:cNvPr id="69" name="Picture 68" descr="Text&#10;&#10;Description automatically generated">
            <a:extLst>
              <a:ext uri="{FF2B5EF4-FFF2-40B4-BE49-F238E27FC236}">
                <a16:creationId xmlns:a16="http://schemas.microsoft.com/office/drawing/2014/main" id="{46CD9ED2-DBE9-A1A5-B02C-45A225576A56}"/>
              </a:ext>
            </a:extLst>
          </p:cNvPr>
          <p:cNvPicPr>
            <a:picLocks noChangeAspect="1"/>
          </p:cNvPicPr>
          <p:nvPr/>
        </p:nvPicPr>
        <p:blipFill>
          <a:blip r:embed="rId47" cstate="print">
            <a:extLst>
              <a:ext uri="{28A0092B-C50C-407E-A947-70E740481C1C}">
                <a14:useLocalDpi xmlns:a14="http://schemas.microsoft.com/office/drawing/2010/main" val="0"/>
              </a:ext>
            </a:extLst>
          </a:blip>
          <a:stretch>
            <a:fillRect/>
          </a:stretch>
        </p:blipFill>
        <p:spPr>
          <a:xfrm>
            <a:off x="7200696" y="5382717"/>
            <a:ext cx="1244093" cy="504248"/>
          </a:xfrm>
          <a:prstGeom prst="rect">
            <a:avLst/>
          </a:prstGeom>
          <a:solidFill>
            <a:srgbClr val="90E0FC"/>
          </a:solidFill>
        </p:spPr>
      </p:pic>
      <p:pic>
        <p:nvPicPr>
          <p:cNvPr id="70" name="Picture 69">
            <a:extLst>
              <a:ext uri="{FF2B5EF4-FFF2-40B4-BE49-F238E27FC236}">
                <a16:creationId xmlns:a16="http://schemas.microsoft.com/office/drawing/2014/main" id="{8A1D1FE4-1C5B-739B-1EB3-F3A27CCA8405}"/>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4790847" y="5920591"/>
            <a:ext cx="625113" cy="599135"/>
          </a:xfrm>
          <a:prstGeom prst="rect">
            <a:avLst/>
          </a:prstGeom>
          <a:solidFill>
            <a:srgbClr val="90E0FC"/>
          </a:solidFill>
        </p:spPr>
      </p:pic>
      <p:pic>
        <p:nvPicPr>
          <p:cNvPr id="71" name="Picture 70" descr="Logo, company name&#10;&#10;Description automatically generated">
            <a:extLst>
              <a:ext uri="{FF2B5EF4-FFF2-40B4-BE49-F238E27FC236}">
                <a16:creationId xmlns:a16="http://schemas.microsoft.com/office/drawing/2014/main" id="{FF54517F-7B35-1663-C3AF-C3F68D44448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3850260" y="4911186"/>
            <a:ext cx="938340" cy="370641"/>
          </a:xfrm>
          <a:prstGeom prst="rect">
            <a:avLst/>
          </a:prstGeom>
          <a:solidFill>
            <a:srgbClr val="90E0FC"/>
          </a:solidFill>
        </p:spPr>
      </p:pic>
      <p:pic>
        <p:nvPicPr>
          <p:cNvPr id="72" name="Picture 71" descr="Logo&#10;&#10;Description automatically generated">
            <a:extLst>
              <a:ext uri="{FF2B5EF4-FFF2-40B4-BE49-F238E27FC236}">
                <a16:creationId xmlns:a16="http://schemas.microsoft.com/office/drawing/2014/main" id="{5A4CDD6F-8528-D306-7308-8E62BCEB00A3}"/>
              </a:ext>
            </a:extLst>
          </p:cNvPr>
          <p:cNvPicPr>
            <a:picLocks noChangeAspect="1"/>
          </p:cNvPicPr>
          <p:nvPr/>
        </p:nvPicPr>
        <p:blipFill>
          <a:blip r:embed="rId50" cstate="print">
            <a:extLst>
              <a:ext uri="{28A0092B-C50C-407E-A947-70E740481C1C}">
                <a14:useLocalDpi xmlns:a14="http://schemas.microsoft.com/office/drawing/2010/main" val="0"/>
              </a:ext>
            </a:extLst>
          </a:blip>
          <a:stretch>
            <a:fillRect/>
          </a:stretch>
        </p:blipFill>
        <p:spPr>
          <a:xfrm>
            <a:off x="3836608" y="4107285"/>
            <a:ext cx="1171191" cy="794665"/>
          </a:xfrm>
          <a:prstGeom prst="rect">
            <a:avLst/>
          </a:prstGeom>
          <a:solidFill>
            <a:srgbClr val="90E0FC"/>
          </a:solidFill>
        </p:spPr>
      </p:pic>
      <p:pic>
        <p:nvPicPr>
          <p:cNvPr id="75" name="Picture 74" descr="A picture containing colorfulness, graphics, design&#10;&#10;Description automatically generated">
            <a:extLst>
              <a:ext uri="{FF2B5EF4-FFF2-40B4-BE49-F238E27FC236}">
                <a16:creationId xmlns:a16="http://schemas.microsoft.com/office/drawing/2014/main" id="{940AABDB-B4C1-D7E8-3051-C836C9BF63BF}"/>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5138153" y="3582190"/>
            <a:ext cx="534891" cy="600827"/>
          </a:xfrm>
          <a:prstGeom prst="rect">
            <a:avLst/>
          </a:prstGeom>
          <a:solidFill>
            <a:srgbClr val="90E0FC"/>
          </a:solidFill>
        </p:spPr>
      </p:pic>
      <p:pic>
        <p:nvPicPr>
          <p:cNvPr id="76" name="Picture 75" descr="A purple and yellow arrow on a black background&#10;&#10;Description automatically generated with low confidence">
            <a:extLst>
              <a:ext uri="{FF2B5EF4-FFF2-40B4-BE49-F238E27FC236}">
                <a16:creationId xmlns:a16="http://schemas.microsoft.com/office/drawing/2014/main" id="{7BE04633-3C50-00C1-29E8-005856E3C311}"/>
              </a:ext>
            </a:extLst>
          </p:cNvPr>
          <p:cNvPicPr>
            <a:picLocks noChangeAspect="1"/>
          </p:cNvPicPr>
          <p:nvPr/>
        </p:nvPicPr>
        <p:blipFill rotWithShape="1">
          <a:blip r:embed="rId52">
            <a:extLst>
              <a:ext uri="{28A0092B-C50C-407E-A947-70E740481C1C}">
                <a14:useLocalDpi xmlns:a14="http://schemas.microsoft.com/office/drawing/2010/main" val="0"/>
              </a:ext>
            </a:extLst>
          </a:blip>
          <a:srcRect t="29416" b="32620"/>
          <a:stretch/>
        </p:blipFill>
        <p:spPr>
          <a:xfrm>
            <a:off x="8230606" y="4093390"/>
            <a:ext cx="1261123" cy="451118"/>
          </a:xfrm>
          <a:prstGeom prst="rect">
            <a:avLst/>
          </a:prstGeom>
          <a:solidFill>
            <a:srgbClr val="90E0FC"/>
          </a:solidFill>
        </p:spPr>
      </p:pic>
      <p:pic>
        <p:nvPicPr>
          <p:cNvPr id="77" name="Picture 76">
            <a:extLst>
              <a:ext uri="{FF2B5EF4-FFF2-40B4-BE49-F238E27FC236}">
                <a16:creationId xmlns:a16="http://schemas.microsoft.com/office/drawing/2014/main" id="{D20E5171-BACB-30F6-B7F5-5AF42FCBC19D}"/>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61611" y="5262013"/>
            <a:ext cx="828100" cy="459618"/>
          </a:xfrm>
          <a:prstGeom prst="rect">
            <a:avLst/>
          </a:prstGeom>
          <a:solidFill>
            <a:srgbClr val="90E0FC"/>
          </a:solidFill>
        </p:spPr>
      </p:pic>
      <p:pic>
        <p:nvPicPr>
          <p:cNvPr id="79" name="Picture 78" descr="A picture containing logo&#10;&#10;Description automatically generated">
            <a:extLst>
              <a:ext uri="{FF2B5EF4-FFF2-40B4-BE49-F238E27FC236}">
                <a16:creationId xmlns:a16="http://schemas.microsoft.com/office/drawing/2014/main" id="{4959C702-3962-86D9-5286-CA39657EA289}"/>
              </a:ext>
            </a:extLst>
          </p:cNvPr>
          <p:cNvPicPr>
            <a:picLocks noChangeAspect="1"/>
          </p:cNvPicPr>
          <p:nvPr/>
        </p:nvPicPr>
        <p:blipFill>
          <a:blip r:embed="rId54" cstate="print">
            <a:extLst>
              <a:ext uri="{28A0092B-C50C-407E-A947-70E740481C1C}">
                <a14:useLocalDpi xmlns:a14="http://schemas.microsoft.com/office/drawing/2010/main" val="0"/>
              </a:ext>
            </a:extLst>
          </a:blip>
          <a:stretch>
            <a:fillRect/>
          </a:stretch>
        </p:blipFill>
        <p:spPr>
          <a:xfrm>
            <a:off x="7099901" y="2827532"/>
            <a:ext cx="842935" cy="946844"/>
          </a:xfrm>
          <a:prstGeom prst="rect">
            <a:avLst/>
          </a:prstGeom>
          <a:solidFill>
            <a:srgbClr val="90E0FC"/>
          </a:solidFill>
        </p:spPr>
      </p:pic>
      <p:pic>
        <p:nvPicPr>
          <p:cNvPr id="80" name="Picture 79" descr="A logo with yellow and purple letters&#10;&#10;Description automatically generated">
            <a:extLst>
              <a:ext uri="{FF2B5EF4-FFF2-40B4-BE49-F238E27FC236}">
                <a16:creationId xmlns:a16="http://schemas.microsoft.com/office/drawing/2014/main" id="{05306FEA-F4F4-BC8C-6AA5-6B5A96F21412}"/>
              </a:ext>
            </a:extLst>
          </p:cNvPr>
          <p:cNvPicPr>
            <a:picLocks noChangeAspect="1"/>
          </p:cNvPicPr>
          <p:nvPr/>
        </p:nvPicPr>
        <p:blipFill rotWithShape="1">
          <a:blip r:embed="rId55">
            <a:extLst>
              <a:ext uri="{28A0092B-C50C-407E-A947-70E740481C1C}">
                <a14:useLocalDpi xmlns:a14="http://schemas.microsoft.com/office/drawing/2010/main" val="0"/>
              </a:ext>
            </a:extLst>
          </a:blip>
          <a:srcRect t="36015" b="41950"/>
          <a:stretch/>
        </p:blipFill>
        <p:spPr>
          <a:xfrm>
            <a:off x="3317991" y="76856"/>
            <a:ext cx="1585886" cy="328438"/>
          </a:xfrm>
          <a:prstGeom prst="rect">
            <a:avLst/>
          </a:prstGeom>
          <a:solidFill>
            <a:srgbClr val="90E0FC"/>
          </a:solidFill>
        </p:spPr>
      </p:pic>
      <p:pic>
        <p:nvPicPr>
          <p:cNvPr id="81" name="Picture 80">
            <a:extLst>
              <a:ext uri="{FF2B5EF4-FFF2-40B4-BE49-F238E27FC236}">
                <a16:creationId xmlns:a16="http://schemas.microsoft.com/office/drawing/2014/main" id="{1AE772D3-EADE-98D2-2C69-A661717FB8EE}"/>
              </a:ext>
            </a:extLst>
          </p:cNvPr>
          <p:cNvPicPr>
            <a:picLocks noChangeAspect="1"/>
          </p:cNvPicPr>
          <p:nvPr/>
        </p:nvPicPr>
        <p:blipFill rotWithShape="1">
          <a:blip r:embed="rId56">
            <a:extLst>
              <a:ext uri="{28A0092B-C50C-407E-A947-70E740481C1C}">
                <a14:useLocalDpi xmlns:a14="http://schemas.microsoft.com/office/drawing/2010/main" val="0"/>
              </a:ext>
            </a:extLst>
          </a:blip>
          <a:srcRect l="-13577" t="-60395" r="-10813" b="-66085"/>
          <a:stretch/>
        </p:blipFill>
        <p:spPr>
          <a:xfrm>
            <a:off x="1721887" y="5883479"/>
            <a:ext cx="1351771" cy="319036"/>
          </a:xfrm>
          <a:prstGeom prst="rect">
            <a:avLst/>
          </a:prstGeom>
          <a:solidFill>
            <a:srgbClr val="90E0FC"/>
          </a:solidFill>
        </p:spPr>
      </p:pic>
      <p:pic>
        <p:nvPicPr>
          <p:cNvPr id="82" name="Picture 81" descr="A white rectangular sign with red and blue text&#10;&#10;Description automatically generated">
            <a:extLst>
              <a:ext uri="{FF2B5EF4-FFF2-40B4-BE49-F238E27FC236}">
                <a16:creationId xmlns:a16="http://schemas.microsoft.com/office/drawing/2014/main" id="{9A070580-68DC-B1F8-0D04-82BA5E8216E0}"/>
              </a:ext>
            </a:extLst>
          </p:cNvPr>
          <p:cNvPicPr>
            <a:picLocks noChangeAspect="1"/>
          </p:cNvPicPr>
          <p:nvPr/>
        </p:nvPicPr>
        <p:blipFill rotWithShape="1">
          <a:blip r:embed="rId57">
            <a:extLst>
              <a:ext uri="{28A0092B-C50C-407E-A947-70E740481C1C}">
                <a14:useLocalDpi xmlns:a14="http://schemas.microsoft.com/office/drawing/2010/main" val="0"/>
              </a:ext>
            </a:extLst>
          </a:blip>
          <a:srcRect t="38358" b="33508"/>
          <a:stretch/>
        </p:blipFill>
        <p:spPr>
          <a:xfrm>
            <a:off x="5927839" y="3197933"/>
            <a:ext cx="1268588" cy="360585"/>
          </a:xfrm>
          <a:prstGeom prst="rect">
            <a:avLst/>
          </a:prstGeom>
          <a:solidFill>
            <a:srgbClr val="90E0FC"/>
          </a:solidFill>
        </p:spPr>
      </p:pic>
      <p:pic>
        <p:nvPicPr>
          <p:cNvPr id="83" name="Picture 82" descr="A logo for a therapy center&#10;&#10;Description automatically generated">
            <a:extLst>
              <a:ext uri="{FF2B5EF4-FFF2-40B4-BE49-F238E27FC236}">
                <a16:creationId xmlns:a16="http://schemas.microsoft.com/office/drawing/2014/main" id="{8CD21F01-A375-A6C6-BDAC-BA156FBFCC62}"/>
              </a:ext>
            </a:extLst>
          </p:cNvPr>
          <p:cNvPicPr>
            <a:picLocks noChangeAspect="1"/>
          </p:cNvPicPr>
          <p:nvPr/>
        </p:nvPicPr>
        <p:blipFill rotWithShape="1">
          <a:blip r:embed="rId58">
            <a:extLst>
              <a:ext uri="{28A0092B-C50C-407E-A947-70E740481C1C}">
                <a14:useLocalDpi xmlns:a14="http://schemas.microsoft.com/office/drawing/2010/main" val="0"/>
              </a:ext>
            </a:extLst>
          </a:blip>
          <a:srcRect l="-15531" t="-15795" r="-16182" b="-28186"/>
          <a:stretch/>
        </p:blipFill>
        <p:spPr>
          <a:xfrm>
            <a:off x="3846252" y="5445830"/>
            <a:ext cx="829079" cy="862145"/>
          </a:xfrm>
          <a:prstGeom prst="rect">
            <a:avLst/>
          </a:prstGeom>
          <a:solidFill>
            <a:srgbClr val="90E0FC"/>
          </a:solidFill>
        </p:spPr>
      </p:pic>
      <p:pic>
        <p:nvPicPr>
          <p:cNvPr id="84" name="Picture 83" descr="A close-up of a blue text&#10;&#10;Description automatically generated">
            <a:extLst>
              <a:ext uri="{FF2B5EF4-FFF2-40B4-BE49-F238E27FC236}">
                <a16:creationId xmlns:a16="http://schemas.microsoft.com/office/drawing/2014/main" id="{A6846285-60C9-A897-A902-033C1DA2193A}"/>
              </a:ext>
            </a:extLst>
          </p:cNvPr>
          <p:cNvPicPr>
            <a:picLocks noChangeAspect="1"/>
          </p:cNvPicPr>
          <p:nvPr/>
        </p:nvPicPr>
        <p:blipFill rotWithShape="1">
          <a:blip r:embed="rId59">
            <a:extLst>
              <a:ext uri="{28A0092B-C50C-407E-A947-70E740481C1C}">
                <a14:useLocalDpi xmlns:a14="http://schemas.microsoft.com/office/drawing/2010/main" val="0"/>
              </a:ext>
            </a:extLst>
          </a:blip>
          <a:srcRect l="1681" t="-5365" r="4234" b="-5883"/>
          <a:stretch/>
        </p:blipFill>
        <p:spPr>
          <a:xfrm>
            <a:off x="-8046" y="2495886"/>
            <a:ext cx="1153807" cy="472904"/>
          </a:xfrm>
          <a:prstGeom prst="rect">
            <a:avLst/>
          </a:prstGeom>
          <a:solidFill>
            <a:srgbClr val="90E0FC"/>
          </a:solidFill>
        </p:spPr>
      </p:pic>
      <p:pic>
        <p:nvPicPr>
          <p:cNvPr id="85" name="Picture 84" descr="A blue text on a white background&#10;&#10;Description automatically generated">
            <a:extLst>
              <a:ext uri="{FF2B5EF4-FFF2-40B4-BE49-F238E27FC236}">
                <a16:creationId xmlns:a16="http://schemas.microsoft.com/office/drawing/2014/main" id="{F52BA447-586E-E614-66FD-D56117ACB273}"/>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9661010" y="5404926"/>
            <a:ext cx="938339" cy="430764"/>
          </a:xfrm>
          <a:prstGeom prst="rect">
            <a:avLst/>
          </a:prstGeom>
          <a:solidFill>
            <a:srgbClr val="90E0FC"/>
          </a:solidFill>
        </p:spPr>
      </p:pic>
      <p:pic>
        <p:nvPicPr>
          <p:cNvPr id="87" name="Picture 86">
            <a:extLst>
              <a:ext uri="{FF2B5EF4-FFF2-40B4-BE49-F238E27FC236}">
                <a16:creationId xmlns:a16="http://schemas.microsoft.com/office/drawing/2014/main" id="{8B018139-D65D-46F0-AF7C-C86CDD5C1E3F}"/>
              </a:ext>
            </a:extLst>
          </p:cNvPr>
          <p:cNvPicPr>
            <a:picLocks noChangeAspect="1"/>
          </p:cNvPicPr>
          <p:nvPr/>
        </p:nvPicPr>
        <p:blipFill>
          <a:blip r:embed="rId61" cstate="print">
            <a:extLst>
              <a:ext uri="{28A0092B-C50C-407E-A947-70E740481C1C}">
                <a14:useLocalDpi xmlns:a14="http://schemas.microsoft.com/office/drawing/2010/main" val="0"/>
              </a:ext>
            </a:extLst>
          </a:blip>
          <a:stretch>
            <a:fillRect/>
          </a:stretch>
        </p:blipFill>
        <p:spPr>
          <a:xfrm>
            <a:off x="1654929" y="6313865"/>
            <a:ext cx="976860" cy="421486"/>
          </a:xfrm>
          <a:prstGeom prst="rect">
            <a:avLst/>
          </a:prstGeom>
          <a:solidFill>
            <a:srgbClr val="90E0FC"/>
          </a:solidFill>
        </p:spPr>
      </p:pic>
      <p:pic>
        <p:nvPicPr>
          <p:cNvPr id="90" name="Picture 25" descr="New Leaf Support">
            <a:extLst>
              <a:ext uri="{FF2B5EF4-FFF2-40B4-BE49-F238E27FC236}">
                <a16:creationId xmlns:a16="http://schemas.microsoft.com/office/drawing/2014/main" id="{B71B11BE-2766-EA84-35E7-56971827BC5D}"/>
              </a:ext>
            </a:extLst>
          </p:cNvPr>
          <p:cNvPicPr>
            <a:picLocks noChangeAspect="1" noChangeArrowheads="1"/>
          </p:cNvPicPr>
          <p:nvPr/>
        </p:nvPicPr>
        <p:blipFill rotWithShape="1">
          <a:blip r:embed="rId62">
            <a:extLst>
              <a:ext uri="{28A0092B-C50C-407E-A947-70E740481C1C}">
                <a14:useLocalDpi xmlns:a14="http://schemas.microsoft.com/office/drawing/2010/main" val="0"/>
              </a:ext>
            </a:extLst>
          </a:blip>
          <a:srcRect l="-5222" t="-315" r="-9503"/>
          <a:stretch/>
        </p:blipFill>
        <p:spPr bwMode="auto">
          <a:xfrm>
            <a:off x="5738782" y="3648452"/>
            <a:ext cx="1089379" cy="551576"/>
          </a:xfrm>
          <a:prstGeom prst="rect">
            <a:avLst/>
          </a:prstGeom>
          <a:solidFill>
            <a:srgbClr val="90E0F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91" name="Picture 90" descr="A picture containing text, vector graphics&#10;&#10;Description automatically generated">
            <a:extLst>
              <a:ext uri="{FF2B5EF4-FFF2-40B4-BE49-F238E27FC236}">
                <a16:creationId xmlns:a16="http://schemas.microsoft.com/office/drawing/2014/main" id="{3DA406E2-24CB-6EB1-2D61-51FB63DA1C37}"/>
              </a:ext>
            </a:extLst>
          </p:cNvPr>
          <p:cNvPicPr>
            <a:picLocks noChangeAspect="1"/>
          </p:cNvPicPr>
          <p:nvPr/>
        </p:nvPicPr>
        <p:blipFill rotWithShape="1">
          <a:blip r:embed="rId63">
            <a:extLst>
              <a:ext uri="{28A0092B-C50C-407E-A947-70E740481C1C}">
                <a14:useLocalDpi xmlns:a14="http://schemas.microsoft.com/office/drawing/2010/main" val="0"/>
              </a:ext>
            </a:extLst>
          </a:blip>
          <a:srcRect l="-7362" t="-6593" r="-1872" b="-2019"/>
          <a:stretch/>
        </p:blipFill>
        <p:spPr bwMode="auto">
          <a:xfrm>
            <a:off x="4894254" y="4844350"/>
            <a:ext cx="645268" cy="1007286"/>
          </a:xfrm>
          <a:prstGeom prst="rect">
            <a:avLst/>
          </a:prstGeom>
          <a:solidFill>
            <a:srgbClr val="90E0FC"/>
          </a:solidFill>
          <a:ln>
            <a:noFill/>
          </a:ln>
        </p:spPr>
      </p:pic>
      <p:pic>
        <p:nvPicPr>
          <p:cNvPr id="92" name="Picture 91" descr="A picture containing text, logo, font, trademark&#10;&#10;Description automatically generated">
            <a:extLst>
              <a:ext uri="{FF2B5EF4-FFF2-40B4-BE49-F238E27FC236}">
                <a16:creationId xmlns:a16="http://schemas.microsoft.com/office/drawing/2014/main" id="{6667DC03-F043-1EA2-3216-D94FEF60B8ED}"/>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8863200" y="5846853"/>
            <a:ext cx="754239" cy="817816"/>
          </a:xfrm>
          <a:prstGeom prst="flowChartConnector">
            <a:avLst/>
          </a:prstGeom>
          <a:solidFill>
            <a:srgbClr val="90E0FC"/>
          </a:solidFill>
        </p:spPr>
      </p:pic>
      <p:pic>
        <p:nvPicPr>
          <p:cNvPr id="93" name="Picture 92" descr="Logo&#10;&#10;Description automatically generated with low confidence">
            <a:extLst>
              <a:ext uri="{FF2B5EF4-FFF2-40B4-BE49-F238E27FC236}">
                <a16:creationId xmlns:a16="http://schemas.microsoft.com/office/drawing/2014/main" id="{EB0D7697-B248-4815-1E0E-B3E2C94F8AF3}"/>
              </a:ext>
            </a:extLst>
          </p:cNvPr>
          <p:cNvPicPr>
            <a:picLocks noChangeAspect="1"/>
          </p:cNvPicPr>
          <p:nvPr/>
        </p:nvPicPr>
        <p:blipFill>
          <a:blip r:embed="rId65" cstate="print">
            <a:extLst>
              <a:ext uri="{28A0092B-C50C-407E-A947-70E740481C1C}">
                <a14:useLocalDpi xmlns:a14="http://schemas.microsoft.com/office/drawing/2010/main" val="0"/>
              </a:ext>
            </a:extLst>
          </a:blip>
          <a:stretch>
            <a:fillRect/>
          </a:stretch>
        </p:blipFill>
        <p:spPr>
          <a:xfrm>
            <a:off x="5606438" y="5402046"/>
            <a:ext cx="1289691" cy="229751"/>
          </a:xfrm>
          <a:prstGeom prst="rect">
            <a:avLst/>
          </a:prstGeom>
          <a:solidFill>
            <a:srgbClr val="90E0FC"/>
          </a:solidFill>
        </p:spPr>
      </p:pic>
      <p:pic>
        <p:nvPicPr>
          <p:cNvPr id="94" name="Picture 93" descr="A picture containing text, font, screenshot, graphics&#10;&#10;Description automatically generated">
            <a:extLst>
              <a:ext uri="{FF2B5EF4-FFF2-40B4-BE49-F238E27FC236}">
                <a16:creationId xmlns:a16="http://schemas.microsoft.com/office/drawing/2014/main" id="{84AEC49F-2A7A-55A9-4E37-CF12E7C7B8CA}"/>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10552770" y="3668909"/>
            <a:ext cx="1491546" cy="356956"/>
          </a:xfrm>
          <a:prstGeom prst="rect">
            <a:avLst/>
          </a:prstGeom>
          <a:solidFill>
            <a:srgbClr val="90E0FC"/>
          </a:solidFill>
        </p:spPr>
      </p:pic>
      <p:pic>
        <p:nvPicPr>
          <p:cNvPr id="95" name="Picture 2" descr="Kent Adult Education Logo">
            <a:extLst>
              <a:ext uri="{FF2B5EF4-FFF2-40B4-BE49-F238E27FC236}">
                <a16:creationId xmlns:a16="http://schemas.microsoft.com/office/drawing/2014/main" id="{4D8A33A5-E165-718D-438D-68B1FC75A5A8}"/>
              </a:ext>
            </a:extLst>
          </p:cNvPr>
          <p:cNvPicPr>
            <a:picLocks noChangeAspect="1" noChangeArrowheads="1"/>
          </p:cNvPicPr>
          <p:nvPr/>
        </p:nvPicPr>
        <p:blipFill>
          <a:blip r:embed="rId67">
            <a:extLst>
              <a:ext uri="{28A0092B-C50C-407E-A947-70E740481C1C}">
                <a14:useLocalDpi xmlns:a14="http://schemas.microsoft.com/office/drawing/2010/main" val="0"/>
              </a:ext>
            </a:extLst>
          </a:blip>
          <a:srcRect/>
          <a:stretch>
            <a:fillRect/>
          </a:stretch>
        </p:blipFill>
        <p:spPr bwMode="auto">
          <a:xfrm>
            <a:off x="7256935" y="5918386"/>
            <a:ext cx="1117385" cy="457044"/>
          </a:xfrm>
          <a:prstGeom prst="rect">
            <a:avLst/>
          </a:prstGeom>
          <a:solidFill>
            <a:srgbClr val="90E0FC"/>
          </a:solidFill>
        </p:spPr>
      </p:pic>
      <p:pic>
        <p:nvPicPr>
          <p:cNvPr id="96" name="Picture 95" descr="Logo, company name&#10;&#10;Description automatically generated">
            <a:extLst>
              <a:ext uri="{FF2B5EF4-FFF2-40B4-BE49-F238E27FC236}">
                <a16:creationId xmlns:a16="http://schemas.microsoft.com/office/drawing/2014/main" id="{F3890362-C87F-5DED-1B98-8B3E2A52180F}"/>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10582706" y="4900265"/>
            <a:ext cx="1452898" cy="356956"/>
          </a:xfrm>
          <a:prstGeom prst="rect">
            <a:avLst/>
          </a:prstGeom>
          <a:solidFill>
            <a:srgbClr val="90E0FC"/>
          </a:solidFill>
        </p:spPr>
      </p:pic>
      <p:pic>
        <p:nvPicPr>
          <p:cNvPr id="97" name="Picture 96" descr="A picture containing diagram&#10;&#10;Description automatically generated">
            <a:extLst>
              <a:ext uri="{FF2B5EF4-FFF2-40B4-BE49-F238E27FC236}">
                <a16:creationId xmlns:a16="http://schemas.microsoft.com/office/drawing/2014/main" id="{08E34B07-F4CD-6855-7931-4DE491DCD911}"/>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3163662" y="3835491"/>
            <a:ext cx="716743" cy="735894"/>
          </a:xfrm>
          <a:prstGeom prst="rect">
            <a:avLst/>
          </a:prstGeom>
          <a:solidFill>
            <a:srgbClr val="90E0FC"/>
          </a:solidFill>
        </p:spPr>
      </p:pic>
      <p:pic>
        <p:nvPicPr>
          <p:cNvPr id="99" name="Picture 98" descr="A picture containing text, font, graphics, graphic design&#10;&#10;Description automatically generated">
            <a:extLst>
              <a:ext uri="{FF2B5EF4-FFF2-40B4-BE49-F238E27FC236}">
                <a16:creationId xmlns:a16="http://schemas.microsoft.com/office/drawing/2014/main" id="{84A8650B-A7BB-8F9A-D96F-5E52E837B6BF}"/>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8037377" y="2466999"/>
            <a:ext cx="943362" cy="824820"/>
          </a:xfrm>
          <a:prstGeom prst="rect">
            <a:avLst/>
          </a:prstGeom>
          <a:solidFill>
            <a:srgbClr val="90E0FC"/>
          </a:solidFill>
        </p:spPr>
      </p:pic>
      <p:pic>
        <p:nvPicPr>
          <p:cNvPr id="100" name="Picture 99">
            <a:extLst>
              <a:ext uri="{FF2B5EF4-FFF2-40B4-BE49-F238E27FC236}">
                <a16:creationId xmlns:a16="http://schemas.microsoft.com/office/drawing/2014/main" id="{948BE9C9-CAE8-CEE8-D2A8-606E75D0C756}"/>
              </a:ext>
            </a:extLst>
          </p:cNvPr>
          <p:cNvPicPr>
            <a:picLocks noChangeAspect="1"/>
          </p:cNvPicPr>
          <p:nvPr/>
        </p:nvPicPr>
        <p:blipFill>
          <a:blip r:embed="rId71" cstate="print">
            <a:extLst>
              <a:ext uri="{28A0092B-C50C-407E-A947-70E740481C1C}">
                <a14:useLocalDpi xmlns:a14="http://schemas.microsoft.com/office/drawing/2010/main" val="0"/>
              </a:ext>
            </a:extLst>
          </a:blip>
          <a:stretch>
            <a:fillRect/>
          </a:stretch>
        </p:blipFill>
        <p:spPr>
          <a:xfrm>
            <a:off x="7011782" y="2041589"/>
            <a:ext cx="742953" cy="805579"/>
          </a:xfrm>
          <a:prstGeom prst="rect">
            <a:avLst/>
          </a:prstGeom>
          <a:solidFill>
            <a:srgbClr val="90E0FC"/>
          </a:solidFill>
        </p:spPr>
      </p:pic>
      <p:pic>
        <p:nvPicPr>
          <p:cNvPr id="103" name="Picture 102" descr="A grey and blue text over a lighthouse&#10;&#10;Description automatically generated">
            <a:extLst>
              <a:ext uri="{FF2B5EF4-FFF2-40B4-BE49-F238E27FC236}">
                <a16:creationId xmlns:a16="http://schemas.microsoft.com/office/drawing/2014/main" id="{1664EF1B-B6D4-ECB5-FF8A-0E6734AEB5A2}"/>
              </a:ext>
            </a:extLst>
          </p:cNvPr>
          <p:cNvPicPr>
            <a:picLocks noChangeAspect="1"/>
          </p:cNvPicPr>
          <p:nvPr/>
        </p:nvPicPr>
        <p:blipFill rotWithShape="1">
          <a:blip r:embed="rId72">
            <a:extLst>
              <a:ext uri="{28A0092B-C50C-407E-A947-70E740481C1C}">
                <a14:useLocalDpi xmlns:a14="http://schemas.microsoft.com/office/drawing/2010/main" val="0"/>
              </a:ext>
            </a:extLst>
          </a:blip>
          <a:srcRect l="-6633" t="-27528" r="-7883" b="-42070"/>
          <a:stretch/>
        </p:blipFill>
        <p:spPr>
          <a:xfrm>
            <a:off x="7956564" y="3277494"/>
            <a:ext cx="1118173" cy="551576"/>
          </a:xfrm>
          <a:prstGeom prst="rect">
            <a:avLst/>
          </a:prstGeom>
          <a:solidFill>
            <a:srgbClr val="90E0FC"/>
          </a:solidFill>
        </p:spPr>
      </p:pic>
      <p:pic>
        <p:nvPicPr>
          <p:cNvPr id="104" name="Picture 2">
            <a:extLst>
              <a:ext uri="{FF2B5EF4-FFF2-40B4-BE49-F238E27FC236}">
                <a16:creationId xmlns:a16="http://schemas.microsoft.com/office/drawing/2014/main" id="{C97011DF-624B-31BB-25B0-46F50E8770DA}"/>
              </a:ext>
            </a:extLst>
          </p:cNvPr>
          <p:cNvPicPr>
            <a:picLocks noChangeAspect="1" noChangeArrowheads="1"/>
          </p:cNvPicPr>
          <p:nvPr/>
        </p:nvPicPr>
        <p:blipFill>
          <a:blip r:embed="rId73">
            <a:extLst>
              <a:ext uri="{28A0092B-C50C-407E-A947-70E740481C1C}">
                <a14:useLocalDpi xmlns:a14="http://schemas.microsoft.com/office/drawing/2010/main" val="0"/>
              </a:ext>
            </a:extLst>
          </a:blip>
          <a:srcRect/>
          <a:stretch>
            <a:fillRect/>
          </a:stretch>
        </p:blipFill>
        <p:spPr bwMode="auto">
          <a:xfrm>
            <a:off x="8441373" y="5372721"/>
            <a:ext cx="1132064" cy="457044"/>
          </a:xfrm>
          <a:prstGeom prst="rect">
            <a:avLst/>
          </a:prstGeom>
          <a:solidFill>
            <a:srgbClr val="90E0FC"/>
          </a:solidFill>
        </p:spPr>
      </p:pic>
      <p:pic>
        <p:nvPicPr>
          <p:cNvPr id="2" name="Picture 1" descr="A logo for a home start&#10;&#10;Description automatically generated">
            <a:extLst>
              <a:ext uri="{FF2B5EF4-FFF2-40B4-BE49-F238E27FC236}">
                <a16:creationId xmlns:a16="http://schemas.microsoft.com/office/drawing/2014/main" id="{B8CBE909-E637-8D1B-DF1C-4D4EB40424D5}"/>
              </a:ext>
            </a:extLst>
          </p:cNvPr>
          <p:cNvPicPr>
            <a:picLocks noChangeAspect="1"/>
          </p:cNvPicPr>
          <p:nvPr/>
        </p:nvPicPr>
        <p:blipFill rotWithShape="1">
          <a:blip r:embed="rId74">
            <a:extLst>
              <a:ext uri="{28A0092B-C50C-407E-A947-70E740481C1C}">
                <a14:useLocalDpi xmlns:a14="http://schemas.microsoft.com/office/drawing/2010/main" val="0"/>
              </a:ext>
            </a:extLst>
          </a:blip>
          <a:srcRect l="-11413" t="-5295" r="-23032" b="-12447"/>
          <a:stretch/>
        </p:blipFill>
        <p:spPr>
          <a:xfrm>
            <a:off x="3981983" y="2850181"/>
            <a:ext cx="1148573" cy="676457"/>
          </a:xfrm>
          <a:prstGeom prst="rect">
            <a:avLst/>
          </a:prstGeom>
        </p:spPr>
      </p:pic>
      <p:pic>
        <p:nvPicPr>
          <p:cNvPr id="3" name="Picture 2" descr="A close-up of a logo&#10;&#10;Description automatically generated">
            <a:extLst>
              <a:ext uri="{FF2B5EF4-FFF2-40B4-BE49-F238E27FC236}">
                <a16:creationId xmlns:a16="http://schemas.microsoft.com/office/drawing/2014/main" id="{2852AB34-F196-76EE-954A-6F9D9D223DD9}"/>
              </a:ext>
            </a:extLst>
          </p:cNvPr>
          <p:cNvPicPr>
            <a:picLocks noChangeAspect="1"/>
          </p:cNvPicPr>
          <p:nvPr/>
        </p:nvPicPr>
        <p:blipFill>
          <a:blip r:embed="rId75"/>
          <a:stretch>
            <a:fillRect/>
          </a:stretch>
        </p:blipFill>
        <p:spPr>
          <a:xfrm>
            <a:off x="9942191" y="988936"/>
            <a:ext cx="771683" cy="644422"/>
          </a:xfrm>
          <a:prstGeom prst="rect">
            <a:avLst/>
          </a:prstGeom>
        </p:spPr>
      </p:pic>
      <p:pic>
        <p:nvPicPr>
          <p:cNvPr id="4" name="Picture 2" descr="Image result for youth ngage">
            <a:extLst>
              <a:ext uri="{FF2B5EF4-FFF2-40B4-BE49-F238E27FC236}">
                <a16:creationId xmlns:a16="http://schemas.microsoft.com/office/drawing/2014/main" id="{A3851485-4B5D-D5AF-2A9C-BE21C63F8946}"/>
              </a:ext>
            </a:extLst>
          </p:cNvPr>
          <p:cNvPicPr>
            <a:picLocks noChangeAspect="1" noChangeArrowheads="1"/>
          </p:cNvPicPr>
          <p:nvPr/>
        </p:nvPicPr>
        <p:blipFill>
          <a:blip r:embed="rId76">
            <a:extLst>
              <a:ext uri="{28A0092B-C50C-407E-A947-70E740481C1C}">
                <a14:useLocalDpi xmlns:a14="http://schemas.microsoft.com/office/drawing/2010/main" val="0"/>
              </a:ext>
            </a:extLst>
          </a:blip>
          <a:srcRect/>
          <a:stretch>
            <a:fillRect/>
          </a:stretch>
        </p:blipFill>
        <p:spPr bwMode="auto">
          <a:xfrm>
            <a:off x="2482440" y="3772999"/>
            <a:ext cx="615307" cy="6004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white square with black text&#10;&#10;Description automatically generated">
            <a:extLst>
              <a:ext uri="{FF2B5EF4-FFF2-40B4-BE49-F238E27FC236}">
                <a16:creationId xmlns:a16="http://schemas.microsoft.com/office/drawing/2014/main" id="{AB04F3A3-FA47-26C8-38D3-C3361B0C564E}"/>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4891565" y="4045574"/>
            <a:ext cx="934609" cy="956514"/>
          </a:xfrm>
          <a:prstGeom prst="rect">
            <a:avLst/>
          </a:prstGeom>
        </p:spPr>
      </p:pic>
      <p:pic>
        <p:nvPicPr>
          <p:cNvPr id="36" name="Picture 35" descr="A logo for a health resources company&#10;&#10;Description automatically generated">
            <a:extLst>
              <a:ext uri="{FF2B5EF4-FFF2-40B4-BE49-F238E27FC236}">
                <a16:creationId xmlns:a16="http://schemas.microsoft.com/office/drawing/2014/main" id="{0ECC87A7-E721-A696-4D33-FF0FB1C40E8F}"/>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10591707" y="4120135"/>
            <a:ext cx="1433737" cy="668303"/>
          </a:xfrm>
          <a:prstGeom prst="rect">
            <a:avLst/>
          </a:prstGeom>
        </p:spPr>
      </p:pic>
      <p:pic>
        <p:nvPicPr>
          <p:cNvPr id="9" name="Picture 8" descr="A blue and white logo&#10;&#10;Description automatically generated">
            <a:extLst>
              <a:ext uri="{FF2B5EF4-FFF2-40B4-BE49-F238E27FC236}">
                <a16:creationId xmlns:a16="http://schemas.microsoft.com/office/drawing/2014/main" id="{387F02C0-D173-D069-0E2F-44F338D1CF49}"/>
              </a:ext>
            </a:extLst>
          </p:cNvPr>
          <p:cNvPicPr>
            <a:picLocks noChangeAspect="1"/>
          </p:cNvPicPr>
          <p:nvPr/>
        </p:nvPicPr>
        <p:blipFill rotWithShape="1">
          <a:blip r:embed="rId79">
            <a:extLst>
              <a:ext uri="{28A0092B-C50C-407E-A947-70E740481C1C}">
                <a14:useLocalDpi xmlns:a14="http://schemas.microsoft.com/office/drawing/2010/main" val="0"/>
              </a:ext>
            </a:extLst>
          </a:blip>
          <a:srcRect l="12651" t="29250" r="14643" b="17656"/>
          <a:stretch/>
        </p:blipFill>
        <p:spPr>
          <a:xfrm>
            <a:off x="6058640" y="2396223"/>
            <a:ext cx="812846" cy="625563"/>
          </a:xfrm>
          <a:prstGeom prst="rect">
            <a:avLst/>
          </a:prstGeom>
        </p:spPr>
      </p:pic>
      <p:pic>
        <p:nvPicPr>
          <p:cNvPr id="7" name="Picture 6">
            <a:extLst>
              <a:ext uri="{FF2B5EF4-FFF2-40B4-BE49-F238E27FC236}">
                <a16:creationId xmlns:a16="http://schemas.microsoft.com/office/drawing/2014/main" id="{6BB3343E-4C6F-B608-6728-D3178D98DE18}"/>
              </a:ext>
            </a:extLst>
          </p:cNvPr>
          <p:cNvPicPr>
            <a:picLocks noChangeAspect="1"/>
          </p:cNvPicPr>
          <p:nvPr/>
        </p:nvPicPr>
        <p:blipFill rotWithShape="1">
          <a:blip r:embed="rId80"/>
          <a:srcRect l="4451" t="27486" r="4245" b="28727"/>
          <a:stretch/>
        </p:blipFill>
        <p:spPr>
          <a:xfrm>
            <a:off x="1927487" y="5406410"/>
            <a:ext cx="1024554" cy="394390"/>
          </a:xfrm>
          <a:prstGeom prst="rect">
            <a:avLst/>
          </a:prstGeom>
        </p:spPr>
      </p:pic>
      <p:pic>
        <p:nvPicPr>
          <p:cNvPr id="62" name="Picture 61" descr="A logo for a community foundation&#10;&#10;Description automatically generated">
            <a:extLst>
              <a:ext uri="{FF2B5EF4-FFF2-40B4-BE49-F238E27FC236}">
                <a16:creationId xmlns:a16="http://schemas.microsoft.com/office/drawing/2014/main" id="{CA1E39A6-41A8-F8FE-942B-846779E2003B}"/>
              </a:ext>
            </a:extLst>
          </p:cNvPr>
          <p:cNvPicPr>
            <a:picLocks noChangeAspect="1"/>
          </p:cNvPicPr>
          <p:nvPr/>
        </p:nvPicPr>
        <p:blipFill rotWithShape="1">
          <a:blip r:embed="rId81"/>
          <a:srcRect l="22301" t="13486" r="22697" b="12547"/>
          <a:stretch/>
        </p:blipFill>
        <p:spPr>
          <a:xfrm>
            <a:off x="1220374" y="2465364"/>
            <a:ext cx="504360" cy="735507"/>
          </a:xfrm>
          <a:prstGeom prst="rect">
            <a:avLst/>
          </a:prstGeom>
        </p:spPr>
      </p:pic>
      <p:pic>
        <p:nvPicPr>
          <p:cNvPr id="88" name="Picture 87" descr="A close-up of a logo&#10;&#10;Description automatically generated">
            <a:extLst>
              <a:ext uri="{FF2B5EF4-FFF2-40B4-BE49-F238E27FC236}">
                <a16:creationId xmlns:a16="http://schemas.microsoft.com/office/drawing/2014/main" id="{4ACD5AD8-EC49-6E8D-7A33-3456D15559F4}"/>
              </a:ext>
            </a:extLst>
          </p:cNvPr>
          <p:cNvPicPr>
            <a:picLocks noChangeAspect="1"/>
          </p:cNvPicPr>
          <p:nvPr/>
        </p:nvPicPr>
        <p:blipFill rotWithShape="1">
          <a:blip r:embed="rId82"/>
          <a:srcRect l="-5" t="11354" r="-400" b="10595"/>
          <a:stretch/>
        </p:blipFill>
        <p:spPr>
          <a:xfrm>
            <a:off x="6805215" y="4192768"/>
            <a:ext cx="1442412" cy="399947"/>
          </a:xfrm>
          <a:prstGeom prst="rect">
            <a:avLst/>
          </a:prstGeom>
        </p:spPr>
      </p:pic>
      <p:pic>
        <p:nvPicPr>
          <p:cNvPr id="105" name="Picture 104" descr="A blue and white logo&#10;&#10;Description automatically generated">
            <a:extLst>
              <a:ext uri="{FF2B5EF4-FFF2-40B4-BE49-F238E27FC236}">
                <a16:creationId xmlns:a16="http://schemas.microsoft.com/office/drawing/2014/main" id="{B44D4745-0C7C-4AD7-3B2C-C2E3C714FCE0}"/>
              </a:ext>
            </a:extLst>
          </p:cNvPr>
          <p:cNvPicPr>
            <a:picLocks noChangeAspect="1"/>
          </p:cNvPicPr>
          <p:nvPr/>
        </p:nvPicPr>
        <p:blipFill>
          <a:blip r:embed="rId83"/>
          <a:stretch>
            <a:fillRect/>
          </a:stretch>
        </p:blipFill>
        <p:spPr>
          <a:xfrm>
            <a:off x="9711144" y="4614645"/>
            <a:ext cx="675760" cy="727474"/>
          </a:xfrm>
          <a:prstGeom prst="rect">
            <a:avLst/>
          </a:prstGeom>
        </p:spPr>
      </p:pic>
      <p:pic>
        <p:nvPicPr>
          <p:cNvPr id="106" name="Picture 105" descr="A black background with purple text&#10;&#10;Description automatically generated">
            <a:extLst>
              <a:ext uri="{FF2B5EF4-FFF2-40B4-BE49-F238E27FC236}">
                <a16:creationId xmlns:a16="http://schemas.microsoft.com/office/drawing/2014/main" id="{025E7E60-457D-1DA6-9EBB-E61DB6C11D36}"/>
              </a:ext>
            </a:extLst>
          </p:cNvPr>
          <p:cNvPicPr>
            <a:picLocks noChangeAspect="1"/>
          </p:cNvPicPr>
          <p:nvPr/>
        </p:nvPicPr>
        <p:blipFill rotWithShape="1">
          <a:blip r:embed="rId84"/>
          <a:srcRect l="-1758" t="34480" r="1368" b="29232"/>
          <a:stretch/>
        </p:blipFill>
        <p:spPr>
          <a:xfrm>
            <a:off x="2645492" y="6290154"/>
            <a:ext cx="1522323" cy="544909"/>
          </a:xfrm>
          <a:prstGeom prst="rect">
            <a:avLst/>
          </a:prstGeom>
        </p:spPr>
      </p:pic>
      <p:pic>
        <p:nvPicPr>
          <p:cNvPr id="112" name="Picture 111" descr="A blue square with white text&#10;&#10;Description automatically generated">
            <a:extLst>
              <a:ext uri="{FF2B5EF4-FFF2-40B4-BE49-F238E27FC236}">
                <a16:creationId xmlns:a16="http://schemas.microsoft.com/office/drawing/2014/main" id="{73AF02AC-8A31-0131-D794-F68FCB202377}"/>
              </a:ext>
            </a:extLst>
          </p:cNvPr>
          <p:cNvPicPr>
            <a:picLocks noChangeAspect="1"/>
          </p:cNvPicPr>
          <p:nvPr/>
        </p:nvPicPr>
        <p:blipFill>
          <a:blip r:embed="rId85">
            <a:extLst>
              <a:ext uri="{28A0092B-C50C-407E-A947-70E740481C1C}">
                <a14:useLocalDpi xmlns:a14="http://schemas.microsoft.com/office/drawing/2010/main" val="0"/>
              </a:ext>
            </a:extLst>
          </a:blip>
          <a:stretch>
            <a:fillRect/>
          </a:stretch>
        </p:blipFill>
        <p:spPr>
          <a:xfrm>
            <a:off x="1807993" y="2233497"/>
            <a:ext cx="810393" cy="802526"/>
          </a:xfrm>
          <a:prstGeom prst="rect">
            <a:avLst/>
          </a:prstGeom>
        </p:spPr>
      </p:pic>
      <p:pic>
        <p:nvPicPr>
          <p:cNvPr id="111" name="Picture 110" descr="A logo with cartoon characters&#10;&#10;Description automatically generated">
            <a:extLst>
              <a:ext uri="{FF2B5EF4-FFF2-40B4-BE49-F238E27FC236}">
                <a16:creationId xmlns:a16="http://schemas.microsoft.com/office/drawing/2014/main" id="{3DA588EB-E639-9663-4051-076ADBA5F9EE}"/>
              </a:ext>
            </a:extLst>
          </p:cNvPr>
          <p:cNvPicPr>
            <a:picLocks noChangeAspect="1"/>
          </p:cNvPicPr>
          <p:nvPr/>
        </p:nvPicPr>
        <p:blipFill>
          <a:blip r:embed="rId86"/>
          <a:stretch>
            <a:fillRect/>
          </a:stretch>
        </p:blipFill>
        <p:spPr>
          <a:xfrm>
            <a:off x="3060983" y="5487546"/>
            <a:ext cx="743946" cy="667214"/>
          </a:xfrm>
          <a:prstGeom prst="rect">
            <a:avLst/>
          </a:prstGeom>
        </p:spPr>
      </p:pic>
      <p:pic>
        <p:nvPicPr>
          <p:cNvPr id="114" name="Picture 113" descr="A blue and yellow logo with a heart and a flower&#10;&#10;Description automatically generated">
            <a:extLst>
              <a:ext uri="{FF2B5EF4-FFF2-40B4-BE49-F238E27FC236}">
                <a16:creationId xmlns:a16="http://schemas.microsoft.com/office/drawing/2014/main" id="{D0081325-581E-2CDA-BD41-27C77429C163}"/>
              </a:ext>
            </a:extLst>
          </p:cNvPr>
          <p:cNvPicPr>
            <a:picLocks noChangeAspect="1"/>
          </p:cNvPicPr>
          <p:nvPr/>
        </p:nvPicPr>
        <p:blipFill rotWithShape="1">
          <a:blip r:embed="rId87"/>
          <a:srcRect t="422" r="-1247" b="14624"/>
          <a:stretch/>
        </p:blipFill>
        <p:spPr>
          <a:xfrm>
            <a:off x="620612" y="37555"/>
            <a:ext cx="638872" cy="548720"/>
          </a:xfrm>
          <a:prstGeom prst="rect">
            <a:avLst/>
          </a:prstGeom>
        </p:spPr>
      </p:pic>
      <p:pic>
        <p:nvPicPr>
          <p:cNvPr id="115" name="Picture 114" descr="A logo with a hand and colorful leaves&#10;&#10;Description automatically generated">
            <a:extLst>
              <a:ext uri="{FF2B5EF4-FFF2-40B4-BE49-F238E27FC236}">
                <a16:creationId xmlns:a16="http://schemas.microsoft.com/office/drawing/2014/main" id="{784D83AB-E727-7BEB-2ED5-A1F171857EE8}"/>
              </a:ext>
            </a:extLst>
          </p:cNvPr>
          <p:cNvPicPr>
            <a:picLocks noChangeAspect="1"/>
          </p:cNvPicPr>
          <p:nvPr/>
        </p:nvPicPr>
        <p:blipFill rotWithShape="1">
          <a:blip r:embed="rId88"/>
          <a:srcRect l="12708" t="14556" r="15881" b="15641"/>
          <a:stretch/>
        </p:blipFill>
        <p:spPr>
          <a:xfrm>
            <a:off x="6374930" y="5675614"/>
            <a:ext cx="692660" cy="633668"/>
          </a:xfrm>
          <a:prstGeom prst="rect">
            <a:avLst/>
          </a:prstGeom>
        </p:spPr>
      </p:pic>
      <p:pic>
        <p:nvPicPr>
          <p:cNvPr id="117" name="Picture 116">
            <a:extLst>
              <a:ext uri="{FF2B5EF4-FFF2-40B4-BE49-F238E27FC236}">
                <a16:creationId xmlns:a16="http://schemas.microsoft.com/office/drawing/2014/main" id="{D184C820-ACE1-F6E5-DE65-230C711CE8E8}"/>
              </a:ext>
            </a:extLst>
          </p:cNvPr>
          <p:cNvPicPr>
            <a:picLocks noChangeAspect="1"/>
          </p:cNvPicPr>
          <p:nvPr/>
        </p:nvPicPr>
        <p:blipFill rotWithShape="1">
          <a:blip r:embed="rId89"/>
          <a:srcRect l="6795" t="9175" r="3359" b="8422"/>
          <a:stretch/>
        </p:blipFill>
        <p:spPr>
          <a:xfrm>
            <a:off x="10905450" y="5772769"/>
            <a:ext cx="1265643" cy="1040438"/>
          </a:xfrm>
          <a:prstGeom prst="rect">
            <a:avLst/>
          </a:prstGeom>
          <a:solidFill>
            <a:srgbClr val="90E0FC"/>
          </a:solidFill>
        </p:spPr>
      </p:pic>
      <p:pic>
        <p:nvPicPr>
          <p:cNvPr id="118" name="Picture 117" descr="A picture containing text, font, logo&#10;&#10;Description automatically generated">
            <a:extLst>
              <a:ext uri="{FF2B5EF4-FFF2-40B4-BE49-F238E27FC236}">
                <a16:creationId xmlns:a16="http://schemas.microsoft.com/office/drawing/2014/main" id="{B8A07116-3208-2E55-1BD6-88F6E277117C}"/>
              </a:ext>
            </a:extLst>
          </p:cNvPr>
          <p:cNvPicPr>
            <a:picLocks noChangeAspect="1"/>
          </p:cNvPicPr>
          <p:nvPr/>
        </p:nvPicPr>
        <p:blipFill>
          <a:blip r:embed="rId90">
            <a:extLst>
              <a:ext uri="{28A0092B-C50C-407E-A947-70E740481C1C}">
                <a14:useLocalDpi xmlns:a14="http://schemas.microsoft.com/office/drawing/2010/main" val="0"/>
              </a:ext>
            </a:extLst>
          </a:blip>
          <a:stretch>
            <a:fillRect/>
          </a:stretch>
        </p:blipFill>
        <p:spPr>
          <a:xfrm>
            <a:off x="226011" y="5829792"/>
            <a:ext cx="1222801" cy="320492"/>
          </a:xfrm>
          <a:prstGeom prst="rect">
            <a:avLst/>
          </a:prstGeom>
          <a:solidFill>
            <a:srgbClr val="90E0FC"/>
          </a:solidFill>
        </p:spPr>
      </p:pic>
      <p:pic>
        <p:nvPicPr>
          <p:cNvPr id="119" name="Picture 118" descr="A blue and orange logo&#10;&#10;Description automatically generated">
            <a:extLst>
              <a:ext uri="{FF2B5EF4-FFF2-40B4-BE49-F238E27FC236}">
                <a16:creationId xmlns:a16="http://schemas.microsoft.com/office/drawing/2014/main" id="{0DC273A6-02B5-7772-7C99-9F50C14E2162}"/>
              </a:ext>
            </a:extLst>
          </p:cNvPr>
          <p:cNvPicPr>
            <a:picLocks noChangeAspect="1"/>
          </p:cNvPicPr>
          <p:nvPr/>
        </p:nvPicPr>
        <p:blipFill rotWithShape="1">
          <a:blip r:embed="rId91">
            <a:extLst>
              <a:ext uri="{28A0092B-C50C-407E-A947-70E740481C1C}">
                <a14:useLocalDpi xmlns:a14="http://schemas.microsoft.com/office/drawing/2010/main" val="0"/>
              </a:ext>
            </a:extLst>
          </a:blip>
          <a:srcRect l="8560" t="13143" r="6911" b="7459"/>
          <a:stretch/>
        </p:blipFill>
        <p:spPr>
          <a:xfrm>
            <a:off x="6832689" y="4610372"/>
            <a:ext cx="935990" cy="866833"/>
          </a:xfrm>
          <a:prstGeom prst="rect">
            <a:avLst/>
          </a:prstGeom>
        </p:spPr>
      </p:pic>
      <p:pic>
        <p:nvPicPr>
          <p:cNvPr id="120" name="Picture 119" descr="Logo, company name&#10;&#10;Description automatically generated">
            <a:extLst>
              <a:ext uri="{FF2B5EF4-FFF2-40B4-BE49-F238E27FC236}">
                <a16:creationId xmlns:a16="http://schemas.microsoft.com/office/drawing/2014/main" id="{0A8031A6-B87E-2395-7BD9-E1E77E271114}"/>
              </a:ext>
            </a:extLst>
          </p:cNvPr>
          <p:cNvPicPr>
            <a:picLocks noChangeAspect="1"/>
          </p:cNvPicPr>
          <p:nvPr/>
        </p:nvPicPr>
        <p:blipFill>
          <a:blip r:embed="rId92" cstate="print">
            <a:extLst>
              <a:ext uri="{28A0092B-C50C-407E-A947-70E740481C1C}">
                <a14:useLocalDpi xmlns:a14="http://schemas.microsoft.com/office/drawing/2010/main" val="0"/>
              </a:ext>
            </a:extLst>
          </a:blip>
          <a:stretch>
            <a:fillRect/>
          </a:stretch>
        </p:blipFill>
        <p:spPr>
          <a:xfrm>
            <a:off x="4053961" y="3556940"/>
            <a:ext cx="962630" cy="533668"/>
          </a:xfrm>
          <a:prstGeom prst="rect">
            <a:avLst/>
          </a:prstGeom>
          <a:solidFill>
            <a:srgbClr val="90E0FC"/>
          </a:solidFill>
        </p:spPr>
      </p:pic>
      <p:pic>
        <p:nvPicPr>
          <p:cNvPr id="6" name="Picture 5" descr="A logo with blue text&#10;&#10;Description automatically generated">
            <a:extLst>
              <a:ext uri="{FF2B5EF4-FFF2-40B4-BE49-F238E27FC236}">
                <a16:creationId xmlns:a16="http://schemas.microsoft.com/office/drawing/2014/main" id="{B7798FD2-7C94-3D46-F8E5-735556691950}"/>
              </a:ext>
            </a:extLst>
          </p:cNvPr>
          <p:cNvPicPr>
            <a:picLocks noChangeAspect="1"/>
          </p:cNvPicPr>
          <p:nvPr/>
        </p:nvPicPr>
        <p:blipFill rotWithShape="1">
          <a:blip r:embed="rId93"/>
          <a:srcRect t="33198" r="971" b="39226"/>
          <a:stretch/>
        </p:blipFill>
        <p:spPr>
          <a:xfrm>
            <a:off x="6724185" y="34095"/>
            <a:ext cx="1593695" cy="419128"/>
          </a:xfrm>
          <a:prstGeom prst="rect">
            <a:avLst/>
          </a:prstGeom>
        </p:spPr>
      </p:pic>
      <p:pic>
        <p:nvPicPr>
          <p:cNvPr id="13" name="Picture 12" descr="A logo with a chameleon&#10;&#10;Description automatically generated">
            <a:extLst>
              <a:ext uri="{FF2B5EF4-FFF2-40B4-BE49-F238E27FC236}">
                <a16:creationId xmlns:a16="http://schemas.microsoft.com/office/drawing/2014/main" id="{2560A5EF-B4D7-949E-A4D5-80B95420BD9C}"/>
              </a:ext>
            </a:extLst>
          </p:cNvPr>
          <p:cNvPicPr>
            <a:picLocks noChangeAspect="1"/>
          </p:cNvPicPr>
          <p:nvPr/>
        </p:nvPicPr>
        <p:blipFill rotWithShape="1">
          <a:blip r:embed="rId94"/>
          <a:srcRect t="32862" r="569" b="32173"/>
          <a:stretch/>
        </p:blipFill>
        <p:spPr>
          <a:xfrm>
            <a:off x="2969949" y="1310461"/>
            <a:ext cx="1017201" cy="365203"/>
          </a:xfrm>
          <a:prstGeom prst="rect">
            <a:avLst/>
          </a:prstGeom>
          <a:solidFill>
            <a:srgbClr val="FFFFFF">
              <a:shade val="85000"/>
            </a:srgbClr>
          </a:solidFill>
          <a:ln w="88900" cap="sq">
            <a:noFill/>
            <a:miter lim="800000"/>
          </a:ln>
          <a:effectLst/>
        </p:spPr>
      </p:pic>
      <p:pic>
        <p:nvPicPr>
          <p:cNvPr id="28" name="Picture 27" descr="A logo with red lines on it&#10;&#10;Description automatically generated">
            <a:extLst>
              <a:ext uri="{FF2B5EF4-FFF2-40B4-BE49-F238E27FC236}">
                <a16:creationId xmlns:a16="http://schemas.microsoft.com/office/drawing/2014/main" id="{AEC9765C-DA93-0DF7-F15E-B9A350A1FDFD}"/>
              </a:ext>
            </a:extLst>
          </p:cNvPr>
          <p:cNvPicPr>
            <a:picLocks noChangeAspect="1"/>
          </p:cNvPicPr>
          <p:nvPr/>
        </p:nvPicPr>
        <p:blipFill rotWithShape="1">
          <a:blip r:embed="rId95"/>
          <a:srcRect l="19332" t="18248" r="16975" b="34039"/>
          <a:stretch/>
        </p:blipFill>
        <p:spPr>
          <a:xfrm>
            <a:off x="3785168" y="2057362"/>
            <a:ext cx="893519" cy="653482"/>
          </a:xfrm>
          <a:prstGeom prst="rect">
            <a:avLst/>
          </a:prstGeom>
        </p:spPr>
      </p:pic>
      <p:pic>
        <p:nvPicPr>
          <p:cNvPr id="33" name="Picture 32" descr="A colorful circle with text&#10;&#10;Description automatically generated">
            <a:extLst>
              <a:ext uri="{FF2B5EF4-FFF2-40B4-BE49-F238E27FC236}">
                <a16:creationId xmlns:a16="http://schemas.microsoft.com/office/drawing/2014/main" id="{523D730D-360D-D897-44D0-9998B3FC0775}"/>
              </a:ext>
            </a:extLst>
          </p:cNvPr>
          <p:cNvPicPr>
            <a:picLocks noChangeAspect="1"/>
          </p:cNvPicPr>
          <p:nvPr/>
        </p:nvPicPr>
        <p:blipFill>
          <a:blip r:embed="rId96"/>
          <a:stretch>
            <a:fillRect/>
          </a:stretch>
        </p:blipFill>
        <p:spPr>
          <a:xfrm>
            <a:off x="2146005" y="3089707"/>
            <a:ext cx="673259" cy="638176"/>
          </a:xfrm>
          <a:prstGeom prst="rect">
            <a:avLst/>
          </a:prstGeom>
        </p:spPr>
      </p:pic>
      <p:pic>
        <p:nvPicPr>
          <p:cNvPr id="35" name="Picture 34" descr="A white background with black text&#10;&#10;Description automatically generated">
            <a:extLst>
              <a:ext uri="{FF2B5EF4-FFF2-40B4-BE49-F238E27FC236}">
                <a16:creationId xmlns:a16="http://schemas.microsoft.com/office/drawing/2014/main" id="{4B2CC422-E549-FD74-5E09-4A071105C68D}"/>
              </a:ext>
            </a:extLst>
          </p:cNvPr>
          <p:cNvPicPr>
            <a:picLocks noChangeAspect="1"/>
          </p:cNvPicPr>
          <p:nvPr/>
        </p:nvPicPr>
        <p:blipFill rotWithShape="1">
          <a:blip r:embed="rId97"/>
          <a:srcRect l="13500" t="12951" r="14496" b="16403"/>
          <a:stretch/>
        </p:blipFill>
        <p:spPr>
          <a:xfrm>
            <a:off x="3101539" y="4693065"/>
            <a:ext cx="715790" cy="682287"/>
          </a:xfrm>
          <a:prstGeom prst="rect">
            <a:avLst/>
          </a:prstGeom>
        </p:spPr>
      </p:pic>
      <p:pic>
        <p:nvPicPr>
          <p:cNvPr id="37" name="Picture 36" descr="A logo for a disability assistance&#10;&#10;Description automatically generated">
            <a:extLst>
              <a:ext uri="{FF2B5EF4-FFF2-40B4-BE49-F238E27FC236}">
                <a16:creationId xmlns:a16="http://schemas.microsoft.com/office/drawing/2014/main" id="{6E120F40-6C94-55A7-DFB4-94AC06B4F9F2}"/>
              </a:ext>
            </a:extLst>
          </p:cNvPr>
          <p:cNvPicPr>
            <a:picLocks noChangeAspect="1"/>
          </p:cNvPicPr>
          <p:nvPr/>
        </p:nvPicPr>
        <p:blipFill rotWithShape="1">
          <a:blip r:embed="rId98"/>
          <a:srcRect l="-949" t="32644" r="21" b="37855"/>
          <a:stretch/>
        </p:blipFill>
        <p:spPr>
          <a:xfrm>
            <a:off x="-2700" y="4688509"/>
            <a:ext cx="1414579" cy="368550"/>
          </a:xfrm>
          <a:prstGeom prst="rect">
            <a:avLst/>
          </a:prstGeom>
        </p:spPr>
      </p:pic>
      <p:pic>
        <p:nvPicPr>
          <p:cNvPr id="38" name="Picture 37" descr="A logo with a fish and a hook&#10;&#10;Description automatically generated">
            <a:extLst>
              <a:ext uri="{FF2B5EF4-FFF2-40B4-BE49-F238E27FC236}">
                <a16:creationId xmlns:a16="http://schemas.microsoft.com/office/drawing/2014/main" id="{1C8E6610-57A6-1F68-4314-52B7112CA4DD}"/>
              </a:ext>
            </a:extLst>
          </p:cNvPr>
          <p:cNvPicPr>
            <a:picLocks noChangeAspect="1"/>
          </p:cNvPicPr>
          <p:nvPr/>
        </p:nvPicPr>
        <p:blipFill>
          <a:blip r:embed="rId99"/>
          <a:stretch>
            <a:fillRect/>
          </a:stretch>
        </p:blipFill>
        <p:spPr>
          <a:xfrm>
            <a:off x="178678" y="3033784"/>
            <a:ext cx="805848" cy="804864"/>
          </a:xfrm>
          <a:prstGeom prst="rect">
            <a:avLst/>
          </a:prstGeom>
        </p:spPr>
      </p:pic>
      <p:pic>
        <p:nvPicPr>
          <p:cNvPr id="45" name="Picture 44" descr="A yellow text on a black background&#10;&#10;Description automatically generated">
            <a:extLst>
              <a:ext uri="{FF2B5EF4-FFF2-40B4-BE49-F238E27FC236}">
                <a16:creationId xmlns:a16="http://schemas.microsoft.com/office/drawing/2014/main" id="{9DAAC117-D869-EF44-734C-69CB74D09534}"/>
              </a:ext>
            </a:extLst>
          </p:cNvPr>
          <p:cNvPicPr>
            <a:picLocks noChangeAspect="1"/>
          </p:cNvPicPr>
          <p:nvPr/>
        </p:nvPicPr>
        <p:blipFill rotWithShape="1">
          <a:blip r:embed="rId100"/>
          <a:srcRect l="6028" t="21302" r="6124" b="20089"/>
          <a:stretch/>
        </p:blipFill>
        <p:spPr>
          <a:xfrm>
            <a:off x="2576141" y="7869"/>
            <a:ext cx="813564" cy="521880"/>
          </a:xfrm>
          <a:prstGeom prst="rect">
            <a:avLst/>
          </a:prstGeom>
        </p:spPr>
      </p:pic>
      <p:pic>
        <p:nvPicPr>
          <p:cNvPr id="42" name="Picture 41" descr="A group of hands with text&#10;&#10;Description automatically generated">
            <a:extLst>
              <a:ext uri="{FF2B5EF4-FFF2-40B4-BE49-F238E27FC236}">
                <a16:creationId xmlns:a16="http://schemas.microsoft.com/office/drawing/2014/main" id="{DB632676-4971-74D1-AA73-C797C9F5B19E}"/>
              </a:ext>
            </a:extLst>
          </p:cNvPr>
          <p:cNvPicPr>
            <a:picLocks noChangeAspect="1"/>
          </p:cNvPicPr>
          <p:nvPr/>
        </p:nvPicPr>
        <p:blipFill rotWithShape="1">
          <a:blip r:embed="rId101"/>
          <a:srcRect l="1919" t="3631" r="2146" b="3774"/>
          <a:stretch/>
        </p:blipFill>
        <p:spPr>
          <a:xfrm>
            <a:off x="2692648" y="2566069"/>
            <a:ext cx="1050355" cy="469211"/>
          </a:xfrm>
          <a:prstGeom prst="rect">
            <a:avLst/>
          </a:prstGeom>
        </p:spPr>
      </p:pic>
      <p:pic>
        <p:nvPicPr>
          <p:cNvPr id="47" name="Picture 46" descr="A blue and white logo&#10;&#10;Description automatically generated">
            <a:extLst>
              <a:ext uri="{FF2B5EF4-FFF2-40B4-BE49-F238E27FC236}">
                <a16:creationId xmlns:a16="http://schemas.microsoft.com/office/drawing/2014/main" id="{E6269483-F060-A29A-3F96-DD214034E713}"/>
              </a:ext>
            </a:extLst>
          </p:cNvPr>
          <p:cNvPicPr>
            <a:picLocks noChangeAspect="1"/>
          </p:cNvPicPr>
          <p:nvPr/>
        </p:nvPicPr>
        <p:blipFill>
          <a:blip r:embed="rId102"/>
          <a:stretch>
            <a:fillRect/>
          </a:stretch>
        </p:blipFill>
        <p:spPr>
          <a:xfrm>
            <a:off x="9777905" y="5905017"/>
            <a:ext cx="873507" cy="825662"/>
          </a:xfrm>
          <a:prstGeom prst="rect">
            <a:avLst/>
          </a:prstGeom>
        </p:spPr>
      </p:pic>
      <p:pic>
        <p:nvPicPr>
          <p:cNvPr id="57" name="Picture 56" descr="A logo with people in the shape of a heart&#10;&#10;Description automatically generated">
            <a:extLst>
              <a:ext uri="{FF2B5EF4-FFF2-40B4-BE49-F238E27FC236}">
                <a16:creationId xmlns:a16="http://schemas.microsoft.com/office/drawing/2014/main" id="{75DD10F7-8319-960A-D2E3-C5B2AE508CFE}"/>
              </a:ext>
            </a:extLst>
          </p:cNvPr>
          <p:cNvPicPr>
            <a:picLocks noChangeAspect="1"/>
          </p:cNvPicPr>
          <p:nvPr/>
        </p:nvPicPr>
        <p:blipFill>
          <a:blip r:embed="rId103"/>
          <a:stretch>
            <a:fillRect/>
          </a:stretch>
        </p:blipFill>
        <p:spPr>
          <a:xfrm>
            <a:off x="8822412" y="4470400"/>
            <a:ext cx="876856" cy="914400"/>
          </a:xfrm>
          <a:prstGeom prst="rect">
            <a:avLst/>
          </a:prstGeom>
        </p:spPr>
      </p:pic>
      <p:pic>
        <p:nvPicPr>
          <p:cNvPr id="58" name="Picture 57" descr="A red circle with white text and a house on it&#10;&#10;Description automatically generated">
            <a:extLst>
              <a:ext uri="{FF2B5EF4-FFF2-40B4-BE49-F238E27FC236}">
                <a16:creationId xmlns:a16="http://schemas.microsoft.com/office/drawing/2014/main" id="{479848B6-DC69-95CA-2BA2-69BBFD389E13}"/>
              </a:ext>
            </a:extLst>
          </p:cNvPr>
          <p:cNvPicPr>
            <a:picLocks noChangeAspect="1"/>
          </p:cNvPicPr>
          <p:nvPr/>
        </p:nvPicPr>
        <p:blipFill rotWithShape="1">
          <a:blip r:embed="rId104"/>
          <a:srcRect l="4460" t="4803" r="5672" b="3495"/>
          <a:stretch/>
        </p:blipFill>
        <p:spPr>
          <a:xfrm>
            <a:off x="1478933" y="4452135"/>
            <a:ext cx="751461" cy="801535"/>
          </a:xfrm>
          <a:prstGeom prst="rect">
            <a:avLst/>
          </a:prstGeom>
        </p:spPr>
      </p:pic>
      <p:pic>
        <p:nvPicPr>
          <p:cNvPr id="59" name="Picture 58" descr="A close-up of a logo&#10;&#10;Description automatically generated">
            <a:extLst>
              <a:ext uri="{FF2B5EF4-FFF2-40B4-BE49-F238E27FC236}">
                <a16:creationId xmlns:a16="http://schemas.microsoft.com/office/drawing/2014/main" id="{EF5090B3-2B3F-1B11-9AD9-8CFEB9F40FF0}"/>
              </a:ext>
            </a:extLst>
          </p:cNvPr>
          <p:cNvPicPr>
            <a:picLocks noChangeAspect="1"/>
          </p:cNvPicPr>
          <p:nvPr/>
        </p:nvPicPr>
        <p:blipFill>
          <a:blip r:embed="rId105"/>
          <a:stretch>
            <a:fillRect/>
          </a:stretch>
        </p:blipFill>
        <p:spPr>
          <a:xfrm>
            <a:off x="4732132" y="1902520"/>
            <a:ext cx="889616" cy="366914"/>
          </a:xfrm>
          <a:prstGeom prst="rect">
            <a:avLst/>
          </a:prstGeom>
        </p:spPr>
      </p:pic>
      <p:pic>
        <p:nvPicPr>
          <p:cNvPr id="61" name="Picture 60" descr="A logo with white text&#10;&#10;Description automatically generated">
            <a:extLst>
              <a:ext uri="{FF2B5EF4-FFF2-40B4-BE49-F238E27FC236}">
                <a16:creationId xmlns:a16="http://schemas.microsoft.com/office/drawing/2014/main" id="{C7A66C47-F9E7-CE93-A4A9-D72A359EF3B8}"/>
              </a:ext>
            </a:extLst>
          </p:cNvPr>
          <p:cNvPicPr>
            <a:picLocks noChangeAspect="1"/>
          </p:cNvPicPr>
          <p:nvPr/>
        </p:nvPicPr>
        <p:blipFill>
          <a:blip r:embed="rId106"/>
          <a:stretch>
            <a:fillRect/>
          </a:stretch>
        </p:blipFill>
        <p:spPr>
          <a:xfrm flipH="1">
            <a:off x="1990399" y="45037"/>
            <a:ext cx="488829" cy="575095"/>
          </a:xfrm>
          <a:prstGeom prst="rect">
            <a:avLst/>
          </a:prstGeom>
        </p:spPr>
      </p:pic>
      <p:pic>
        <p:nvPicPr>
          <p:cNvPr id="73" name="Picture 72" descr="A yellow sunflower with white text&#10;&#10;Description automatically generated">
            <a:extLst>
              <a:ext uri="{FF2B5EF4-FFF2-40B4-BE49-F238E27FC236}">
                <a16:creationId xmlns:a16="http://schemas.microsoft.com/office/drawing/2014/main" id="{BDC7739F-A601-8D0B-7FA6-2D240F4AAC5C}"/>
              </a:ext>
            </a:extLst>
          </p:cNvPr>
          <p:cNvPicPr>
            <a:picLocks noChangeAspect="1"/>
          </p:cNvPicPr>
          <p:nvPr/>
        </p:nvPicPr>
        <p:blipFill rotWithShape="1">
          <a:blip r:embed="rId107"/>
          <a:srcRect l="4635" t="25676" r="4082" b="27252"/>
          <a:stretch/>
        </p:blipFill>
        <p:spPr>
          <a:xfrm>
            <a:off x="1693735" y="1520884"/>
            <a:ext cx="1261334" cy="632394"/>
          </a:xfrm>
          <a:prstGeom prst="rect">
            <a:avLst/>
          </a:prstGeom>
        </p:spPr>
      </p:pic>
      <p:pic>
        <p:nvPicPr>
          <p:cNvPr id="74" name="Picture 73" descr="A logo for a food company&#10;&#10;Description automatically generated">
            <a:extLst>
              <a:ext uri="{FF2B5EF4-FFF2-40B4-BE49-F238E27FC236}">
                <a16:creationId xmlns:a16="http://schemas.microsoft.com/office/drawing/2014/main" id="{91E01BFF-A6B5-67FC-223A-D2C2D73AABA6}"/>
              </a:ext>
            </a:extLst>
          </p:cNvPr>
          <p:cNvPicPr>
            <a:picLocks noChangeAspect="1"/>
          </p:cNvPicPr>
          <p:nvPr/>
        </p:nvPicPr>
        <p:blipFill>
          <a:blip r:embed="rId108"/>
          <a:stretch>
            <a:fillRect/>
          </a:stretch>
        </p:blipFill>
        <p:spPr>
          <a:xfrm>
            <a:off x="929640" y="1666240"/>
            <a:ext cx="670560" cy="670560"/>
          </a:xfrm>
          <a:prstGeom prst="rect">
            <a:avLst/>
          </a:prstGeom>
        </p:spPr>
      </p:pic>
      <p:pic>
        <p:nvPicPr>
          <p:cNvPr id="78" name="Picture 77" descr="A blue circle with black text&#10;&#10;Description automatically generated">
            <a:extLst>
              <a:ext uri="{FF2B5EF4-FFF2-40B4-BE49-F238E27FC236}">
                <a16:creationId xmlns:a16="http://schemas.microsoft.com/office/drawing/2014/main" id="{3B537693-C6D2-C3CA-2F17-061A5F92C37E}"/>
              </a:ext>
            </a:extLst>
          </p:cNvPr>
          <p:cNvPicPr>
            <a:picLocks noChangeAspect="1"/>
          </p:cNvPicPr>
          <p:nvPr/>
        </p:nvPicPr>
        <p:blipFill rotWithShape="1">
          <a:blip r:embed="rId109"/>
          <a:srcRect l="8814" t="9696" r="7841" b="8368"/>
          <a:stretch/>
        </p:blipFill>
        <p:spPr>
          <a:xfrm>
            <a:off x="10048350" y="2830605"/>
            <a:ext cx="808221" cy="770561"/>
          </a:xfrm>
          <a:prstGeom prst="rect">
            <a:avLst/>
          </a:prstGeom>
        </p:spPr>
      </p:pic>
      <p:pic>
        <p:nvPicPr>
          <p:cNvPr id="86" name="Picture 85" descr="A yellow rectangular sign with black text&#10;&#10;Description automatically generated">
            <a:extLst>
              <a:ext uri="{FF2B5EF4-FFF2-40B4-BE49-F238E27FC236}">
                <a16:creationId xmlns:a16="http://schemas.microsoft.com/office/drawing/2014/main" id="{CB383356-CCA6-B880-A927-4B257BEC1483}"/>
              </a:ext>
            </a:extLst>
          </p:cNvPr>
          <p:cNvPicPr>
            <a:picLocks noChangeAspect="1"/>
          </p:cNvPicPr>
          <p:nvPr/>
        </p:nvPicPr>
        <p:blipFill rotWithShape="1">
          <a:blip r:embed="rId110"/>
          <a:srcRect l="2675" t="23913" r="2494" b="21929"/>
          <a:stretch/>
        </p:blipFill>
        <p:spPr>
          <a:xfrm>
            <a:off x="5818835" y="4349672"/>
            <a:ext cx="875484" cy="523030"/>
          </a:xfrm>
          <a:prstGeom prst="rect">
            <a:avLst/>
          </a:prstGeom>
        </p:spPr>
      </p:pic>
      <p:pic>
        <p:nvPicPr>
          <p:cNvPr id="89" name="Picture 88" descr="A white rectangular sign with blue text&#10;&#10;Description automatically generated">
            <a:extLst>
              <a:ext uri="{FF2B5EF4-FFF2-40B4-BE49-F238E27FC236}">
                <a16:creationId xmlns:a16="http://schemas.microsoft.com/office/drawing/2014/main" id="{4E28707B-E59C-28A6-D146-20592366B993}"/>
              </a:ext>
            </a:extLst>
          </p:cNvPr>
          <p:cNvPicPr>
            <a:picLocks noChangeAspect="1"/>
          </p:cNvPicPr>
          <p:nvPr/>
        </p:nvPicPr>
        <p:blipFill rotWithShape="1">
          <a:blip r:embed="rId111"/>
          <a:srcRect l="1997" t="35925" r="2067" b="33699"/>
          <a:stretch/>
        </p:blipFill>
        <p:spPr>
          <a:xfrm>
            <a:off x="9191675" y="1810042"/>
            <a:ext cx="1586336" cy="525530"/>
          </a:xfrm>
          <a:prstGeom prst="rect">
            <a:avLst/>
          </a:prstGeom>
        </p:spPr>
      </p:pic>
      <p:pic>
        <p:nvPicPr>
          <p:cNvPr id="98" name="Picture 97">
            <a:extLst>
              <a:ext uri="{FF2B5EF4-FFF2-40B4-BE49-F238E27FC236}">
                <a16:creationId xmlns:a16="http://schemas.microsoft.com/office/drawing/2014/main" id="{4C43FB34-0668-4025-D970-3214A29A2031}"/>
              </a:ext>
            </a:extLst>
          </p:cNvPr>
          <p:cNvPicPr>
            <a:picLocks noChangeAspect="1"/>
          </p:cNvPicPr>
          <p:nvPr/>
        </p:nvPicPr>
        <p:blipFill rotWithShape="1">
          <a:blip r:embed="rId112"/>
          <a:srcRect l="4974" t="38892" r="6219" b="35843"/>
          <a:stretch/>
        </p:blipFill>
        <p:spPr>
          <a:xfrm>
            <a:off x="6825780" y="3745471"/>
            <a:ext cx="1575515" cy="378934"/>
          </a:xfrm>
          <a:prstGeom prst="rect">
            <a:avLst/>
          </a:prstGeom>
        </p:spPr>
      </p:pic>
      <p:pic>
        <p:nvPicPr>
          <p:cNvPr id="66" name="Picture 65" descr="A black and blue logo&#10;&#10;Description automatically generated">
            <a:extLst>
              <a:ext uri="{FF2B5EF4-FFF2-40B4-BE49-F238E27FC236}">
                <a16:creationId xmlns:a16="http://schemas.microsoft.com/office/drawing/2014/main" id="{47292CB3-6370-798A-EE70-F05FD429AAF3}"/>
              </a:ext>
            </a:extLst>
          </p:cNvPr>
          <p:cNvPicPr>
            <a:picLocks noChangeAspect="1"/>
          </p:cNvPicPr>
          <p:nvPr/>
        </p:nvPicPr>
        <p:blipFill rotWithShape="1">
          <a:blip r:embed="rId113"/>
          <a:srcRect l="366" t="29682" r="-149" b="32004"/>
          <a:stretch/>
        </p:blipFill>
        <p:spPr>
          <a:xfrm>
            <a:off x="8481967" y="3674641"/>
            <a:ext cx="1298698" cy="438617"/>
          </a:xfrm>
          <a:prstGeom prst="rect">
            <a:avLst/>
          </a:prstGeom>
        </p:spPr>
      </p:pic>
      <p:pic>
        <p:nvPicPr>
          <p:cNvPr id="101" name="Picture 100" descr="A green rectangular sign with white text&#10;&#10;Description automatically generated">
            <a:extLst>
              <a:ext uri="{FF2B5EF4-FFF2-40B4-BE49-F238E27FC236}">
                <a16:creationId xmlns:a16="http://schemas.microsoft.com/office/drawing/2014/main" id="{10698C62-545C-C0DD-513B-F6B70BF42208}"/>
              </a:ext>
            </a:extLst>
          </p:cNvPr>
          <p:cNvPicPr>
            <a:picLocks noChangeAspect="1"/>
          </p:cNvPicPr>
          <p:nvPr/>
        </p:nvPicPr>
        <p:blipFill rotWithShape="1">
          <a:blip r:embed="rId114"/>
          <a:srcRect l="-672" t="33846" r="-647" b="27606"/>
          <a:stretch/>
        </p:blipFill>
        <p:spPr>
          <a:xfrm>
            <a:off x="112345" y="6259755"/>
            <a:ext cx="1423787" cy="514747"/>
          </a:xfrm>
          <a:prstGeom prst="rect">
            <a:avLst/>
          </a:prstGeom>
        </p:spPr>
      </p:pic>
      <p:pic>
        <p:nvPicPr>
          <p:cNvPr id="102" name="Picture 101" descr="A logo with colorful dots&#10;&#10;Description automatically generated">
            <a:extLst>
              <a:ext uri="{FF2B5EF4-FFF2-40B4-BE49-F238E27FC236}">
                <a16:creationId xmlns:a16="http://schemas.microsoft.com/office/drawing/2014/main" id="{ABF65F1A-4C22-BCD1-0321-7C6C915C11BF}"/>
              </a:ext>
            </a:extLst>
          </p:cNvPr>
          <p:cNvPicPr>
            <a:picLocks noChangeAspect="1"/>
          </p:cNvPicPr>
          <p:nvPr/>
        </p:nvPicPr>
        <p:blipFill rotWithShape="1">
          <a:blip r:embed="rId115"/>
          <a:srcRect l="4965" t="2977" r="5314" b="3256"/>
          <a:stretch/>
        </p:blipFill>
        <p:spPr>
          <a:xfrm>
            <a:off x="2606777" y="596289"/>
            <a:ext cx="633277" cy="626401"/>
          </a:xfrm>
          <a:prstGeom prst="rect">
            <a:avLst/>
          </a:prstGeom>
        </p:spPr>
      </p:pic>
      <p:pic>
        <p:nvPicPr>
          <p:cNvPr id="107" name="Picture 106" descr="A logo with blue and orange text&#10;&#10;Description automatically generated">
            <a:extLst>
              <a:ext uri="{FF2B5EF4-FFF2-40B4-BE49-F238E27FC236}">
                <a16:creationId xmlns:a16="http://schemas.microsoft.com/office/drawing/2014/main" id="{5A172B27-C451-A33B-5C71-3E25D3F4F4B9}"/>
              </a:ext>
            </a:extLst>
          </p:cNvPr>
          <p:cNvPicPr>
            <a:picLocks noChangeAspect="1"/>
          </p:cNvPicPr>
          <p:nvPr/>
        </p:nvPicPr>
        <p:blipFill rotWithShape="1">
          <a:blip r:embed="rId116"/>
          <a:srcRect l="8488" t="35158" r="9456" b="31169"/>
          <a:stretch/>
        </p:blipFill>
        <p:spPr>
          <a:xfrm>
            <a:off x="7531024" y="6373714"/>
            <a:ext cx="1276386" cy="492684"/>
          </a:xfrm>
          <a:prstGeom prst="rect">
            <a:avLst/>
          </a:prstGeom>
        </p:spPr>
      </p:pic>
      <p:pic>
        <p:nvPicPr>
          <p:cNvPr id="108" name="Picture 107" descr="A black and white logo&#10;&#10;Description automatically generated">
            <a:extLst>
              <a:ext uri="{FF2B5EF4-FFF2-40B4-BE49-F238E27FC236}">
                <a16:creationId xmlns:a16="http://schemas.microsoft.com/office/drawing/2014/main" id="{AD225D12-4D5B-907D-7F5D-98690C09E170}"/>
              </a:ext>
            </a:extLst>
          </p:cNvPr>
          <p:cNvPicPr>
            <a:picLocks noChangeAspect="1"/>
          </p:cNvPicPr>
          <p:nvPr/>
        </p:nvPicPr>
        <p:blipFill rotWithShape="1">
          <a:blip r:embed="rId117"/>
          <a:srcRect l="3248" t="33751" r="637" b="33249"/>
          <a:stretch/>
        </p:blipFill>
        <p:spPr>
          <a:xfrm>
            <a:off x="7926119" y="1972673"/>
            <a:ext cx="1206821" cy="434421"/>
          </a:xfrm>
          <a:prstGeom prst="rect">
            <a:avLst/>
          </a:prstGeom>
        </p:spPr>
      </p:pic>
    </p:spTree>
    <p:extLst>
      <p:ext uri="{BB962C8B-B14F-4D97-AF65-F5344CB8AC3E}">
        <p14:creationId xmlns:p14="http://schemas.microsoft.com/office/powerpoint/2010/main" val="5570234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87E237-2D03-1B4E-95B7-1D280BF89ED1}"/>
              </a:ext>
            </a:extLst>
          </p:cNvPr>
          <p:cNvPicPr>
            <a:picLocks noChangeAspect="1"/>
          </p:cNvPicPr>
          <p:nvPr/>
        </p:nvPicPr>
        <p:blipFill>
          <a:blip r:embed="rId3"/>
          <a:stretch>
            <a:fillRect/>
          </a:stretch>
        </p:blipFill>
        <p:spPr>
          <a:xfrm>
            <a:off x="176465" y="1850984"/>
            <a:ext cx="7820790" cy="4868128"/>
          </a:xfrm>
          <a:prstGeom prst="rect">
            <a:avLst/>
          </a:prstGeom>
        </p:spPr>
      </p:pic>
      <p:sp>
        <p:nvSpPr>
          <p:cNvPr id="5" name="Rectangle 4">
            <a:extLst>
              <a:ext uri="{FF2B5EF4-FFF2-40B4-BE49-F238E27FC236}">
                <a16:creationId xmlns:a16="http://schemas.microsoft.com/office/drawing/2014/main" id="{B1366DC1-3D13-4DB5-1E75-75139BA28CCA}"/>
              </a:ext>
            </a:extLst>
          </p:cNvPr>
          <p:cNvSpPr/>
          <p:nvPr/>
        </p:nvSpPr>
        <p:spPr>
          <a:xfrm>
            <a:off x="-1" y="138888"/>
            <a:ext cx="11468747" cy="1396612"/>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b="1" dirty="0">
                <a:solidFill>
                  <a:schemeClr val="bg1"/>
                </a:solidFill>
                <a:latin typeface="Arial" panose="020B0604020202020204" pitchFamily="34" charset="0"/>
                <a:cs typeface="Arial" panose="020B0604020202020204" pitchFamily="34" charset="0"/>
              </a:rPr>
              <a:t>ReferKent</a:t>
            </a:r>
          </a:p>
        </p:txBody>
      </p:sp>
      <p:pic>
        <p:nvPicPr>
          <p:cNvPr id="7" name="Picture 6">
            <a:extLst>
              <a:ext uri="{FF2B5EF4-FFF2-40B4-BE49-F238E27FC236}">
                <a16:creationId xmlns:a16="http://schemas.microsoft.com/office/drawing/2014/main" id="{7BCBE5C3-3F72-386B-31C1-89C3FB486A78}"/>
              </a:ext>
            </a:extLst>
          </p:cNvPr>
          <p:cNvPicPr>
            <a:picLocks noChangeAspect="1"/>
          </p:cNvPicPr>
          <p:nvPr/>
        </p:nvPicPr>
        <p:blipFill>
          <a:blip r:embed="rId4"/>
          <a:stretch>
            <a:fillRect/>
          </a:stretch>
        </p:blipFill>
        <p:spPr>
          <a:xfrm>
            <a:off x="7255040" y="2565680"/>
            <a:ext cx="4606937" cy="1156113"/>
          </a:xfrm>
          <a:prstGeom prst="rect">
            <a:avLst/>
          </a:prstGeom>
        </p:spPr>
      </p:pic>
      <p:pic>
        <p:nvPicPr>
          <p:cNvPr id="10" name="Picture 9">
            <a:extLst>
              <a:ext uri="{FF2B5EF4-FFF2-40B4-BE49-F238E27FC236}">
                <a16:creationId xmlns:a16="http://schemas.microsoft.com/office/drawing/2014/main" id="{022FB93A-A32E-849D-CA82-0092FB6D587D}"/>
              </a:ext>
            </a:extLst>
          </p:cNvPr>
          <p:cNvPicPr>
            <a:picLocks noChangeAspect="1"/>
          </p:cNvPicPr>
          <p:nvPr/>
        </p:nvPicPr>
        <p:blipFill>
          <a:blip r:embed="rId5"/>
          <a:stretch>
            <a:fillRect/>
          </a:stretch>
        </p:blipFill>
        <p:spPr>
          <a:xfrm>
            <a:off x="8551124" y="4285048"/>
            <a:ext cx="3310853" cy="1938890"/>
          </a:xfrm>
          <a:prstGeom prst="rect">
            <a:avLst/>
          </a:prstGeom>
        </p:spPr>
      </p:pic>
    </p:spTree>
    <p:extLst>
      <p:ext uri="{BB962C8B-B14F-4D97-AF65-F5344CB8AC3E}">
        <p14:creationId xmlns:p14="http://schemas.microsoft.com/office/powerpoint/2010/main" val="1046227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descr="Connections with solid fill">
            <a:extLst>
              <a:ext uri="{FF2B5EF4-FFF2-40B4-BE49-F238E27FC236}">
                <a16:creationId xmlns:a16="http://schemas.microsoft.com/office/drawing/2014/main" id="{5E5348BE-FCA7-4B10-A2B7-CF400683E9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rot="440800">
            <a:off x="994640" y="-59503"/>
            <a:ext cx="2533422" cy="2533422"/>
          </a:xfrm>
          <a:custGeom>
            <a:avLst/>
            <a:gdLst/>
            <a:ahLst/>
            <a:cxnLst/>
            <a:rect l="l" t="t" r="r" b="b"/>
            <a:pathLst>
              <a:path w="1999274" h="2247255">
                <a:moveTo>
                  <a:pt x="108501" y="0"/>
                </a:moveTo>
                <a:lnTo>
                  <a:pt x="1890773" y="0"/>
                </a:lnTo>
                <a:cubicBezTo>
                  <a:pt x="1950696" y="0"/>
                  <a:pt x="1999274" y="48578"/>
                  <a:pt x="1999274" y="108501"/>
                </a:cubicBezTo>
                <a:lnTo>
                  <a:pt x="1999274" y="2138754"/>
                </a:lnTo>
                <a:cubicBezTo>
                  <a:pt x="1999274" y="2198677"/>
                  <a:pt x="1950696" y="2247255"/>
                  <a:pt x="1890773" y="2247255"/>
                </a:cubicBezTo>
                <a:lnTo>
                  <a:pt x="108501" y="2247255"/>
                </a:lnTo>
                <a:cubicBezTo>
                  <a:pt x="48578" y="2247255"/>
                  <a:pt x="0" y="2198677"/>
                  <a:pt x="0" y="2138754"/>
                </a:cubicBezTo>
                <a:lnTo>
                  <a:pt x="0" y="108501"/>
                </a:lnTo>
                <a:cubicBezTo>
                  <a:pt x="0" y="48578"/>
                  <a:pt x="48578" y="0"/>
                  <a:pt x="108501" y="0"/>
                </a:cubicBezTo>
                <a:close/>
              </a:path>
            </a:pathLst>
          </a:custGeom>
        </p:spPr>
      </p:pic>
      <p:sp>
        <p:nvSpPr>
          <p:cNvPr id="4" name="Title 1">
            <a:extLst>
              <a:ext uri="{FF2B5EF4-FFF2-40B4-BE49-F238E27FC236}">
                <a16:creationId xmlns:a16="http://schemas.microsoft.com/office/drawing/2014/main" id="{83BF3706-2D3F-15E8-F037-080BBD1B6EDE}"/>
              </a:ext>
            </a:extLst>
          </p:cNvPr>
          <p:cNvSpPr txBox="1">
            <a:spLocks/>
          </p:cNvSpPr>
          <p:nvPr/>
        </p:nvSpPr>
        <p:spPr>
          <a:xfrm>
            <a:off x="3788285" y="99062"/>
            <a:ext cx="341626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dirty="0">
                <a:latin typeface="Arial" panose="020B0604020202020204" pitchFamily="34" charset="0"/>
                <a:cs typeface="Arial" panose="020B0604020202020204" pitchFamily="34" charset="0"/>
              </a:rPr>
              <a:t>Promotion</a:t>
            </a:r>
          </a:p>
        </p:txBody>
      </p:sp>
      <p:sp>
        <p:nvSpPr>
          <p:cNvPr id="25" name="Content Placeholder 2">
            <a:extLst>
              <a:ext uri="{FF2B5EF4-FFF2-40B4-BE49-F238E27FC236}">
                <a16:creationId xmlns:a16="http://schemas.microsoft.com/office/drawing/2014/main" id="{2F59C7A7-C8DA-8843-AAAC-0D332E418672}"/>
              </a:ext>
            </a:extLst>
          </p:cNvPr>
          <p:cNvSpPr>
            <a:spLocks noGrp="1"/>
          </p:cNvSpPr>
          <p:nvPr>
            <p:ph idx="1"/>
          </p:nvPr>
        </p:nvSpPr>
        <p:spPr>
          <a:xfrm>
            <a:off x="409385" y="2503918"/>
            <a:ext cx="3270256" cy="3146873"/>
          </a:xfrm>
          <a:prstGeom prst="roundRect">
            <a:avLst/>
          </a:prstGeom>
        </p:spPr>
        <p:style>
          <a:lnRef idx="1">
            <a:schemeClr val="accent2"/>
          </a:lnRef>
          <a:fillRef idx="2">
            <a:schemeClr val="accent2"/>
          </a:fillRef>
          <a:effectRef idx="1">
            <a:schemeClr val="accent2"/>
          </a:effectRef>
          <a:fontRef idx="minor">
            <a:schemeClr val="dk1"/>
          </a:fontRef>
        </p:style>
        <p:txBody>
          <a:bodyPr>
            <a:normAutofit/>
          </a:bodyPr>
          <a:lstStyle/>
          <a:p>
            <a:pPr marL="0" indent="0" algn="ctr">
              <a:buNone/>
            </a:pPr>
            <a:endParaRPr lang="en-GB" sz="500" u="sng">
              <a:latin typeface="Arial" panose="020B0604020202020204" pitchFamily="34" charset="0"/>
              <a:cs typeface="Arial" panose="020B0604020202020204" pitchFamily="34" charset="0"/>
            </a:endParaRPr>
          </a:p>
          <a:p>
            <a:pPr marL="0" indent="0" algn="ctr">
              <a:buNone/>
            </a:pPr>
            <a:r>
              <a:rPr lang="en-GB" sz="1800" u="sng">
                <a:latin typeface="Arial" panose="020B0604020202020204" pitchFamily="34" charset="0"/>
                <a:cs typeface="Arial" panose="020B0604020202020204" pitchFamily="34" charset="0"/>
              </a:rPr>
              <a:t>Networking Forum</a:t>
            </a:r>
          </a:p>
          <a:p>
            <a:pPr marL="0" indent="0" algn="ctr">
              <a:buNone/>
            </a:pPr>
            <a:endParaRPr lang="en-GB" sz="1100">
              <a:latin typeface="Arial" panose="020B0604020202020204" pitchFamily="34" charset="0"/>
              <a:cs typeface="Arial" panose="020B0604020202020204" pitchFamily="34" charset="0"/>
            </a:endParaRPr>
          </a:p>
          <a:p>
            <a:pPr algn="ctr"/>
            <a:r>
              <a:rPr lang="en-GB" sz="1600">
                <a:latin typeface="Arial" panose="020B0604020202020204" pitchFamily="34" charset="0"/>
                <a:cs typeface="Arial" panose="020B0604020202020204" pitchFamily="34" charset="0"/>
              </a:rPr>
              <a:t>Drop in session</a:t>
            </a:r>
          </a:p>
          <a:p>
            <a:pPr algn="ctr"/>
            <a:r>
              <a:rPr lang="en-GB" sz="1600">
                <a:latin typeface="Arial" panose="020B0604020202020204" pitchFamily="34" charset="0"/>
                <a:cs typeface="Arial" panose="020B0604020202020204" pitchFamily="34" charset="0"/>
              </a:rPr>
              <a:t>First Tuesday of every month at 10:30am </a:t>
            </a:r>
          </a:p>
          <a:p>
            <a:pPr algn="ctr"/>
            <a:r>
              <a:rPr lang="en-GB" sz="1600">
                <a:latin typeface="Arial" panose="020B0604020202020204" pitchFamily="34" charset="0"/>
                <a:cs typeface="Arial" panose="020B0604020202020204" pitchFamily="34" charset="0"/>
              </a:rPr>
              <a:t>Chance to speak with other professionals about projects that can be referred to </a:t>
            </a:r>
          </a:p>
          <a:p>
            <a:pPr algn="ctr"/>
            <a:endParaRPr lang="en-GB" sz="1800">
              <a:latin typeface="Arial" panose="020B0604020202020204" pitchFamily="34" charset="0"/>
              <a:cs typeface="Arial" panose="020B0604020202020204" pitchFamily="34" charset="0"/>
            </a:endParaRPr>
          </a:p>
          <a:p>
            <a:pPr marL="0" indent="0" algn="ctr">
              <a:buNone/>
            </a:pPr>
            <a:endParaRPr lang="en-GB" sz="1400">
              <a:latin typeface="Arial" panose="020B0604020202020204" pitchFamily="34" charset="0"/>
              <a:cs typeface="Arial" panose="020B0604020202020204" pitchFamily="34" charset="0"/>
            </a:endParaRPr>
          </a:p>
        </p:txBody>
      </p:sp>
      <p:sp>
        <p:nvSpPr>
          <p:cNvPr id="26" name="Content Placeholder 2">
            <a:extLst>
              <a:ext uri="{FF2B5EF4-FFF2-40B4-BE49-F238E27FC236}">
                <a16:creationId xmlns:a16="http://schemas.microsoft.com/office/drawing/2014/main" id="{40E42668-EA13-1B39-8DD5-451F66820C82}"/>
              </a:ext>
            </a:extLst>
          </p:cNvPr>
          <p:cNvSpPr txBox="1">
            <a:spLocks/>
          </p:cNvSpPr>
          <p:nvPr/>
        </p:nvSpPr>
        <p:spPr>
          <a:xfrm>
            <a:off x="4042933" y="1389313"/>
            <a:ext cx="3270256" cy="3065964"/>
          </a:xfrm>
          <a:prstGeom prst="round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400" u="sng" dirty="0">
              <a:latin typeface="Arial" panose="020B0604020202020204" pitchFamily="34" charset="0"/>
              <a:cs typeface="Arial" panose="020B0604020202020204" pitchFamily="34" charset="0"/>
            </a:endParaRPr>
          </a:p>
          <a:p>
            <a:pPr marL="0" indent="0" algn="ctr">
              <a:buNone/>
            </a:pPr>
            <a:r>
              <a:rPr lang="en-GB" sz="1800" u="sng" dirty="0">
                <a:latin typeface="Arial" panose="020B0604020202020204" pitchFamily="34" charset="0"/>
                <a:cs typeface="Arial" panose="020B0604020202020204" pitchFamily="34" charset="0"/>
              </a:rPr>
              <a:t>Newsletter</a:t>
            </a:r>
          </a:p>
          <a:p>
            <a:pPr marL="0" indent="0" algn="ctr">
              <a:buNone/>
            </a:pPr>
            <a:endParaRPr lang="en-GB" sz="11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Created from scratch every month </a:t>
            </a:r>
          </a:p>
          <a:p>
            <a:pPr algn="ctr"/>
            <a:r>
              <a:rPr lang="en-GB" sz="1600" dirty="0">
                <a:latin typeface="Arial" panose="020B0604020202020204" pitchFamily="34" charset="0"/>
                <a:cs typeface="Arial" panose="020B0604020202020204" pitchFamily="34" charset="0"/>
              </a:rPr>
              <a:t>Contains information on projects, updates, helpful information across Kent</a:t>
            </a:r>
          </a:p>
          <a:p>
            <a:pPr algn="ctr"/>
            <a:r>
              <a:rPr lang="en-GB" sz="1600" dirty="0">
                <a:latin typeface="Arial" panose="020B0604020202020204" pitchFamily="34" charset="0"/>
                <a:cs typeface="Arial" panose="020B0604020202020204" pitchFamily="34" charset="0"/>
              </a:rPr>
              <a:t>Dedicated sections to FH team</a:t>
            </a:r>
          </a:p>
        </p:txBody>
      </p:sp>
      <p:sp>
        <p:nvSpPr>
          <p:cNvPr id="27" name="Content Placeholder 2">
            <a:extLst>
              <a:ext uri="{FF2B5EF4-FFF2-40B4-BE49-F238E27FC236}">
                <a16:creationId xmlns:a16="http://schemas.microsoft.com/office/drawing/2014/main" id="{DF408E71-9575-D567-0B91-57863D1F47D4}"/>
              </a:ext>
            </a:extLst>
          </p:cNvPr>
          <p:cNvSpPr txBox="1">
            <a:spLocks/>
          </p:cNvSpPr>
          <p:nvPr/>
        </p:nvSpPr>
        <p:spPr>
          <a:xfrm>
            <a:off x="7920729" y="1556718"/>
            <a:ext cx="3780000" cy="3222890"/>
          </a:xfrm>
          <a:prstGeom prst="round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200" u="sng" dirty="0">
              <a:latin typeface="Arial" panose="020B0604020202020204" pitchFamily="34" charset="0"/>
              <a:cs typeface="Arial" panose="020B0604020202020204" pitchFamily="34" charset="0"/>
            </a:endParaRPr>
          </a:p>
          <a:p>
            <a:pPr marL="0" indent="0" algn="ctr">
              <a:buNone/>
            </a:pPr>
            <a:r>
              <a:rPr lang="en-GB" sz="1800" u="sng" dirty="0">
                <a:latin typeface="Arial" panose="020B0604020202020204" pitchFamily="34" charset="0"/>
                <a:cs typeface="Arial" panose="020B0604020202020204" pitchFamily="34" charset="0"/>
              </a:rPr>
              <a:t>Spotlight Sessions</a:t>
            </a:r>
          </a:p>
          <a:p>
            <a:pPr marL="0" indent="0" algn="ctr">
              <a:buNone/>
            </a:pPr>
            <a:endParaRPr lang="en-GB" sz="1100" dirty="0">
              <a:latin typeface="Arial" panose="020B0604020202020204" pitchFamily="34" charset="0"/>
              <a:cs typeface="Arial" panose="020B0604020202020204" pitchFamily="34" charset="0"/>
            </a:endParaRPr>
          </a:p>
          <a:p>
            <a:pPr algn="ctr"/>
            <a:r>
              <a:rPr lang="en-GB" sz="1600" dirty="0">
                <a:latin typeface="Arial" panose="020B0604020202020204" pitchFamily="34" charset="0"/>
                <a:cs typeface="Arial" panose="020B0604020202020204" pitchFamily="34" charset="0"/>
              </a:rPr>
              <a:t>Monthly sessions</a:t>
            </a:r>
          </a:p>
          <a:p>
            <a:pPr algn="ctr"/>
            <a:r>
              <a:rPr lang="en-GB" sz="1600" dirty="0">
                <a:latin typeface="Arial" panose="020B0604020202020204" pitchFamily="34" charset="0"/>
                <a:cs typeface="Arial" panose="020B0604020202020204" pitchFamily="34" charset="0"/>
              </a:rPr>
              <a:t>Highlighting organisations on </a:t>
            </a:r>
            <a:r>
              <a:rPr lang="en-GB" sz="1600" dirty="0" err="1">
                <a:latin typeface="Arial" panose="020B0604020202020204" pitchFamily="34" charset="0"/>
                <a:cs typeface="Arial" panose="020B0604020202020204" pitchFamily="34" charset="0"/>
              </a:rPr>
              <a:t>ReferKent</a:t>
            </a:r>
            <a:r>
              <a:rPr lang="en-GB" sz="1600" dirty="0">
                <a:latin typeface="Arial" panose="020B0604020202020204" pitchFamily="34" charset="0"/>
                <a:cs typeface="Arial" panose="020B0604020202020204" pitchFamily="34" charset="0"/>
              </a:rPr>
              <a:t> and the work they do </a:t>
            </a:r>
          </a:p>
          <a:p>
            <a:pPr algn="ctr"/>
            <a:r>
              <a:rPr lang="en-GB" sz="1600" dirty="0">
                <a:latin typeface="Arial" panose="020B0604020202020204" pitchFamily="34" charset="0"/>
                <a:cs typeface="Arial" panose="020B0604020202020204" pitchFamily="34" charset="0"/>
              </a:rPr>
              <a:t>Allows people to learn about an organisation they might not know is on </a:t>
            </a:r>
            <a:r>
              <a:rPr lang="en-GB" sz="1600" dirty="0" err="1">
                <a:latin typeface="Arial" panose="020B0604020202020204" pitchFamily="34" charset="0"/>
                <a:cs typeface="Arial" panose="020B0604020202020204" pitchFamily="34" charset="0"/>
              </a:rPr>
              <a:t>ReferKent</a:t>
            </a:r>
            <a:endParaRPr lang="en-GB" sz="1600" dirty="0">
              <a:latin typeface="Arial" panose="020B0604020202020204" pitchFamily="34" charset="0"/>
              <a:cs typeface="Arial" panose="020B0604020202020204" pitchFamily="34" charset="0"/>
            </a:endParaRPr>
          </a:p>
        </p:txBody>
      </p:sp>
      <p:pic>
        <p:nvPicPr>
          <p:cNvPr id="30" name="Graphic 29" descr="Meeting with solid fill">
            <a:extLst>
              <a:ext uri="{FF2B5EF4-FFF2-40B4-BE49-F238E27FC236}">
                <a16:creationId xmlns:a16="http://schemas.microsoft.com/office/drawing/2014/main" id="{9ADA1AAE-A5FB-EE10-8FCA-DABFD8BF379A}"/>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12048" b="12306"/>
          <a:stretch/>
        </p:blipFill>
        <p:spPr>
          <a:xfrm>
            <a:off x="10364257" y="114766"/>
            <a:ext cx="1465440" cy="1108546"/>
          </a:xfrm>
          <a:prstGeom prst="rect">
            <a:avLst/>
          </a:prstGeom>
        </p:spPr>
      </p:pic>
      <p:pic>
        <p:nvPicPr>
          <p:cNvPr id="32" name="Graphic 31" descr="Newspaper with solid fill">
            <a:extLst>
              <a:ext uri="{FF2B5EF4-FFF2-40B4-BE49-F238E27FC236}">
                <a16:creationId xmlns:a16="http://schemas.microsoft.com/office/drawing/2014/main" id="{00934037-5EDD-47A0-97DB-610F70C1DA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1293645">
            <a:off x="7157543" y="631449"/>
            <a:ext cx="1183726" cy="1183726"/>
          </a:xfrm>
          <a:prstGeom prst="rect">
            <a:avLst/>
          </a:prstGeom>
        </p:spPr>
      </p:pic>
      <p:pic>
        <p:nvPicPr>
          <p:cNvPr id="2" name="Picture 1">
            <a:extLst>
              <a:ext uri="{FF2B5EF4-FFF2-40B4-BE49-F238E27FC236}">
                <a16:creationId xmlns:a16="http://schemas.microsoft.com/office/drawing/2014/main" id="{FAA0DF4C-8ED1-93EE-84A3-FA0717AB7B1C}"/>
              </a:ext>
            </a:extLst>
          </p:cNvPr>
          <p:cNvPicPr>
            <a:picLocks noChangeAspect="1"/>
          </p:cNvPicPr>
          <p:nvPr/>
        </p:nvPicPr>
        <p:blipFill>
          <a:blip r:embed="rId9"/>
          <a:stretch>
            <a:fillRect/>
          </a:stretch>
        </p:blipFill>
        <p:spPr>
          <a:xfrm>
            <a:off x="482330" y="5982793"/>
            <a:ext cx="11498462" cy="776145"/>
          </a:xfrm>
          <a:prstGeom prst="rect">
            <a:avLst/>
          </a:prstGeom>
        </p:spPr>
      </p:pic>
      <p:sp>
        <p:nvSpPr>
          <p:cNvPr id="5" name="Content Placeholder 2">
            <a:extLst>
              <a:ext uri="{FF2B5EF4-FFF2-40B4-BE49-F238E27FC236}">
                <a16:creationId xmlns:a16="http://schemas.microsoft.com/office/drawing/2014/main" id="{40B7D572-F419-AA96-BB7C-1E3F9CC876D2}"/>
              </a:ext>
            </a:extLst>
          </p:cNvPr>
          <p:cNvSpPr txBox="1">
            <a:spLocks/>
          </p:cNvSpPr>
          <p:nvPr/>
        </p:nvSpPr>
        <p:spPr>
          <a:xfrm>
            <a:off x="3949714" y="4914013"/>
            <a:ext cx="7499604" cy="1068780"/>
          </a:xfrm>
          <a:prstGeom prst="roundRect">
            <a:avLst/>
          </a:prstGeom>
        </p:spPr>
        <p:style>
          <a:lnRef idx="1">
            <a:schemeClr val="accent2"/>
          </a:lnRef>
          <a:fillRef idx="2">
            <a:schemeClr val="accent2"/>
          </a:fillRef>
          <a:effectRef idx="1">
            <a:schemeClr val="accent2"/>
          </a:effectRef>
          <a:fontRef idx="minor">
            <a:schemeClr val="dk1"/>
          </a:fontRef>
        </p:style>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GB" sz="400" u="sng" dirty="0">
              <a:latin typeface="Arial" panose="020B0604020202020204" pitchFamily="34" charset="0"/>
              <a:cs typeface="Arial" panose="020B0604020202020204" pitchFamily="34" charset="0"/>
            </a:endParaRPr>
          </a:p>
          <a:p>
            <a:pPr marL="0" indent="0">
              <a:buNone/>
            </a:pPr>
            <a:r>
              <a:rPr lang="en-GB" sz="1800" u="sng" dirty="0">
                <a:latin typeface="Arial" panose="020B0604020202020204" pitchFamily="34" charset="0"/>
                <a:cs typeface="Arial" panose="020B0604020202020204" pitchFamily="34" charset="0"/>
              </a:rPr>
              <a:t>YouTube </a:t>
            </a:r>
            <a:r>
              <a:rPr lang="en-GB" sz="1800" u="sng" dirty="0">
                <a:solidFill>
                  <a:srgbClr val="0070C0"/>
                </a:solidFill>
                <a:latin typeface="Arial" panose="020B0604020202020204" pitchFamily="34" charset="0"/>
                <a:cs typeface="Arial" panose="020B0604020202020204" pitchFamily="34" charset="0"/>
              </a:rPr>
              <a:t>https://www.youtube.com/@ReferKent/videos</a:t>
            </a:r>
          </a:p>
          <a:p>
            <a:pPr marL="0" indent="0">
              <a:buNone/>
            </a:pPr>
            <a:r>
              <a:rPr lang="en-GB" sz="1800" u="sng" dirty="0">
                <a:latin typeface="Arial" panose="020B0604020202020204" pitchFamily="34" charset="0"/>
                <a:cs typeface="Arial" panose="020B0604020202020204" pitchFamily="34" charset="0"/>
              </a:rPr>
              <a:t>LinkedIn </a:t>
            </a:r>
            <a:r>
              <a:rPr lang="en-GB" sz="1800" u="sng" dirty="0">
                <a:solidFill>
                  <a:srgbClr val="0070C0"/>
                </a:solidFill>
                <a:latin typeface="Arial" panose="020B0604020202020204" pitchFamily="34" charset="0"/>
                <a:cs typeface="Arial" panose="020B0604020202020204" pitchFamily="34" charset="0"/>
              </a:rPr>
              <a:t>https://www.linkedin.com/showcase/99104717/admin/feed/posts/</a:t>
            </a:r>
          </a:p>
          <a:p>
            <a:pPr marL="0" indent="0" algn="ctr">
              <a:buNone/>
            </a:pPr>
            <a:endParaRPr lang="en-GB"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8873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FB8C3E-4B48-0184-17BD-05DE2E4BBCBB}"/>
              </a:ext>
            </a:extLst>
          </p:cNvPr>
          <p:cNvSpPr/>
          <p:nvPr/>
        </p:nvSpPr>
        <p:spPr>
          <a:xfrm>
            <a:off x="-1" y="0"/>
            <a:ext cx="12192000" cy="6858000"/>
          </a:xfrm>
          <a:prstGeom prst="rect">
            <a:avLst/>
          </a:prstGeom>
          <a:solidFill>
            <a:srgbClr val="00206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26B9FC2A-1FF6-00A7-9189-BB8F8EF7FA02}"/>
              </a:ext>
            </a:extLst>
          </p:cNvPr>
          <p:cNvSpPr/>
          <p:nvPr/>
        </p:nvSpPr>
        <p:spPr>
          <a:xfrm>
            <a:off x="953908" y="1360300"/>
            <a:ext cx="10506270" cy="3660181"/>
          </a:xfrm>
          <a:prstGeom prst="rect">
            <a:avLst/>
          </a:prstGeom>
          <a:solidFill>
            <a:schemeClr val="accent5"/>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buFont typeface="Arial" panose="020B0604020202020204" pitchFamily="34" charset="0"/>
              <a:buChar char="•"/>
            </a:pPr>
            <a:r>
              <a:rPr lang="en-GB" sz="3200" b="1" dirty="0">
                <a:solidFill>
                  <a:schemeClr val="tx1"/>
                </a:solidFill>
              </a:rPr>
              <a:t>Feeling confident in giving money guidance</a:t>
            </a:r>
          </a:p>
          <a:p>
            <a:pPr marL="457200" indent="-457200">
              <a:buFont typeface="Arial" panose="020B0604020202020204" pitchFamily="34" charset="0"/>
              <a:buChar char="•"/>
            </a:pPr>
            <a:r>
              <a:rPr lang="en-GB" sz="3200" b="1" dirty="0">
                <a:solidFill>
                  <a:schemeClr val="tx1"/>
                </a:solidFill>
              </a:rPr>
              <a:t>20 hours online learning</a:t>
            </a:r>
          </a:p>
          <a:p>
            <a:pPr marL="457200" indent="-457200">
              <a:buFont typeface="Arial" panose="020B0604020202020204" pitchFamily="34" charset="0"/>
              <a:buChar char="•"/>
            </a:pPr>
            <a:r>
              <a:rPr lang="en-GB" sz="3200" b="1" dirty="0">
                <a:solidFill>
                  <a:schemeClr val="tx1"/>
                </a:solidFill>
              </a:rPr>
              <a:t>City and Guilds accreditation</a:t>
            </a:r>
          </a:p>
          <a:p>
            <a:pPr marL="457200" indent="-457200">
              <a:buFont typeface="Arial" panose="020B0604020202020204" pitchFamily="34" charset="0"/>
              <a:buChar char="•"/>
            </a:pPr>
            <a:r>
              <a:rPr lang="en-GB" sz="3200" b="1" dirty="0">
                <a:solidFill>
                  <a:schemeClr val="tx1"/>
                </a:solidFill>
              </a:rPr>
              <a:t>Access to an online hub</a:t>
            </a:r>
          </a:p>
          <a:p>
            <a:pPr marL="457200" indent="-457200">
              <a:buFont typeface="Arial" panose="020B0604020202020204" pitchFamily="34" charset="0"/>
              <a:buChar char="•"/>
            </a:pPr>
            <a:r>
              <a:rPr lang="en-GB" sz="3200" b="1" dirty="0">
                <a:solidFill>
                  <a:schemeClr val="tx1"/>
                </a:solidFill>
              </a:rPr>
              <a:t>Free to access </a:t>
            </a:r>
          </a:p>
          <a:p>
            <a:pPr marL="457200" indent="-457200">
              <a:buFont typeface="Arial" panose="020B0604020202020204" pitchFamily="34" charset="0"/>
              <a:buChar char="•"/>
            </a:pPr>
            <a:r>
              <a:rPr lang="en-GB" sz="3200" b="1" dirty="0">
                <a:solidFill>
                  <a:schemeClr val="tx1"/>
                </a:solidFill>
              </a:rPr>
              <a:t>Book for an online information/enrolment session here: </a:t>
            </a:r>
          </a:p>
          <a:p>
            <a:pPr marL="457200" indent="-457200">
              <a:buFont typeface="Arial" panose="020B0604020202020204" pitchFamily="34" charset="0"/>
              <a:buChar char="•"/>
            </a:pPr>
            <a:r>
              <a:rPr lang="en-GB" sz="2800" b="1" dirty="0">
                <a:solidFill>
                  <a:schemeClr val="bg1"/>
                </a:solidFill>
                <a:hlinkClick r:id="rId3">
                  <a:extLst>
                    <a:ext uri="{A12FA001-AC4F-418D-AE19-62706E023703}">
                      <ahyp:hlinkClr xmlns:ahyp="http://schemas.microsoft.com/office/drawing/2018/hyperlinkcolor" val="tx"/>
                    </a:ext>
                  </a:extLst>
                </a:hlinkClick>
              </a:rPr>
              <a:t>Join the Money Guiders Programme (office.com)</a:t>
            </a:r>
            <a:endParaRPr lang="en-GB" sz="2800" b="1" dirty="0">
              <a:solidFill>
                <a:schemeClr val="bg1"/>
              </a:solidFill>
            </a:endParaRPr>
          </a:p>
        </p:txBody>
      </p:sp>
      <p:sp>
        <p:nvSpPr>
          <p:cNvPr id="6" name="Rectangle 5">
            <a:extLst>
              <a:ext uri="{FF2B5EF4-FFF2-40B4-BE49-F238E27FC236}">
                <a16:creationId xmlns:a16="http://schemas.microsoft.com/office/drawing/2014/main" id="{AE12167F-6AD4-29F5-DFB4-EBFF860FC34D}"/>
              </a:ext>
            </a:extLst>
          </p:cNvPr>
          <p:cNvSpPr/>
          <p:nvPr/>
        </p:nvSpPr>
        <p:spPr>
          <a:xfrm>
            <a:off x="1029477" y="344066"/>
            <a:ext cx="10506270" cy="70562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t>Money Guiders </a:t>
            </a:r>
          </a:p>
        </p:txBody>
      </p:sp>
      <p:sp>
        <p:nvSpPr>
          <p:cNvPr id="9" name="Rectangle 8">
            <a:extLst>
              <a:ext uri="{FF2B5EF4-FFF2-40B4-BE49-F238E27FC236}">
                <a16:creationId xmlns:a16="http://schemas.microsoft.com/office/drawing/2014/main" id="{E2F4207B-3D1A-42C8-18F8-CA3E00158BEA}"/>
              </a:ext>
            </a:extLst>
          </p:cNvPr>
          <p:cNvSpPr/>
          <p:nvPr/>
        </p:nvSpPr>
        <p:spPr>
          <a:xfrm>
            <a:off x="1029477" y="5331088"/>
            <a:ext cx="10430701" cy="563526"/>
          </a:xfrm>
          <a:prstGeom prst="rect">
            <a:avLst/>
          </a:prstGeom>
          <a:solidFill>
            <a:schemeClr val="accent5">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For more information </a:t>
            </a:r>
            <a:r>
              <a:rPr lang="en-GB" dirty="0">
                <a:solidFill>
                  <a:schemeClr val="bg1"/>
                </a:solidFill>
              </a:rPr>
              <a:t>email </a:t>
            </a:r>
            <a:r>
              <a:rPr lang="en-GB" dirty="0">
                <a:solidFill>
                  <a:schemeClr val="bg1"/>
                </a:solidFill>
                <a:hlinkClick r:id="rId4">
                  <a:extLst>
                    <a:ext uri="{A12FA001-AC4F-418D-AE19-62706E023703}">
                      <ahyp:hlinkClr xmlns:ahyp="http://schemas.microsoft.com/office/drawing/2018/hyperlinkcolor" val="tx"/>
                    </a:ext>
                  </a:extLst>
                </a:hlinkClick>
              </a:rPr>
              <a:t>referkent@kent.gov.uk</a:t>
            </a:r>
            <a:r>
              <a:rPr lang="en-GB" dirty="0">
                <a:solidFill>
                  <a:schemeClr val="bg1"/>
                </a:solidFill>
              </a:rPr>
              <a:t> </a:t>
            </a:r>
          </a:p>
        </p:txBody>
      </p:sp>
    </p:spTree>
    <p:extLst>
      <p:ext uri="{BB962C8B-B14F-4D97-AF65-F5344CB8AC3E}">
        <p14:creationId xmlns:p14="http://schemas.microsoft.com/office/powerpoint/2010/main" val="4064933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6CBD463-9007-5030-5ADB-5C04542CF8F9}"/>
              </a:ext>
            </a:extLst>
          </p:cNvPr>
          <p:cNvSpPr txBox="1"/>
          <p:nvPr/>
        </p:nvSpPr>
        <p:spPr>
          <a:xfrm>
            <a:off x="551971" y="402277"/>
            <a:ext cx="5635028" cy="1325563"/>
          </a:xfrm>
          <a:prstGeom prst="rect">
            <a:avLst/>
          </a:prstGeom>
        </p:spPr>
        <p:txBody>
          <a:bodyPr vert="horz" lIns="91440" tIns="45720" rIns="91440" bIns="45720" rtlCol="0" anchor="ctr">
            <a:normAutofit fontScale="85000" lnSpcReduction="10000"/>
          </a:bodyPr>
          <a:lstStyle/>
          <a:p>
            <a:pPr algn="ctr">
              <a:lnSpc>
                <a:spcPct val="90000"/>
              </a:lnSpc>
              <a:spcBef>
                <a:spcPct val="0"/>
              </a:spcBef>
              <a:spcAft>
                <a:spcPts val="600"/>
              </a:spcAft>
            </a:pPr>
            <a:r>
              <a:rPr lang="en-US" sz="4400" kern="1200" dirty="0">
                <a:solidFill>
                  <a:schemeClr val="tx1"/>
                </a:solidFill>
                <a:latin typeface="Arial" panose="020B0604020202020204" pitchFamily="34" charset="0"/>
                <a:ea typeface="+mj-ea"/>
                <a:cs typeface="Arial" panose="020B0604020202020204" pitchFamily="34" charset="0"/>
              </a:rPr>
              <a:t>Money Adviser Network (MAN) - Solution</a:t>
            </a:r>
          </a:p>
        </p:txBody>
      </p:sp>
      <p:sp>
        <p:nvSpPr>
          <p:cNvPr id="4" name="TextBox 3">
            <a:extLst>
              <a:ext uri="{FF2B5EF4-FFF2-40B4-BE49-F238E27FC236}">
                <a16:creationId xmlns:a16="http://schemas.microsoft.com/office/drawing/2014/main" id="{4A1C637B-1C63-B7AC-F242-5564402A9D8E}"/>
              </a:ext>
            </a:extLst>
          </p:cNvPr>
          <p:cNvSpPr txBox="1"/>
          <p:nvPr/>
        </p:nvSpPr>
        <p:spPr>
          <a:xfrm>
            <a:off x="551971" y="1939891"/>
            <a:ext cx="6153427" cy="2110734"/>
          </a:xfrm>
          <a:prstGeom prst="rect">
            <a:avLst/>
          </a:prstGeom>
        </p:spPr>
        <p:txBody>
          <a:bodyPr vert="horz" lIns="91440" tIns="45720" rIns="91440" bIns="45720" rtlCol="0">
            <a:normAutofit/>
          </a:bodyPr>
          <a:lstStyle/>
          <a:p>
            <a:pPr marL="57150" marR="0" lvl="0" algn="just"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A key challenge is to ensure people who are financially struggling take action sooner rather than later.  Therefore, creditors referring into the system helps to facilitate engagement with key support. </a:t>
            </a:r>
          </a:p>
          <a:p>
            <a:pPr marL="57150" marR="0" lvl="0" algn="just" fontAlgn="auto">
              <a:lnSpc>
                <a:spcPct val="90000"/>
              </a:lnSpc>
              <a:spcBef>
                <a:spcPts val="0"/>
              </a:spcBef>
              <a:spcAft>
                <a:spcPts val="600"/>
              </a:spcAft>
              <a:buClrTx/>
              <a:buSzTx/>
              <a:tabLst/>
              <a:defRPr/>
            </a:pPr>
            <a:endPar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57150" marR="0" lvl="0" algn="just" fontAlgn="auto">
              <a:lnSpc>
                <a:spcPct val="90000"/>
              </a:lnSpc>
              <a:spcBef>
                <a:spcPts val="0"/>
              </a:spcBef>
              <a:spcAft>
                <a:spcPts val="600"/>
              </a:spcAft>
              <a:buClrTx/>
              <a:buSzTx/>
              <a:tabLst/>
              <a:defRPr/>
            </a:pPr>
            <a:r>
              <a:rPr kumimoji="0" lang="en-US" sz="1600" b="0" i="0" u="none" strike="noStrike" cap="none" spc="0" normalizeH="0" baseline="0" noProof="0" dirty="0">
                <a:ln>
                  <a:noFill/>
                </a:ln>
                <a:effectLst/>
                <a:uLnTx/>
                <a:uFillTx/>
                <a:latin typeface="Arial" panose="020B0604020202020204" pitchFamily="34" charset="0"/>
                <a:cs typeface="Arial" panose="020B0604020202020204" pitchFamily="34" charset="0"/>
              </a:rPr>
              <a:t>The Money Adviser Network (MAN) is a free, government sponsored partnership opportunity for creditors in the public and private sector. It simplifies how creditors (or government) refer customers in financial difficulty to free regulated debt advice.</a:t>
            </a:r>
          </a:p>
          <a:p>
            <a:pPr marL="57150" marR="0" lvl="0" algn="just" fontAlgn="auto">
              <a:lnSpc>
                <a:spcPct val="90000"/>
              </a:lnSpc>
              <a:spcBef>
                <a:spcPts val="0"/>
              </a:spcBef>
              <a:spcAft>
                <a:spcPts val="600"/>
              </a:spcAft>
              <a:buClrTx/>
              <a:buSzTx/>
              <a:tabLst/>
              <a:defRPr/>
            </a:pPr>
            <a:endParaRPr lang="en-US" sz="1600" dirty="0">
              <a:latin typeface="Arial" panose="020B0604020202020204" pitchFamily="34" charset="0"/>
              <a:cs typeface="Arial" panose="020B0604020202020204" pitchFamily="34" charset="0"/>
            </a:endParaRPr>
          </a:p>
          <a:p>
            <a:pPr marL="57150" marR="0" lvl="0" algn="just" fontAlgn="auto">
              <a:lnSpc>
                <a:spcPct val="90000"/>
              </a:lnSpc>
              <a:spcBef>
                <a:spcPts val="0"/>
              </a:spcBef>
              <a:spcAft>
                <a:spcPts val="600"/>
              </a:spcAft>
              <a:buClrTx/>
              <a:buSzTx/>
              <a:tabLst/>
              <a:defRPr/>
            </a:pPr>
            <a:endParaRPr lang="en-US" sz="1600" dirty="0">
              <a:latin typeface="Arial" panose="020B0604020202020204" pitchFamily="34" charset="0"/>
              <a:cs typeface="Arial" panose="020B0604020202020204" pitchFamily="34" charset="0"/>
            </a:endParaRPr>
          </a:p>
          <a:p>
            <a:pPr marL="28575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285750" marR="0" lvl="0" indent="-228600" algn="just" fontAlgn="auto">
              <a:lnSpc>
                <a:spcPct val="90000"/>
              </a:lnSpc>
              <a:spcBef>
                <a:spcPts val="0"/>
              </a:spcBef>
              <a:spcAft>
                <a:spcPts val="600"/>
              </a:spcAft>
              <a:buClrTx/>
              <a:buSzTx/>
              <a:buFont typeface="Arial" panose="020B0604020202020204" pitchFamily="34" charset="0"/>
              <a:buChar char="•"/>
              <a:tabLst/>
              <a:defRPr/>
            </a:pPr>
            <a:endPar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57150" marR="0" lvl="0" algn="just" fontAlgn="auto">
              <a:lnSpc>
                <a:spcPct val="90000"/>
              </a:lnSpc>
              <a:spcBef>
                <a:spcPts val="0"/>
              </a:spcBef>
              <a:spcAft>
                <a:spcPts val="600"/>
              </a:spcAft>
              <a:buClrTx/>
              <a:buSzTx/>
              <a:tabLst/>
              <a:defRPr/>
            </a:pPr>
            <a:endPar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7FDDEBC-277B-A123-4D29-F6A5CDC8003A}"/>
              </a:ext>
            </a:extLst>
          </p:cNvPr>
          <p:cNvSpPr txBox="1"/>
          <p:nvPr/>
        </p:nvSpPr>
        <p:spPr>
          <a:xfrm>
            <a:off x="7271170" y="1078957"/>
            <a:ext cx="4144760" cy="3745706"/>
          </a:xfrm>
          <a:prstGeom prst="round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dirty="0">
                <a:latin typeface="Arial" panose="020B0604020202020204" pitchFamily="34" charset="0"/>
                <a:cs typeface="Arial" panose="020B0604020202020204" pitchFamily="34" charset="0"/>
              </a:rPr>
              <a:t>Benefits</a:t>
            </a:r>
            <a:r>
              <a:rPr lang="en-GB" sz="1400" dirty="0">
                <a:latin typeface="Arial" panose="020B0604020202020204" pitchFamily="34" charset="0"/>
                <a:cs typeface="Arial" panose="020B0604020202020204" pitchFamily="34" charset="0"/>
              </a:rPr>
              <a:t> </a:t>
            </a:r>
          </a:p>
          <a:p>
            <a:endParaRPr lang="en-GB" sz="1400"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Provides a single point of entry to a panel of </a:t>
            </a:r>
            <a:r>
              <a:rPr kumimoji="0" lang="en-US" sz="1400" b="0" i="0" u="none" strike="noStrike" cap="none" spc="0" normalizeH="0" baseline="0" noProof="0" dirty="0" err="1">
                <a:ln>
                  <a:noFill/>
                </a:ln>
                <a:effectLst/>
                <a:uLnTx/>
                <a:uFillTx/>
                <a:latin typeface="Arial" panose="020B0604020202020204" pitchFamily="34" charset="0"/>
                <a:cs typeface="Arial" panose="020B0604020202020204" pitchFamily="34" charset="0"/>
              </a:rPr>
              <a:t>MaPS</a:t>
            </a: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 funded debt advice agencies</a:t>
            </a:r>
          </a:p>
          <a:p>
            <a:endPar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The MAN is available to residents of England (Government sponsored debt advice is a devolved matter)</a:t>
            </a:r>
          </a:p>
          <a:p>
            <a:endPar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kumimoji="0" lang="en-US" sz="1400" b="0" i="0" u="none" strike="noStrike" cap="none" spc="0" normalizeH="0" baseline="0" noProof="0" dirty="0">
                <a:ln>
                  <a:noFill/>
                </a:ln>
                <a:effectLst/>
                <a:uLnTx/>
                <a:uFillTx/>
                <a:latin typeface="Arial" panose="020B0604020202020204" pitchFamily="34" charset="0"/>
                <a:cs typeface="Arial" panose="020B0604020202020204" pitchFamily="34" charset="0"/>
              </a:rPr>
              <a:t>The referral system directs customers to an agency with capacity to help immediately.  The system can also arrange for a scheduled call back to the client from a debt advice agency</a:t>
            </a:r>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CFEE286F-50D1-EDE5-D735-902587B41009}"/>
              </a:ext>
            </a:extLst>
          </p:cNvPr>
          <p:cNvSpPr/>
          <p:nvPr/>
        </p:nvSpPr>
        <p:spPr>
          <a:xfrm>
            <a:off x="1327581" y="4187253"/>
            <a:ext cx="2015652" cy="829456"/>
          </a:xfrm>
          <a:prstGeom prst="rect">
            <a:avLst/>
          </a:prstGeom>
          <a:ln/>
        </p:spPr>
        <p:style>
          <a:lnRef idx="2">
            <a:schemeClr val="dk1"/>
          </a:lnRef>
          <a:fillRef idx="1">
            <a:schemeClr val="lt1"/>
          </a:fillRef>
          <a:effectRef idx="0">
            <a:schemeClr val="dk1"/>
          </a:effectRef>
          <a:fontRef idx="minor">
            <a:schemeClr val="dk1"/>
          </a:fontRef>
        </p:style>
        <p:txBody>
          <a:bodyPr rtlCol="0" anchor="ctr" anchorCtr="1"/>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Referral to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Online</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debt self-help tool</a:t>
            </a:r>
          </a:p>
        </p:txBody>
      </p:sp>
      <p:sp>
        <p:nvSpPr>
          <p:cNvPr id="10" name="Rectangle 9">
            <a:extLst>
              <a:ext uri="{FF2B5EF4-FFF2-40B4-BE49-F238E27FC236}">
                <a16:creationId xmlns:a16="http://schemas.microsoft.com/office/drawing/2014/main" id="{819DEA0F-01D9-B258-34B1-5AE87231424B}"/>
              </a:ext>
            </a:extLst>
          </p:cNvPr>
          <p:cNvSpPr/>
          <p:nvPr/>
        </p:nvSpPr>
        <p:spPr>
          <a:xfrm>
            <a:off x="4503394" y="4181444"/>
            <a:ext cx="2146177" cy="8534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Immediate </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call-back</a:t>
            </a:r>
            <a:r>
              <a:rPr kumimoji="0" lang="en-GB" sz="1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from a Debt Advice Agency</a:t>
            </a:r>
          </a:p>
        </p:txBody>
      </p:sp>
      <p:sp>
        <p:nvSpPr>
          <p:cNvPr id="12" name="Rectangle 11">
            <a:extLst>
              <a:ext uri="{FF2B5EF4-FFF2-40B4-BE49-F238E27FC236}">
                <a16:creationId xmlns:a16="http://schemas.microsoft.com/office/drawing/2014/main" id="{3E727561-05AC-0AF4-8DA1-31572EF6410B}"/>
              </a:ext>
            </a:extLst>
          </p:cNvPr>
          <p:cNvSpPr/>
          <p:nvPr/>
        </p:nvSpPr>
        <p:spPr>
          <a:xfrm>
            <a:off x="2460523" y="5162188"/>
            <a:ext cx="2146177" cy="797501"/>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Scheduled</a:t>
            </a:r>
            <a:r>
              <a:rPr kumimoji="0" lang="en-GB" sz="14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call-back </a:t>
            </a: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from a</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Debt Advice Agency</a:t>
            </a:r>
          </a:p>
        </p:txBody>
      </p:sp>
      <p:pic>
        <p:nvPicPr>
          <p:cNvPr id="14" name="Graphic 13" descr="Badge 1 with solid fill">
            <a:extLst>
              <a:ext uri="{FF2B5EF4-FFF2-40B4-BE49-F238E27FC236}">
                <a16:creationId xmlns:a16="http://schemas.microsoft.com/office/drawing/2014/main" id="{EA219A8C-E9BB-AF69-9406-7A226DCB0E5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85105" y="3915885"/>
            <a:ext cx="617782" cy="617782"/>
          </a:xfrm>
          <a:prstGeom prst="rect">
            <a:avLst/>
          </a:prstGeom>
        </p:spPr>
      </p:pic>
      <p:pic>
        <p:nvPicPr>
          <p:cNvPr id="22" name="Graphic 21" descr="Badge with solid fill">
            <a:extLst>
              <a:ext uri="{FF2B5EF4-FFF2-40B4-BE49-F238E27FC236}">
                <a16:creationId xmlns:a16="http://schemas.microsoft.com/office/drawing/2014/main" id="{0FB112BA-49D0-325C-39C8-D27A4CCB84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7420" y="3906803"/>
            <a:ext cx="617781" cy="617781"/>
          </a:xfrm>
          <a:prstGeom prst="rect">
            <a:avLst/>
          </a:prstGeom>
        </p:spPr>
      </p:pic>
      <p:pic>
        <p:nvPicPr>
          <p:cNvPr id="24" name="Graphic 23" descr="Badge 3 with solid fill">
            <a:extLst>
              <a:ext uri="{FF2B5EF4-FFF2-40B4-BE49-F238E27FC236}">
                <a16:creationId xmlns:a16="http://schemas.microsoft.com/office/drawing/2014/main" id="{60A5188A-46A9-8CAB-F69A-2F36F2DC76F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19842" y="5302133"/>
            <a:ext cx="631129" cy="631129"/>
          </a:xfrm>
          <a:prstGeom prst="rect">
            <a:avLst/>
          </a:prstGeom>
        </p:spPr>
      </p:pic>
      <p:pic>
        <p:nvPicPr>
          <p:cNvPr id="3" name="Picture 2">
            <a:extLst>
              <a:ext uri="{FF2B5EF4-FFF2-40B4-BE49-F238E27FC236}">
                <a16:creationId xmlns:a16="http://schemas.microsoft.com/office/drawing/2014/main" id="{28C3B8B0-01B6-2440-905D-10E6219ECEF9}"/>
              </a:ext>
            </a:extLst>
          </p:cNvPr>
          <p:cNvPicPr>
            <a:picLocks noChangeAspect="1"/>
          </p:cNvPicPr>
          <p:nvPr/>
        </p:nvPicPr>
        <p:blipFill>
          <a:blip r:embed="rId9"/>
          <a:stretch>
            <a:fillRect/>
          </a:stretch>
        </p:blipFill>
        <p:spPr>
          <a:xfrm>
            <a:off x="482330" y="5982793"/>
            <a:ext cx="11498462" cy="776145"/>
          </a:xfrm>
          <a:prstGeom prst="rect">
            <a:avLst/>
          </a:prstGeom>
        </p:spPr>
      </p:pic>
    </p:spTree>
    <p:extLst>
      <p:ext uri="{BB962C8B-B14F-4D97-AF65-F5344CB8AC3E}">
        <p14:creationId xmlns:p14="http://schemas.microsoft.com/office/powerpoint/2010/main" val="2501588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DF717B3-6969-4CF9-BF19-E76BE4E7A3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452B25-2BA5-41FF-9718-90E0D58FDD67}" type="slidenum">
              <a:rPr kumimoji="0" lang="en-GB" sz="900" b="1" i="0" u="none" strike="noStrike" kern="1200" cap="none" spc="0" normalizeH="0" baseline="0" noProof="0" smtClean="0">
                <a:ln>
                  <a:noFill/>
                </a:ln>
                <a:solidFill>
                  <a:srgbClr val="14396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900" b="1" i="0" u="none" strike="noStrike" kern="1200" cap="none" spc="0" normalizeH="0" baseline="0" noProof="0" dirty="0">
              <a:ln>
                <a:noFill/>
              </a:ln>
              <a:solidFill>
                <a:srgbClr val="143960"/>
              </a:solidFill>
              <a:effectLst/>
              <a:uLnTx/>
              <a:uFillTx/>
              <a:latin typeface="Calibri"/>
              <a:ea typeface="+mn-ea"/>
              <a:cs typeface="+mn-cs"/>
            </a:endParaRPr>
          </a:p>
        </p:txBody>
      </p:sp>
      <p:sp>
        <p:nvSpPr>
          <p:cNvPr id="10" name="Title 1">
            <a:extLst>
              <a:ext uri="{FF2B5EF4-FFF2-40B4-BE49-F238E27FC236}">
                <a16:creationId xmlns:a16="http://schemas.microsoft.com/office/drawing/2014/main" id="{7DDC6D26-EEF5-42AD-9443-B76601A228A9}"/>
              </a:ext>
            </a:extLst>
          </p:cNvPr>
          <p:cNvSpPr txBox="1">
            <a:spLocks/>
          </p:cNvSpPr>
          <p:nvPr/>
        </p:nvSpPr>
        <p:spPr>
          <a:xfrm>
            <a:off x="589810" y="209861"/>
            <a:ext cx="5816757" cy="519774"/>
          </a:xfrm>
          <a:prstGeom prst="rect">
            <a:avLst/>
          </a:prstGeom>
        </p:spPr>
        <p:txBody>
          <a:bodyPr vert="horz" lIns="0" tIns="0" rIns="0" bIns="0" rtlCol="0" anchor="t" anchorCtr="0">
            <a:normAutofit fontScale="55000" lnSpcReduction="20000"/>
          </a:bodyPr>
          <a:lstStyle>
            <a:lvl1pPr algn="l" defTabSz="685800" rtl="0" eaLnBrk="1" latinLnBrk="0" hangingPunct="1">
              <a:lnSpc>
                <a:spcPts val="3200"/>
              </a:lnSpc>
              <a:spcBef>
                <a:spcPct val="0"/>
              </a:spcBef>
              <a:buNone/>
              <a:defRPr sz="3000" b="1"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685800" rtl="0" eaLnBrk="1" fontAlgn="auto" latinLnBrk="0" hangingPunct="1">
              <a:lnSpc>
                <a:spcPts val="3200"/>
              </a:lnSpc>
              <a:spcBef>
                <a:spcPct val="0"/>
              </a:spcBef>
              <a:spcAft>
                <a:spcPts val="0"/>
              </a:spcAft>
              <a:buClrTx/>
              <a:buSzTx/>
              <a:buFontTx/>
              <a:buNone/>
              <a:tabLst/>
              <a:defRPr/>
            </a:pPr>
            <a:r>
              <a:rPr kumimoji="0" lang="en-GB" sz="3500" b="1" i="0" u="none" strike="noStrike" kern="1200" cap="none" spc="0" normalizeH="0" baseline="0" noProof="0" dirty="0">
                <a:ln>
                  <a:noFill/>
                </a:ln>
                <a:solidFill>
                  <a:srgbClr val="143960"/>
                </a:solidFill>
                <a:effectLst/>
                <a:uLnTx/>
                <a:uFillTx/>
                <a:latin typeface="Calibri"/>
                <a:ea typeface="+mj-ea"/>
                <a:cs typeface="+mj-cs"/>
              </a:rPr>
              <a:t>Money Adviser Network – customer self referral form</a:t>
            </a:r>
          </a:p>
        </p:txBody>
      </p:sp>
      <p:sp>
        <p:nvSpPr>
          <p:cNvPr id="13" name="TextBox 12">
            <a:extLst>
              <a:ext uri="{FF2B5EF4-FFF2-40B4-BE49-F238E27FC236}">
                <a16:creationId xmlns:a16="http://schemas.microsoft.com/office/drawing/2014/main" id="{601C1FAA-2432-4323-ACB1-99624765B9B1}"/>
              </a:ext>
            </a:extLst>
          </p:cNvPr>
          <p:cNvSpPr txBox="1"/>
          <p:nvPr/>
        </p:nvSpPr>
        <p:spPr>
          <a:xfrm>
            <a:off x="9378960" y="1674017"/>
            <a:ext cx="2578308" cy="424731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Customers can self serve and request an immediate or scheduled call back from a debt adviser</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Or can opt to ‘self-help via on-line debt advice tools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Suitable for all customer communication channels (Websites, letters text messaging)</a:t>
            </a:r>
          </a:p>
        </p:txBody>
      </p:sp>
      <p:pic>
        <p:nvPicPr>
          <p:cNvPr id="4" name="Picture 3">
            <a:extLst>
              <a:ext uri="{FF2B5EF4-FFF2-40B4-BE49-F238E27FC236}">
                <a16:creationId xmlns:a16="http://schemas.microsoft.com/office/drawing/2014/main" id="{648B9EFD-14E3-4AAF-92FC-9D931EF205BD}"/>
              </a:ext>
            </a:extLst>
          </p:cNvPr>
          <p:cNvPicPr>
            <a:picLocks noChangeAspect="1"/>
          </p:cNvPicPr>
          <p:nvPr/>
        </p:nvPicPr>
        <p:blipFill rotWithShape="1">
          <a:blip r:embed="rId3"/>
          <a:srcRect l="14688" t="8060" r="16854" b="5473"/>
          <a:stretch/>
        </p:blipFill>
        <p:spPr>
          <a:xfrm>
            <a:off x="589810" y="767575"/>
            <a:ext cx="5988411" cy="5042568"/>
          </a:xfrm>
          <a:prstGeom prst="rect">
            <a:avLst/>
          </a:prstGeom>
          <a:ln>
            <a:solidFill>
              <a:schemeClr val="accent1"/>
            </a:solidFill>
          </a:ln>
        </p:spPr>
      </p:pic>
      <p:pic>
        <p:nvPicPr>
          <p:cNvPr id="17" name="Picture 16">
            <a:extLst>
              <a:ext uri="{FF2B5EF4-FFF2-40B4-BE49-F238E27FC236}">
                <a16:creationId xmlns:a16="http://schemas.microsoft.com/office/drawing/2014/main" id="{88E58859-8B2A-4DD2-8989-06B688DF56D3}"/>
              </a:ext>
            </a:extLst>
          </p:cNvPr>
          <p:cNvPicPr>
            <a:picLocks noChangeAspect="1"/>
          </p:cNvPicPr>
          <p:nvPr/>
        </p:nvPicPr>
        <p:blipFill rotWithShape="1">
          <a:blip r:embed="rId4"/>
          <a:srcRect l="15657" t="8283" r="22525" b="11191"/>
          <a:stretch/>
        </p:blipFill>
        <p:spPr>
          <a:xfrm>
            <a:off x="4031673" y="1575408"/>
            <a:ext cx="5477855" cy="4756994"/>
          </a:xfrm>
          <a:prstGeom prst="rect">
            <a:avLst/>
          </a:prstGeom>
          <a:ln>
            <a:solidFill>
              <a:schemeClr val="accent1"/>
            </a:solidFill>
          </a:ln>
        </p:spPr>
      </p:pic>
    </p:spTree>
    <p:extLst>
      <p:ext uri="{BB962C8B-B14F-4D97-AF65-F5344CB8AC3E}">
        <p14:creationId xmlns:p14="http://schemas.microsoft.com/office/powerpoint/2010/main" val="787179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Shape, rectangle&#10;&#10;Description automatically generated">
            <a:extLst>
              <a:ext uri="{FF2B5EF4-FFF2-40B4-BE49-F238E27FC236}">
                <a16:creationId xmlns:a16="http://schemas.microsoft.com/office/drawing/2014/main" id="{CA2ECC58-0A2C-235F-8393-A42191F2D567}"/>
              </a:ext>
            </a:extLst>
          </p:cNvPr>
          <p:cNvPicPr>
            <a:picLocks noChangeAspect="1"/>
          </p:cNvPicPr>
          <p:nvPr/>
        </p:nvPicPr>
        <p:blipFill rotWithShape="1">
          <a:blip r:embed="rId3"/>
          <a:srcRect l="-10" t="17" r="-40" b="19095"/>
          <a:stretch/>
        </p:blipFill>
        <p:spPr>
          <a:xfrm>
            <a:off x="148483" y="-276104"/>
            <a:ext cx="12275567" cy="5823370"/>
          </a:xfrm>
          <a:prstGeom prst="rect">
            <a:avLst/>
          </a:prstGeom>
        </p:spPr>
      </p:pic>
      <p:sp>
        <p:nvSpPr>
          <p:cNvPr id="11" name="Rectangle 10">
            <a:extLst>
              <a:ext uri="{FF2B5EF4-FFF2-40B4-BE49-F238E27FC236}">
                <a16:creationId xmlns:a16="http://schemas.microsoft.com/office/drawing/2014/main" id="{B758DE61-BBB8-3C8A-4ACB-A236B8A831F9}"/>
              </a:ext>
            </a:extLst>
          </p:cNvPr>
          <p:cNvSpPr/>
          <p:nvPr/>
        </p:nvSpPr>
        <p:spPr>
          <a:xfrm>
            <a:off x="0" y="259867"/>
            <a:ext cx="8885208" cy="1405663"/>
          </a:xfrm>
          <a:prstGeom prst="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7" descr="A picture containing text&#10;&#10;Description automatically generated">
            <a:extLst>
              <a:ext uri="{FF2B5EF4-FFF2-40B4-BE49-F238E27FC236}">
                <a16:creationId xmlns:a16="http://schemas.microsoft.com/office/drawing/2014/main" id="{4DBA113C-8CFC-5334-F5D7-C6D8DA764A98}"/>
              </a:ext>
            </a:extLst>
          </p:cNvPr>
          <p:cNvPicPr>
            <a:picLocks noChangeAspect="1"/>
          </p:cNvPicPr>
          <p:nvPr/>
        </p:nvPicPr>
        <p:blipFill>
          <a:blip r:embed="rId4"/>
          <a:stretch>
            <a:fillRect/>
          </a:stretch>
        </p:blipFill>
        <p:spPr>
          <a:xfrm>
            <a:off x="10543308" y="5518806"/>
            <a:ext cx="1242292" cy="929249"/>
          </a:xfrm>
          <a:prstGeom prst="rect">
            <a:avLst/>
          </a:prstGeom>
        </p:spPr>
      </p:pic>
      <p:pic>
        <p:nvPicPr>
          <p:cNvPr id="6" name="Picture 5" descr="Diagram&#10;&#10;Description automatically generated with medium confidence">
            <a:extLst>
              <a:ext uri="{FF2B5EF4-FFF2-40B4-BE49-F238E27FC236}">
                <a16:creationId xmlns:a16="http://schemas.microsoft.com/office/drawing/2014/main" id="{F013268C-3B4B-F938-FC4B-8AFF2719E4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92564" y="5547266"/>
            <a:ext cx="887112" cy="872327"/>
          </a:xfrm>
          <a:prstGeom prst="rect">
            <a:avLst/>
          </a:prstGeom>
        </p:spPr>
      </p:pic>
      <p:pic>
        <p:nvPicPr>
          <p:cNvPr id="5" name="Picture 4" descr="Icon&#10;&#10;Description automatically generated">
            <a:extLst>
              <a:ext uri="{FF2B5EF4-FFF2-40B4-BE49-F238E27FC236}">
                <a16:creationId xmlns:a16="http://schemas.microsoft.com/office/drawing/2014/main" id="{68437932-7953-0ABF-815C-92ACFB172A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877" y="5518806"/>
            <a:ext cx="1923103" cy="1326982"/>
          </a:xfrm>
          <a:prstGeom prst="rect">
            <a:avLst/>
          </a:prstGeom>
        </p:spPr>
      </p:pic>
      <p:sp>
        <p:nvSpPr>
          <p:cNvPr id="8" name="TextBox 7">
            <a:extLst>
              <a:ext uri="{FF2B5EF4-FFF2-40B4-BE49-F238E27FC236}">
                <a16:creationId xmlns:a16="http://schemas.microsoft.com/office/drawing/2014/main" id="{26D621D2-E81A-1C16-6872-C3D37F123569}"/>
              </a:ext>
            </a:extLst>
          </p:cNvPr>
          <p:cNvSpPr txBox="1"/>
          <p:nvPr/>
        </p:nvSpPr>
        <p:spPr>
          <a:xfrm>
            <a:off x="457541" y="313005"/>
            <a:ext cx="8151622" cy="1323439"/>
          </a:xfrm>
          <a:prstGeom prst="rect">
            <a:avLst/>
          </a:prstGeom>
          <a:noFill/>
          <a:ln>
            <a:solidFill>
              <a:schemeClr val="accent1">
                <a:lumMod val="50000"/>
              </a:schemeClr>
            </a:solidFill>
          </a:ln>
        </p:spPr>
        <p:txBody>
          <a:bodyPr wrap="square" rtlCol="0">
            <a:spAutoFit/>
          </a:bodyPr>
          <a:lstStyle/>
          <a:p>
            <a:r>
              <a:rPr lang="en-GB" sz="4000" b="1" dirty="0">
                <a:solidFill>
                  <a:schemeClr val="bg1"/>
                </a:solidFill>
                <a:latin typeface="Arial" panose="020B0604020202020204" pitchFamily="34" charset="0"/>
                <a:cs typeface="Arial" panose="020B0604020202020204" pitchFamily="34" charset="0"/>
              </a:rPr>
              <a:t>What is the Vulnerability Registration Service (VRS)? </a:t>
            </a:r>
          </a:p>
        </p:txBody>
      </p:sp>
      <p:sp>
        <p:nvSpPr>
          <p:cNvPr id="14" name="Flowchart: Connector 13">
            <a:extLst>
              <a:ext uri="{FF2B5EF4-FFF2-40B4-BE49-F238E27FC236}">
                <a16:creationId xmlns:a16="http://schemas.microsoft.com/office/drawing/2014/main" id="{0901EBD0-F462-B90D-7F7A-7C44E7ECD80F}"/>
              </a:ext>
            </a:extLst>
          </p:cNvPr>
          <p:cNvSpPr/>
          <p:nvPr/>
        </p:nvSpPr>
        <p:spPr>
          <a:xfrm>
            <a:off x="148484" y="1822233"/>
            <a:ext cx="3726611" cy="3039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latin typeface="Arial"/>
                <a:cs typeface="Arial"/>
              </a:rPr>
              <a:t>Hosts a data base of vulnerable people, alerting organisations to customers or potential customers in vulnerable circumstances.</a:t>
            </a:r>
          </a:p>
        </p:txBody>
      </p:sp>
      <p:sp>
        <p:nvSpPr>
          <p:cNvPr id="16" name="Flowchart: Connector 15">
            <a:extLst>
              <a:ext uri="{FF2B5EF4-FFF2-40B4-BE49-F238E27FC236}">
                <a16:creationId xmlns:a16="http://schemas.microsoft.com/office/drawing/2014/main" id="{042BAE0A-7535-3F5F-4278-C154FBEAB0DF}"/>
              </a:ext>
            </a:extLst>
          </p:cNvPr>
          <p:cNvSpPr/>
          <p:nvPr/>
        </p:nvSpPr>
        <p:spPr>
          <a:xfrm>
            <a:off x="4184428" y="1972119"/>
            <a:ext cx="3726611" cy="3039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bg1"/>
                </a:solidFill>
                <a:latin typeface="Arial"/>
                <a:cs typeface="Arial"/>
              </a:rPr>
              <a:t>The VRS provides customer insight to help decision-making, customer support and delivery of the right outcomes.</a:t>
            </a:r>
            <a:r>
              <a:rPr lang="en-GB" sz="2000" dirty="0">
                <a:solidFill>
                  <a:schemeClr val="bg1"/>
                </a:solidFill>
                <a:latin typeface="Arial"/>
                <a:cs typeface="Arial"/>
              </a:rPr>
              <a:t> </a:t>
            </a:r>
            <a:r>
              <a:rPr lang="en-GB" sz="2000" b="1" dirty="0">
                <a:solidFill>
                  <a:schemeClr val="bg1"/>
                </a:solidFill>
                <a:latin typeface="Arial"/>
                <a:cs typeface="Arial"/>
              </a:rPr>
              <a:t> </a:t>
            </a:r>
            <a:endParaRPr lang="en-GB" sz="2000" b="1" dirty="0">
              <a:solidFill>
                <a:schemeClr val="bg1"/>
              </a:solidFill>
              <a:latin typeface="Arial" panose="020B0604020202020204" pitchFamily="34" charset="0"/>
              <a:cs typeface="Arial" panose="020B0604020202020204" pitchFamily="34" charset="0"/>
            </a:endParaRPr>
          </a:p>
        </p:txBody>
      </p:sp>
      <p:sp>
        <p:nvSpPr>
          <p:cNvPr id="20" name="Flowchart: Connector 19">
            <a:extLst>
              <a:ext uri="{FF2B5EF4-FFF2-40B4-BE49-F238E27FC236}">
                <a16:creationId xmlns:a16="http://schemas.microsoft.com/office/drawing/2014/main" id="{892EDC31-0CD4-C3A9-AC27-3D3BD6A9466C}"/>
              </a:ext>
            </a:extLst>
          </p:cNvPr>
          <p:cNvSpPr/>
          <p:nvPr/>
        </p:nvSpPr>
        <p:spPr>
          <a:xfrm>
            <a:off x="8220372" y="1972117"/>
            <a:ext cx="3508521" cy="30398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000" b="1" dirty="0">
                <a:solidFill>
                  <a:schemeClr val="bg1"/>
                </a:solidFill>
                <a:latin typeface="Arial"/>
                <a:cs typeface="Arial"/>
              </a:rPr>
              <a:t>Holds and easily accessible, unique dataset drawn from disparate sources from many different sectors.</a:t>
            </a:r>
          </a:p>
        </p:txBody>
      </p:sp>
      <p:pic>
        <p:nvPicPr>
          <p:cNvPr id="4" name="Picture 3">
            <a:extLst>
              <a:ext uri="{FF2B5EF4-FFF2-40B4-BE49-F238E27FC236}">
                <a16:creationId xmlns:a16="http://schemas.microsoft.com/office/drawing/2014/main" id="{9E00FB26-A6BF-B704-06DF-AA25AA716069}"/>
              </a:ext>
            </a:extLst>
          </p:cNvPr>
          <p:cNvPicPr>
            <a:picLocks noChangeAspect="1"/>
          </p:cNvPicPr>
          <p:nvPr/>
        </p:nvPicPr>
        <p:blipFill>
          <a:blip r:embed="rId7"/>
          <a:stretch>
            <a:fillRect/>
          </a:stretch>
        </p:blipFill>
        <p:spPr>
          <a:xfrm>
            <a:off x="10543308" y="-14633"/>
            <a:ext cx="1700108" cy="1718521"/>
          </a:xfrm>
          <a:prstGeom prst="rect">
            <a:avLst/>
          </a:prstGeom>
        </p:spPr>
      </p:pic>
      <p:sp>
        <p:nvSpPr>
          <p:cNvPr id="2" name="TextBox 1">
            <a:extLst>
              <a:ext uri="{FF2B5EF4-FFF2-40B4-BE49-F238E27FC236}">
                <a16:creationId xmlns:a16="http://schemas.microsoft.com/office/drawing/2014/main" id="{5BD3F76B-60CE-14A1-066D-5A0921A33146}"/>
              </a:ext>
            </a:extLst>
          </p:cNvPr>
          <p:cNvSpPr txBox="1"/>
          <p:nvPr/>
        </p:nvSpPr>
        <p:spPr>
          <a:xfrm>
            <a:off x="506702" y="5011936"/>
            <a:ext cx="10869220" cy="523220"/>
          </a:xfrm>
          <a:prstGeom prst="rect">
            <a:avLst/>
          </a:prstGeom>
          <a:noFill/>
        </p:spPr>
        <p:txBody>
          <a:bodyPr wrap="square" rtlCol="0">
            <a:spAutoFit/>
          </a:bodyPr>
          <a:lstStyle/>
          <a:p>
            <a:r>
              <a:rPr lang="en-GB" sz="2800" b="1" dirty="0"/>
              <a:t>For more information see: </a:t>
            </a:r>
            <a:r>
              <a:rPr lang="en-GB" sz="2800" b="1" dirty="0">
                <a:hlinkClick r:id="rId8"/>
              </a:rPr>
              <a:t>www.vulnerabilityregistrationservice.co.uk</a:t>
            </a:r>
            <a:endParaRPr lang="en-GB" sz="2800" b="1" dirty="0"/>
          </a:p>
        </p:txBody>
      </p:sp>
    </p:spTree>
    <p:extLst>
      <p:ext uri="{BB962C8B-B14F-4D97-AF65-F5344CB8AC3E}">
        <p14:creationId xmlns:p14="http://schemas.microsoft.com/office/powerpoint/2010/main" val="29368720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51793D1A37F4EB3054E3E30C94C36" ma:contentTypeVersion="15" ma:contentTypeDescription="Create a new document." ma:contentTypeScope="" ma:versionID="ba21a606bf31687f261d8512ff01da7c">
  <xsd:schema xmlns:xsd="http://www.w3.org/2001/XMLSchema" xmlns:xs="http://www.w3.org/2001/XMLSchema" xmlns:p="http://schemas.microsoft.com/office/2006/metadata/properties" xmlns:ns2="c4be6382-c42b-4808-ab56-1463cad5ca77" xmlns:ns3="1b83801e-36ca-4ccb-8b15-9137798ab6d2" targetNamespace="http://schemas.microsoft.com/office/2006/metadata/properties" ma:root="true" ma:fieldsID="83a7550ab2841e8547e2a209f3507eb5" ns2:_="" ns3:_="">
    <xsd:import namespace="c4be6382-c42b-4808-ab56-1463cad5ca77"/>
    <xsd:import namespace="1b83801e-36ca-4ccb-8b15-9137798ab6d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e6382-c42b-4808-ab56-1463cad5ca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09603ee-69b4-403e-ac95-63817ba41782"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83801e-36ca-4ccb-8b15-9137798ab6d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43f8255-44ae-4e8b-bf5f-83fa0ba2ec92}" ma:internalName="TaxCatchAll" ma:showField="CatchAllData" ma:web="1b83801e-36ca-4ccb-8b15-9137798ab6d2">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b83801e-36ca-4ccb-8b15-9137798ab6d2" xsi:nil="true"/>
    <lcf76f155ced4ddcb4097134ff3c332f xmlns="c4be6382-c42b-4808-ab56-1463cad5ca7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7F1CACB-7242-46EB-B20E-56BAC6C143A5}"/>
</file>

<file path=customXml/itemProps2.xml><?xml version="1.0" encoding="utf-8"?>
<ds:datastoreItem xmlns:ds="http://schemas.openxmlformats.org/officeDocument/2006/customXml" ds:itemID="{FB61AB83-D587-49E5-B5CB-BA42AE1454E3}"/>
</file>

<file path=customXml/itemProps3.xml><?xml version="1.0" encoding="utf-8"?>
<ds:datastoreItem xmlns:ds="http://schemas.openxmlformats.org/officeDocument/2006/customXml" ds:itemID="{0F4F97E1-F084-4ECA-8C76-460D239609CA}"/>
</file>

<file path=docMetadata/LabelInfo.xml><?xml version="1.0" encoding="utf-8"?>
<clbl:labelList xmlns:clbl="http://schemas.microsoft.com/office/2020/mipLabelMetadata">
  <clbl:label id="{3253a20d-c735-4bfe-a8b7-3e6ab37f5f90}" enabled="0" method="" siteId="{3253a20d-c735-4bfe-a8b7-3e6ab37f5f90}" removed="1"/>
</clbl:labelList>
</file>

<file path=docProps/app.xml><?xml version="1.0" encoding="utf-8"?>
<Properties xmlns="http://schemas.openxmlformats.org/officeDocument/2006/extended-properties" xmlns:vt="http://schemas.openxmlformats.org/officeDocument/2006/docPropsVTypes">
  <TotalTime>0</TotalTime>
  <Words>1038</Words>
  <Application>Microsoft Office PowerPoint</Application>
  <PresentationFormat>Widescreen</PresentationFormat>
  <Paragraphs>115</Paragraphs>
  <Slides>12</Slides>
  <Notes>10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filsonproregular</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Kent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Emma Mccaughan - CED SPRCA</dc:creator>
  <cp:lastModifiedBy>Lysette D'Urso</cp:lastModifiedBy>
  <cp:revision>5</cp:revision>
  <dcterms:created xsi:type="dcterms:W3CDTF">2023-12-04T15:59:14Z</dcterms:created>
  <dcterms:modified xsi:type="dcterms:W3CDTF">2024-07-17T14:56:22Z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0x01010040A51793D1A37F4EB3054E3E30C94C36</vt:lpwstr>
  </property>
</Properties>
</file>