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8" r:id="rId5"/>
    <p:sldId id="263" r:id="rId6"/>
    <p:sldId id="268" r:id="rId7"/>
    <p:sldId id="269" r:id="rId8"/>
    <p:sldId id="264" r:id="rId9"/>
    <p:sldId id="261" r:id="rId10"/>
    <p:sldId id="270" r:id="rId11"/>
    <p:sldId id="260" r:id="rId12"/>
    <p:sldId id="266" r:id="rId13"/>
    <p:sldId id="262"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5C2F"/>
    <a:srgbClr val="005BFF"/>
    <a:srgbClr val="F5F5F5"/>
    <a:srgbClr val="FFC5EC"/>
    <a:srgbClr val="0C2E42"/>
    <a:srgbClr val="A9D586"/>
    <a:srgbClr val="6600EA"/>
    <a:srgbClr val="A9D585"/>
    <a:srgbClr val="E66239"/>
    <a:srgbClr val="F8C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41197E-7332-16F8-70B3-36099D6B86B0}" v="461" dt="2024-11-25T10:47:36.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6013" autoAdjust="0"/>
  </p:normalViewPr>
  <p:slideViewPr>
    <p:cSldViewPr snapToGrid="0">
      <p:cViewPr>
        <p:scale>
          <a:sx n="53" d="100"/>
          <a:sy n="53" d="100"/>
        </p:scale>
        <p:origin x="1838" y="-3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n Strawbridge" userId="b6852533-e338-41ea-bf37-e318098d94c2" providerId="ADAL" clId="{B963AAF3-757B-4E21-8A8B-A20CAD43CDC3}"/>
    <pc:docChg chg="undo custSel modSld">
      <pc:chgData name="Erin Strawbridge" userId="b6852533-e338-41ea-bf37-e318098d94c2" providerId="ADAL" clId="{B963AAF3-757B-4E21-8A8B-A20CAD43CDC3}" dt="2023-11-27T12:46:23.361" v="14" actId="208"/>
      <pc:docMkLst>
        <pc:docMk/>
      </pc:docMkLst>
      <pc:sldChg chg="modNotesTx">
        <pc:chgData name="Erin Strawbridge" userId="b6852533-e338-41ea-bf37-e318098d94c2" providerId="ADAL" clId="{B963AAF3-757B-4E21-8A8B-A20CAD43CDC3}" dt="2023-11-27T12:45:39.657" v="13" actId="313"/>
        <pc:sldMkLst>
          <pc:docMk/>
          <pc:sldMk cId="2213281889" sldId="261"/>
        </pc:sldMkLst>
      </pc:sldChg>
      <pc:sldChg chg="modNotesTx">
        <pc:chgData name="Erin Strawbridge" userId="b6852533-e338-41ea-bf37-e318098d94c2" providerId="ADAL" clId="{B963AAF3-757B-4E21-8A8B-A20CAD43CDC3}" dt="2023-11-27T12:41:54" v="4" actId="20577"/>
        <pc:sldMkLst>
          <pc:docMk/>
          <pc:sldMk cId="2569333670" sldId="262"/>
        </pc:sldMkLst>
      </pc:sldChg>
      <pc:sldChg chg="modNotesTx">
        <pc:chgData name="Erin Strawbridge" userId="b6852533-e338-41ea-bf37-e318098d94c2" providerId="ADAL" clId="{B963AAF3-757B-4E21-8A8B-A20CAD43CDC3}" dt="2023-11-27T12:41:42.919" v="3" actId="20577"/>
        <pc:sldMkLst>
          <pc:docMk/>
          <pc:sldMk cId="1003418466" sldId="263"/>
        </pc:sldMkLst>
      </pc:sldChg>
      <pc:sldChg chg="modSp mod modNotesTx">
        <pc:chgData name="Erin Strawbridge" userId="b6852533-e338-41ea-bf37-e318098d94c2" providerId="ADAL" clId="{B963AAF3-757B-4E21-8A8B-A20CAD43CDC3}" dt="2023-11-27T12:46:23.361" v="14" actId="208"/>
        <pc:sldMkLst>
          <pc:docMk/>
          <pc:sldMk cId="2423144383" sldId="264"/>
        </pc:sldMkLst>
      </pc:sldChg>
      <pc:sldChg chg="modNotesTx">
        <pc:chgData name="Erin Strawbridge" userId="b6852533-e338-41ea-bf37-e318098d94c2" providerId="ADAL" clId="{B963AAF3-757B-4E21-8A8B-A20CAD43CDC3}" dt="2023-11-27T12:42:07.260" v="6"/>
        <pc:sldMkLst>
          <pc:docMk/>
          <pc:sldMk cId="2786958986" sldId="266"/>
        </pc:sldMkLst>
      </pc:sldChg>
      <pc:sldChg chg="modNotesTx">
        <pc:chgData name="Erin Strawbridge" userId="b6852533-e338-41ea-bf37-e318098d94c2" providerId="ADAL" clId="{B963AAF3-757B-4E21-8A8B-A20CAD43CDC3}" dt="2023-11-27T12:42:05.711" v="5"/>
        <pc:sldMkLst>
          <pc:docMk/>
          <pc:sldMk cId="619301826" sldId="267"/>
        </pc:sldMkLst>
      </pc:sldChg>
    </pc:docChg>
  </pc:docChgLst>
  <pc:docChgLst>
    <pc:chgData name="Erin Strawbridge" userId="S::erin@peopleunited.org.uk::b6852533-e338-41ea-bf37-e318098d94c2" providerId="AD" clId="Web-{6841197E-7332-16F8-70B3-36099D6B86B0}"/>
    <pc:docChg chg="addSld delSld modSld sldOrd">
      <pc:chgData name="Erin Strawbridge" userId="S::erin@peopleunited.org.uk::b6852533-e338-41ea-bf37-e318098d94c2" providerId="AD" clId="Web-{6841197E-7332-16F8-70B3-36099D6B86B0}" dt="2024-11-25T10:47:36.050" v="325" actId="14100"/>
      <pc:docMkLst>
        <pc:docMk/>
      </pc:docMkLst>
      <pc:sldChg chg="addSp delSp modSp">
        <pc:chgData name="Erin Strawbridge" userId="S::erin@peopleunited.org.uk::b6852533-e338-41ea-bf37-e318098d94c2" providerId="AD" clId="Web-{6841197E-7332-16F8-70B3-36099D6B86B0}" dt="2024-11-25T10:41:01.974" v="228" actId="1076"/>
        <pc:sldMkLst>
          <pc:docMk/>
          <pc:sldMk cId="3176982732" sldId="260"/>
        </pc:sldMkLst>
        <pc:spChg chg="add mod">
          <ac:chgData name="Erin Strawbridge" userId="S::erin@peopleunited.org.uk::b6852533-e338-41ea-bf37-e318098d94c2" providerId="AD" clId="Web-{6841197E-7332-16F8-70B3-36099D6B86B0}" dt="2024-11-25T10:41:01.974" v="228" actId="1076"/>
          <ac:spMkLst>
            <pc:docMk/>
            <pc:sldMk cId="3176982732" sldId="260"/>
            <ac:spMk id="9" creationId="{661166C9-73C6-2083-137E-BFDF01A1DBF3}"/>
          </ac:spMkLst>
        </pc:spChg>
        <pc:picChg chg="add mod">
          <ac:chgData name="Erin Strawbridge" userId="S::erin@peopleunited.org.uk::b6852533-e338-41ea-bf37-e318098d94c2" providerId="AD" clId="Web-{6841197E-7332-16F8-70B3-36099D6B86B0}" dt="2024-11-25T10:40:22.206" v="218" actId="14100"/>
          <ac:picMkLst>
            <pc:docMk/>
            <pc:sldMk cId="3176982732" sldId="260"/>
            <ac:picMk id="3" creationId="{C71BD76A-77FC-A923-59AC-5BE8556B1672}"/>
          </ac:picMkLst>
        </pc:picChg>
        <pc:picChg chg="del">
          <ac:chgData name="Erin Strawbridge" userId="S::erin@peopleunited.org.uk::b6852533-e338-41ea-bf37-e318098d94c2" providerId="AD" clId="Web-{6841197E-7332-16F8-70B3-36099D6B86B0}" dt="2024-11-25T10:38:58.559" v="194"/>
          <ac:picMkLst>
            <pc:docMk/>
            <pc:sldMk cId="3176982732" sldId="260"/>
            <ac:picMk id="12" creationId="{4A2A2F4D-6D84-C7D2-9317-592FF3EC7942}"/>
          </ac:picMkLst>
        </pc:picChg>
        <pc:picChg chg="del">
          <ac:chgData name="Erin Strawbridge" userId="S::erin@peopleunited.org.uk::b6852533-e338-41ea-bf37-e318098d94c2" providerId="AD" clId="Web-{6841197E-7332-16F8-70B3-36099D6B86B0}" dt="2024-11-25T10:38:56.981" v="193"/>
          <ac:picMkLst>
            <pc:docMk/>
            <pc:sldMk cId="3176982732" sldId="260"/>
            <ac:picMk id="14" creationId="{87BDA95E-2231-9A5A-00B7-6BBC9B0B21E6}"/>
          </ac:picMkLst>
        </pc:picChg>
      </pc:sldChg>
      <pc:sldChg chg="addSp delSp modSp ord">
        <pc:chgData name="Erin Strawbridge" userId="S::erin@peopleunited.org.uk::b6852533-e338-41ea-bf37-e318098d94c2" providerId="AD" clId="Web-{6841197E-7332-16F8-70B3-36099D6B86B0}" dt="2024-11-25T10:41:10.506" v="229" actId="20577"/>
        <pc:sldMkLst>
          <pc:docMk/>
          <pc:sldMk cId="2213281889" sldId="261"/>
        </pc:sldMkLst>
        <pc:spChg chg="add mod">
          <ac:chgData name="Erin Strawbridge" userId="S::erin@peopleunited.org.uk::b6852533-e338-41ea-bf37-e318098d94c2" providerId="AD" clId="Web-{6841197E-7332-16F8-70B3-36099D6B86B0}" dt="2024-11-25T10:41:10.506" v="229" actId="20577"/>
          <ac:spMkLst>
            <pc:docMk/>
            <pc:sldMk cId="2213281889" sldId="261"/>
            <ac:spMk id="2" creationId="{0DBF2642-17C3-C81A-E840-EBCE85EF8267}"/>
          </ac:spMkLst>
        </pc:spChg>
        <pc:spChg chg="mod">
          <ac:chgData name="Erin Strawbridge" userId="S::erin@peopleunited.org.uk::b6852533-e338-41ea-bf37-e318098d94c2" providerId="AD" clId="Web-{6841197E-7332-16F8-70B3-36099D6B86B0}" dt="2024-11-25T10:23:04.551" v="6" actId="1076"/>
          <ac:spMkLst>
            <pc:docMk/>
            <pc:sldMk cId="2213281889" sldId="261"/>
            <ac:spMk id="8" creationId="{2FF728E9-99D5-CA0A-C7FD-163487C6EF9B}"/>
          </ac:spMkLst>
        </pc:spChg>
        <pc:picChg chg="del">
          <ac:chgData name="Erin Strawbridge" userId="S::erin@peopleunited.org.uk::b6852533-e338-41ea-bf37-e318098d94c2" providerId="AD" clId="Web-{6841197E-7332-16F8-70B3-36099D6B86B0}" dt="2024-11-25T10:36:28.111" v="173"/>
          <ac:picMkLst>
            <pc:docMk/>
            <pc:sldMk cId="2213281889" sldId="261"/>
            <ac:picMk id="3" creationId="{D0D9D4EC-34C4-8AC5-8A51-4DA048083111}"/>
          </ac:picMkLst>
        </pc:picChg>
        <pc:picChg chg="add mod">
          <ac:chgData name="Erin Strawbridge" userId="S::erin@peopleunited.org.uk::b6852533-e338-41ea-bf37-e318098d94c2" providerId="AD" clId="Web-{6841197E-7332-16F8-70B3-36099D6B86B0}" dt="2024-11-25T10:36:53.784" v="178"/>
          <ac:picMkLst>
            <pc:docMk/>
            <pc:sldMk cId="2213281889" sldId="261"/>
            <ac:picMk id="9" creationId="{4B56E3E8-EA80-C039-AC75-3B6D8BFBB84C}"/>
          </ac:picMkLst>
        </pc:picChg>
        <pc:picChg chg="del">
          <ac:chgData name="Erin Strawbridge" userId="S::erin@peopleunited.org.uk::b6852533-e338-41ea-bf37-e318098d94c2" providerId="AD" clId="Web-{6841197E-7332-16F8-70B3-36099D6B86B0}" dt="2024-11-25T10:36:26.360" v="172"/>
          <ac:picMkLst>
            <pc:docMk/>
            <pc:sldMk cId="2213281889" sldId="261"/>
            <ac:picMk id="10" creationId="{ECD6907C-BCBA-61AE-479D-FB6E76637BA2}"/>
          </ac:picMkLst>
        </pc:picChg>
      </pc:sldChg>
      <pc:sldChg chg="addSp delSp modSp">
        <pc:chgData name="Erin Strawbridge" userId="S::erin@peopleunited.org.uk::b6852533-e338-41ea-bf37-e318098d94c2" providerId="AD" clId="Web-{6841197E-7332-16F8-70B3-36099D6B86B0}" dt="2024-11-25T10:26:37.583" v="45" actId="20577"/>
        <pc:sldMkLst>
          <pc:docMk/>
          <pc:sldMk cId="1003418466" sldId="263"/>
        </pc:sldMkLst>
        <pc:spChg chg="add mod">
          <ac:chgData name="Erin Strawbridge" userId="S::erin@peopleunited.org.uk::b6852533-e338-41ea-bf37-e318098d94c2" providerId="AD" clId="Web-{6841197E-7332-16F8-70B3-36099D6B86B0}" dt="2024-11-25T10:24:34.026" v="18"/>
          <ac:spMkLst>
            <pc:docMk/>
            <pc:sldMk cId="1003418466" sldId="263"/>
            <ac:spMk id="10" creationId="{F5F80B8C-FE18-8372-C78D-58041F25D035}"/>
          </ac:spMkLst>
        </pc:spChg>
        <pc:spChg chg="add mod">
          <ac:chgData name="Erin Strawbridge" userId="S::erin@peopleunited.org.uk::b6852533-e338-41ea-bf37-e318098d94c2" providerId="AD" clId="Web-{6841197E-7332-16F8-70B3-36099D6B86B0}" dt="2024-11-25T10:26:37.583" v="45" actId="20577"/>
          <ac:spMkLst>
            <pc:docMk/>
            <pc:sldMk cId="1003418466" sldId="263"/>
            <ac:spMk id="11" creationId="{8F118152-9CCE-D8B4-5B4F-555CE9CFF87C}"/>
          </ac:spMkLst>
        </pc:spChg>
        <pc:picChg chg="add del">
          <ac:chgData name="Erin Strawbridge" userId="S::erin@peopleunited.org.uk::b6852533-e338-41ea-bf37-e318098d94c2" providerId="AD" clId="Web-{6841197E-7332-16F8-70B3-36099D6B86B0}" dt="2024-11-25T10:24:01.993" v="11"/>
          <ac:picMkLst>
            <pc:docMk/>
            <pc:sldMk cId="1003418466" sldId="263"/>
            <ac:picMk id="12" creationId="{228C651B-8F98-9810-FDEA-525EBFFB3C86}"/>
          </ac:picMkLst>
        </pc:picChg>
      </pc:sldChg>
      <pc:sldChg chg="addSp delSp modSp">
        <pc:chgData name="Erin Strawbridge" userId="S::erin@peopleunited.org.uk::b6852533-e338-41ea-bf37-e318098d94c2" providerId="AD" clId="Web-{6841197E-7332-16F8-70B3-36099D6B86B0}" dt="2024-11-25T10:47:36.050" v="325" actId="14100"/>
        <pc:sldMkLst>
          <pc:docMk/>
          <pc:sldMk cId="2423144383" sldId="264"/>
        </pc:sldMkLst>
        <pc:spChg chg="mod">
          <ac:chgData name="Erin Strawbridge" userId="S::erin@peopleunited.org.uk::b6852533-e338-41ea-bf37-e318098d94c2" providerId="AD" clId="Web-{6841197E-7332-16F8-70B3-36099D6B86B0}" dt="2024-11-25T10:45:20.087" v="298" actId="14100"/>
          <ac:spMkLst>
            <pc:docMk/>
            <pc:sldMk cId="2423144383" sldId="264"/>
            <ac:spMk id="4" creationId="{514DC460-D15A-0AEF-0A00-7164FDF4BFD5}"/>
          </ac:spMkLst>
        </pc:spChg>
        <pc:spChg chg="mod">
          <ac:chgData name="Erin Strawbridge" userId="S::erin@peopleunited.org.uk::b6852533-e338-41ea-bf37-e318098d94c2" providerId="AD" clId="Web-{6841197E-7332-16F8-70B3-36099D6B86B0}" dt="2024-11-25T10:47:05.610" v="317" actId="14100"/>
          <ac:spMkLst>
            <pc:docMk/>
            <pc:sldMk cId="2423144383" sldId="264"/>
            <ac:spMk id="5" creationId="{CA8A0ACF-AF30-03B6-F4ED-76143BA167EA}"/>
          </ac:spMkLst>
        </pc:spChg>
        <pc:spChg chg="del">
          <ac:chgData name="Erin Strawbridge" userId="S::erin@peopleunited.org.uk::b6852533-e338-41ea-bf37-e318098d94c2" providerId="AD" clId="Web-{6841197E-7332-16F8-70B3-36099D6B86B0}" dt="2024-11-25T10:44:00.597" v="280"/>
          <ac:spMkLst>
            <pc:docMk/>
            <pc:sldMk cId="2423144383" sldId="264"/>
            <ac:spMk id="6" creationId="{1330FFF4-7A4A-2D21-4C34-428DAF5ABC8B}"/>
          </ac:spMkLst>
        </pc:spChg>
        <pc:spChg chg="del">
          <ac:chgData name="Erin Strawbridge" userId="S::erin@peopleunited.org.uk::b6852533-e338-41ea-bf37-e318098d94c2" providerId="AD" clId="Web-{6841197E-7332-16F8-70B3-36099D6B86B0}" dt="2024-11-25T10:44:04.863" v="281"/>
          <ac:spMkLst>
            <pc:docMk/>
            <pc:sldMk cId="2423144383" sldId="264"/>
            <ac:spMk id="7" creationId="{4F50541F-26AC-BF89-30E0-6A1A7950F0E7}"/>
          </ac:spMkLst>
        </pc:spChg>
        <pc:spChg chg="add mod">
          <ac:chgData name="Erin Strawbridge" userId="S::erin@peopleunited.org.uk::b6852533-e338-41ea-bf37-e318098d94c2" providerId="AD" clId="Web-{6841197E-7332-16F8-70B3-36099D6B86B0}" dt="2024-11-25T10:47:36.050" v="325" actId="14100"/>
          <ac:spMkLst>
            <pc:docMk/>
            <pc:sldMk cId="2423144383" sldId="264"/>
            <ac:spMk id="10" creationId="{3C01765C-2A75-DFAC-A892-6EC7EC919358}"/>
          </ac:spMkLst>
        </pc:spChg>
        <pc:spChg chg="mod">
          <ac:chgData name="Erin Strawbridge" userId="S::erin@peopleunited.org.uk::b6852533-e338-41ea-bf37-e318098d94c2" providerId="AD" clId="Web-{6841197E-7332-16F8-70B3-36099D6B86B0}" dt="2024-11-25T10:41:41.258" v="245" actId="1076"/>
          <ac:spMkLst>
            <pc:docMk/>
            <pc:sldMk cId="2423144383" sldId="264"/>
            <ac:spMk id="13" creationId="{DD111A52-DEEB-668B-B2FC-DDEB4DA48B0D}"/>
          </ac:spMkLst>
        </pc:spChg>
        <pc:picChg chg="mod modCrop">
          <ac:chgData name="Erin Strawbridge" userId="S::erin@peopleunited.org.uk::b6852533-e338-41ea-bf37-e318098d94c2" providerId="AD" clId="Web-{6841197E-7332-16F8-70B3-36099D6B86B0}" dt="2024-11-25T10:47:17.595" v="321" actId="1076"/>
          <ac:picMkLst>
            <pc:docMk/>
            <pc:sldMk cId="2423144383" sldId="264"/>
            <ac:picMk id="12" creationId="{E987452A-0F2E-0AD1-0EFE-07D23F9C2D65}"/>
          </ac:picMkLst>
        </pc:picChg>
      </pc:sldChg>
      <pc:sldChg chg="modSp">
        <pc:chgData name="Erin Strawbridge" userId="S::erin@peopleunited.org.uk::b6852533-e338-41ea-bf37-e318098d94c2" providerId="AD" clId="Web-{6841197E-7332-16F8-70B3-36099D6B86B0}" dt="2024-11-25T10:35:03.792" v="165" actId="14100"/>
        <pc:sldMkLst>
          <pc:docMk/>
          <pc:sldMk cId="2786958986" sldId="266"/>
        </pc:sldMkLst>
        <pc:picChg chg="mod">
          <ac:chgData name="Erin Strawbridge" userId="S::erin@peopleunited.org.uk::b6852533-e338-41ea-bf37-e318098d94c2" providerId="AD" clId="Web-{6841197E-7332-16F8-70B3-36099D6B86B0}" dt="2024-11-25T10:35:03.792" v="165" actId="14100"/>
          <ac:picMkLst>
            <pc:docMk/>
            <pc:sldMk cId="2786958986" sldId="266"/>
            <ac:picMk id="12" creationId="{15A83268-EB2B-FBA9-6A95-CBE7B023444D}"/>
          </ac:picMkLst>
        </pc:picChg>
      </pc:sldChg>
      <pc:sldChg chg="add del">
        <pc:chgData name="Erin Strawbridge" userId="S::erin@peopleunited.org.uk::b6852533-e338-41ea-bf37-e318098d94c2" providerId="AD" clId="Web-{6841197E-7332-16F8-70B3-36099D6B86B0}" dt="2024-11-25T10:35:18.543" v="167"/>
        <pc:sldMkLst>
          <pc:docMk/>
          <pc:sldMk cId="619301826" sldId="267"/>
        </pc:sldMkLst>
      </pc:sldChg>
      <pc:sldChg chg="modSp add replId">
        <pc:chgData name="Erin Strawbridge" userId="S::erin@peopleunited.org.uk::b6852533-e338-41ea-bf37-e318098d94c2" providerId="AD" clId="Web-{6841197E-7332-16F8-70B3-36099D6B86B0}" dt="2024-11-25T10:31:43.121" v="145" actId="14100"/>
        <pc:sldMkLst>
          <pc:docMk/>
          <pc:sldMk cId="3649505375" sldId="268"/>
        </pc:sldMkLst>
        <pc:spChg chg="mod">
          <ac:chgData name="Erin Strawbridge" userId="S::erin@peopleunited.org.uk::b6852533-e338-41ea-bf37-e318098d94c2" providerId="AD" clId="Web-{6841197E-7332-16F8-70B3-36099D6B86B0}" dt="2024-11-25T10:31:43.121" v="145" actId="14100"/>
          <ac:spMkLst>
            <pc:docMk/>
            <pc:sldMk cId="3649505375" sldId="268"/>
            <ac:spMk id="11" creationId="{8F118152-9CCE-D8B4-5B4F-555CE9CFF87C}"/>
          </ac:spMkLst>
        </pc:spChg>
      </pc:sldChg>
      <pc:sldChg chg="modSp add replId">
        <pc:chgData name="Erin Strawbridge" userId="S::erin@peopleunited.org.uk::b6852533-e338-41ea-bf37-e318098d94c2" providerId="AD" clId="Web-{6841197E-7332-16F8-70B3-36099D6B86B0}" dt="2024-11-25T10:31:20.900" v="142" actId="1076"/>
        <pc:sldMkLst>
          <pc:docMk/>
          <pc:sldMk cId="2760267528" sldId="269"/>
        </pc:sldMkLst>
        <pc:spChg chg="mod">
          <ac:chgData name="Erin Strawbridge" userId="S::erin@peopleunited.org.uk::b6852533-e338-41ea-bf37-e318098d94c2" providerId="AD" clId="Web-{6841197E-7332-16F8-70B3-36099D6B86B0}" dt="2024-11-25T10:31:20.900" v="142" actId="1076"/>
          <ac:spMkLst>
            <pc:docMk/>
            <pc:sldMk cId="2760267528" sldId="269"/>
            <ac:spMk id="11" creationId="{8F118152-9CCE-D8B4-5B4F-555CE9CFF87C}"/>
          </ac:spMkLst>
        </pc:spChg>
      </pc:sldChg>
      <pc:sldChg chg="addSp delSp modSp add replId">
        <pc:chgData name="Erin Strawbridge" userId="S::erin@peopleunited.org.uk::b6852533-e338-41ea-bf37-e318098d94c2" providerId="AD" clId="Web-{6841197E-7332-16F8-70B3-36099D6B86B0}" dt="2024-11-25T10:39:49.125" v="209" actId="1076"/>
        <pc:sldMkLst>
          <pc:docMk/>
          <pc:sldMk cId="4227345686" sldId="270"/>
        </pc:sldMkLst>
        <pc:spChg chg="del">
          <ac:chgData name="Erin Strawbridge" userId="S::erin@peopleunited.org.uk::b6852533-e338-41ea-bf37-e318098d94c2" providerId="AD" clId="Web-{6841197E-7332-16F8-70B3-36099D6B86B0}" dt="2024-11-25T10:39:12.592" v="196"/>
          <ac:spMkLst>
            <pc:docMk/>
            <pc:sldMk cId="4227345686" sldId="270"/>
            <ac:spMk id="2" creationId="{0DBF2642-17C3-C81A-E840-EBCE85EF8267}"/>
          </ac:spMkLst>
        </pc:spChg>
        <pc:picChg chg="add mod">
          <ac:chgData name="Erin Strawbridge" userId="S::erin@peopleunited.org.uk::b6852533-e338-41ea-bf37-e318098d94c2" providerId="AD" clId="Web-{6841197E-7332-16F8-70B3-36099D6B86B0}" dt="2024-11-25T10:39:46.797" v="208" actId="1076"/>
          <ac:picMkLst>
            <pc:docMk/>
            <pc:sldMk cId="4227345686" sldId="270"/>
            <ac:picMk id="3" creationId="{A924EEE7-278B-4795-0136-45ABB06D2BD4}"/>
          </ac:picMkLst>
        </pc:picChg>
        <pc:picChg chg="del">
          <ac:chgData name="Erin Strawbridge" userId="S::erin@peopleunited.org.uk::b6852533-e338-41ea-bf37-e318098d94c2" providerId="AD" clId="Web-{6841197E-7332-16F8-70B3-36099D6B86B0}" dt="2024-11-25T10:37:39.709" v="180"/>
          <ac:picMkLst>
            <pc:docMk/>
            <pc:sldMk cId="4227345686" sldId="270"/>
            <ac:picMk id="9" creationId="{4B56E3E8-EA80-C039-AC75-3B6D8BFBB84C}"/>
          </ac:picMkLst>
        </pc:picChg>
        <pc:picChg chg="add mod">
          <ac:chgData name="Erin Strawbridge" userId="S::erin@peopleunited.org.uk::b6852533-e338-41ea-bf37-e318098d94c2" providerId="AD" clId="Web-{6841197E-7332-16F8-70B3-36099D6B86B0}" dt="2024-11-25T10:39:49.125" v="209" actId="1076"/>
          <ac:picMkLst>
            <pc:docMk/>
            <pc:sldMk cId="4227345686" sldId="270"/>
            <ac:picMk id="10" creationId="{B817BC00-436E-5493-7C9A-555F8042CFC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728531-0691-4557-B5A3-927D0485229E}" type="datetimeFigureOut">
              <a:rPr lang="en-GB" smtClean="0"/>
              <a:t>25/11/2024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8D0A2-EAF6-4C0B-BFAA-3BB2BB4E0373}" type="slidenum">
              <a:rPr lang="en-GB" smtClean="0"/>
              <a:t>‹#›</a:t>
            </a:fld>
            <a:endParaRPr lang="en-GB"/>
          </a:p>
        </p:txBody>
      </p:sp>
    </p:spTree>
    <p:extLst>
      <p:ext uri="{BB962C8B-B14F-4D97-AF65-F5344CB8AC3E}">
        <p14:creationId xmlns:p14="http://schemas.microsoft.com/office/powerpoint/2010/main" val="4168473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68D0A2-EAF6-4C0B-BFAA-3BB2BB4E0373}" type="slidenum">
              <a:rPr lang="en-GB" smtClean="0"/>
              <a:t>1</a:t>
            </a:fld>
            <a:endParaRPr lang="en-GB"/>
          </a:p>
        </p:txBody>
      </p:sp>
    </p:spTree>
    <p:extLst>
      <p:ext uri="{BB962C8B-B14F-4D97-AF65-F5344CB8AC3E}">
        <p14:creationId xmlns:p14="http://schemas.microsoft.com/office/powerpoint/2010/main" val="110108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Partners:</a:t>
            </a:r>
          </a:p>
          <a:p>
            <a:endParaRPr lang="en-GB" b="1" dirty="0"/>
          </a:p>
          <a:p>
            <a:r>
              <a:rPr lang="en-GB" b="0" dirty="0"/>
              <a:t>I hope this has given you a snapshot into the kind of work we do and the collaborations we are passionate. In the year ahead we are looking for embedded </a:t>
            </a:r>
            <a:r>
              <a:rPr lang="en-GB" dirty="0"/>
              <a:t>relationships we can develop long term – partnerships over time (not one off). </a:t>
            </a:r>
          </a:p>
          <a:p>
            <a:endParaRPr lang="en-GB" b="1" dirty="0"/>
          </a:p>
          <a:p>
            <a:endParaRPr lang="en-GB" dirty="0"/>
          </a:p>
          <a:p>
            <a:endParaRPr lang="en-GB" dirty="0"/>
          </a:p>
        </p:txBody>
      </p:sp>
      <p:sp>
        <p:nvSpPr>
          <p:cNvPr id="4" name="Slide Number Placeholder 3"/>
          <p:cNvSpPr>
            <a:spLocks noGrp="1"/>
          </p:cNvSpPr>
          <p:nvPr>
            <p:ph type="sldNum" sz="quarter" idx="5"/>
          </p:nvPr>
        </p:nvSpPr>
        <p:spPr/>
        <p:txBody>
          <a:bodyPr/>
          <a:lstStyle/>
          <a:p>
            <a:fld id="{B368D0A2-EAF6-4C0B-BFAA-3BB2BB4E0373}" type="slidenum">
              <a:rPr lang="en-GB" smtClean="0"/>
              <a:t>8</a:t>
            </a:fld>
            <a:endParaRPr lang="en-GB"/>
          </a:p>
        </p:txBody>
      </p:sp>
    </p:spTree>
    <p:extLst>
      <p:ext uri="{BB962C8B-B14F-4D97-AF65-F5344CB8AC3E}">
        <p14:creationId xmlns:p14="http://schemas.microsoft.com/office/powerpoint/2010/main" val="405134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Who we are:</a:t>
            </a:r>
          </a:p>
          <a:p>
            <a:endParaRPr lang="en-GB" b="1" dirty="0"/>
          </a:p>
          <a:p>
            <a:r>
              <a:rPr lang="en-GB" b="0" dirty="0"/>
              <a:t>People United is an arts charity based in Canterbury. Our focus is c</a:t>
            </a:r>
            <a:r>
              <a:rPr lang="en-GB" dirty="0"/>
              <a:t>o-designing care-centred art with local communities. Currently that includes collaborations with service users from organisations like Age UK and Kent Refugee Action Network - I can show some examples of what those projects look like shortly.</a:t>
            </a:r>
          </a:p>
          <a:p>
            <a:endParaRPr lang="en-GB" dirty="0"/>
          </a:p>
          <a:p>
            <a:r>
              <a:rPr lang="en-GB" b="0" i="0" dirty="0">
                <a:solidFill>
                  <a:srgbClr val="0C2D40"/>
                </a:solidFill>
                <a:effectLst/>
                <a:latin typeface="Objectivity-Regular"/>
              </a:rPr>
              <a:t>We were founded in 2006, and since then we’ve built a body of evidence showing how and why creativity can grow empathy, develop deeper connections and strengthen people’s belief that they can make change happen.</a:t>
            </a:r>
            <a:br>
              <a:rPr lang="en-GB" dirty="0"/>
            </a:br>
            <a:br>
              <a:rPr lang="en-GB" dirty="0"/>
            </a:br>
            <a:r>
              <a:rPr lang="en-GB" b="0" i="0" dirty="0">
                <a:solidFill>
                  <a:srgbClr val="0C2D40"/>
                </a:solidFill>
                <a:effectLst/>
                <a:latin typeface="Objectivity-Regular"/>
              </a:rPr>
              <a:t>Our tried and tested methodology has defined components, such as research and deep listening, co-creation, working slowly, taking risks, sharing and celebrating, and building in legacy - all underpinned by taking care, paying attention and nurturing relationships throughout.</a:t>
            </a:r>
          </a:p>
          <a:p>
            <a:endParaRPr lang="en-GB" b="0" i="0" dirty="0">
              <a:solidFill>
                <a:srgbClr val="0C2D40"/>
              </a:solidFill>
              <a:effectLst/>
              <a:latin typeface="Objectivity-Regular"/>
            </a:endParaRPr>
          </a:p>
          <a:p>
            <a:r>
              <a:rPr lang="en-GB" b="0" i="0" dirty="0">
                <a:solidFill>
                  <a:srgbClr val="0C2D40"/>
                </a:solidFill>
                <a:effectLst/>
                <a:latin typeface="Objectivity-Regular"/>
              </a:rPr>
              <a:t>Our previous work has been on the mediators that connect creativity and kindness – however, we have taken a shift in recent years to more radical kindness (kindness that is strong, systemic and transformational) and then in 2022 shifting to focus on </a:t>
            </a:r>
            <a:r>
              <a:rPr lang="en-GB" b="1" i="0" u="sng" dirty="0">
                <a:solidFill>
                  <a:srgbClr val="0C2D40"/>
                </a:solidFill>
                <a:effectLst/>
                <a:latin typeface="Objectivity-Regular"/>
              </a:rPr>
              <a:t>care</a:t>
            </a:r>
            <a:r>
              <a:rPr lang="en-GB" b="0" i="0" dirty="0">
                <a:solidFill>
                  <a:srgbClr val="0C2D40"/>
                </a:solidFill>
                <a:effectLst/>
                <a:latin typeface="Objectivity-Regular"/>
              </a:rPr>
              <a:t>.</a:t>
            </a:r>
            <a:br>
              <a:rPr lang="en-GB" dirty="0"/>
            </a:br>
            <a:endParaRPr lang="en-GB" dirty="0"/>
          </a:p>
          <a:p>
            <a:r>
              <a:rPr lang="en-GB" dirty="0"/>
              <a:t>We reviewed our values at this time, while kindness and creativity were central already, we were excited and hopeful to add the others: to be collaborative, inclusive, and brave. We began to ask bigger questions about power and to us that comes up as considering how we collaborate, and the art community framing of ‘co-design’. We are actively thinking of what care-centred practice means to us as we move forward. </a:t>
            </a:r>
            <a:br>
              <a:rPr lang="en-GB" dirty="0"/>
            </a:br>
            <a:endParaRPr lang="en-GB" dirty="0"/>
          </a:p>
        </p:txBody>
      </p:sp>
      <p:sp>
        <p:nvSpPr>
          <p:cNvPr id="4" name="Slide Number Placeholder 3"/>
          <p:cNvSpPr>
            <a:spLocks noGrp="1"/>
          </p:cNvSpPr>
          <p:nvPr>
            <p:ph type="sldNum" sz="quarter" idx="5"/>
          </p:nvPr>
        </p:nvSpPr>
        <p:spPr/>
        <p:txBody>
          <a:bodyPr/>
          <a:lstStyle/>
          <a:p>
            <a:fld id="{B368D0A2-EAF6-4C0B-BFAA-3BB2BB4E0373}" type="slidenum">
              <a:rPr lang="en-GB" smtClean="0"/>
              <a:t>2</a:t>
            </a:fld>
            <a:endParaRPr lang="en-GB"/>
          </a:p>
        </p:txBody>
      </p:sp>
    </p:spTree>
    <p:extLst>
      <p:ext uri="{BB962C8B-B14F-4D97-AF65-F5344CB8AC3E}">
        <p14:creationId xmlns:p14="http://schemas.microsoft.com/office/powerpoint/2010/main" val="218882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Who we are:</a:t>
            </a:r>
          </a:p>
          <a:p>
            <a:endParaRPr lang="en-GB" b="1" dirty="0"/>
          </a:p>
          <a:p>
            <a:r>
              <a:rPr lang="en-GB" b="0" dirty="0"/>
              <a:t>People United is an arts charity based in Canterbury. Our focus is c</a:t>
            </a:r>
            <a:r>
              <a:rPr lang="en-GB" dirty="0"/>
              <a:t>o-designing care-centred art with local communities. Currently that includes collaborations with service users from organisations like Age UK and Kent Refugee Action Network - I can show some examples of what those projects look like shortly.</a:t>
            </a:r>
          </a:p>
          <a:p>
            <a:endParaRPr lang="en-GB" dirty="0"/>
          </a:p>
          <a:p>
            <a:r>
              <a:rPr lang="en-GB" b="0" i="0" dirty="0">
                <a:solidFill>
                  <a:srgbClr val="0C2D40"/>
                </a:solidFill>
                <a:effectLst/>
                <a:latin typeface="Objectivity-Regular"/>
              </a:rPr>
              <a:t>We were founded in 2006, and since then we’ve built a body of evidence showing how and why creativity can grow empathy, develop deeper connections and strengthen people’s belief that they can make change happen.</a:t>
            </a:r>
            <a:br>
              <a:rPr lang="en-GB" dirty="0"/>
            </a:br>
            <a:br>
              <a:rPr lang="en-GB" dirty="0"/>
            </a:br>
            <a:r>
              <a:rPr lang="en-GB" b="0" i="0" dirty="0">
                <a:solidFill>
                  <a:srgbClr val="0C2D40"/>
                </a:solidFill>
                <a:effectLst/>
                <a:latin typeface="Objectivity-Regular"/>
              </a:rPr>
              <a:t>Our tried and tested methodology has defined components, such as research and deep listening, co-creation, working slowly, taking risks, sharing and celebrating, and building in legacy - all underpinned by taking care, paying attention and nurturing relationships throughout.</a:t>
            </a:r>
          </a:p>
          <a:p>
            <a:endParaRPr lang="en-GB" b="0" i="0" dirty="0">
              <a:solidFill>
                <a:srgbClr val="0C2D40"/>
              </a:solidFill>
              <a:effectLst/>
              <a:latin typeface="Objectivity-Regular"/>
            </a:endParaRPr>
          </a:p>
          <a:p>
            <a:r>
              <a:rPr lang="en-GB" b="0" i="0" dirty="0">
                <a:solidFill>
                  <a:srgbClr val="0C2D40"/>
                </a:solidFill>
                <a:effectLst/>
                <a:latin typeface="Objectivity-Regular"/>
              </a:rPr>
              <a:t>Our previous work has been on the mediators that connect creativity and kindness – however, we have taken a shift in recent years to more radical kindness (kindness that is strong, systemic and transformational) and then in 2022 shifting to focus on </a:t>
            </a:r>
            <a:r>
              <a:rPr lang="en-GB" b="1" i="0" u="sng" dirty="0">
                <a:solidFill>
                  <a:srgbClr val="0C2D40"/>
                </a:solidFill>
                <a:effectLst/>
                <a:latin typeface="Objectivity-Regular"/>
              </a:rPr>
              <a:t>care</a:t>
            </a:r>
            <a:r>
              <a:rPr lang="en-GB" b="0" i="0" dirty="0">
                <a:solidFill>
                  <a:srgbClr val="0C2D40"/>
                </a:solidFill>
                <a:effectLst/>
                <a:latin typeface="Objectivity-Regular"/>
              </a:rPr>
              <a:t>.</a:t>
            </a:r>
            <a:br>
              <a:rPr lang="en-GB" dirty="0"/>
            </a:br>
            <a:endParaRPr lang="en-GB" dirty="0"/>
          </a:p>
          <a:p>
            <a:r>
              <a:rPr lang="en-GB" dirty="0"/>
              <a:t>We reviewed our values at this time, while kindness and creativity were central already, we were excited and hopeful to add the others: to be collaborative, inclusive, and brave. We began to ask bigger questions about power and to us that comes up as considering how we collaborate, and the art community framing of ‘co-design’. We are actively thinking of what care-centred practice means to us as we move forward. </a:t>
            </a:r>
            <a:br>
              <a:rPr lang="en-GB" dirty="0"/>
            </a:br>
            <a:endParaRPr lang="en-GB" dirty="0"/>
          </a:p>
        </p:txBody>
      </p:sp>
      <p:sp>
        <p:nvSpPr>
          <p:cNvPr id="4" name="Slide Number Placeholder 3"/>
          <p:cNvSpPr>
            <a:spLocks noGrp="1"/>
          </p:cNvSpPr>
          <p:nvPr>
            <p:ph type="sldNum" sz="quarter" idx="5"/>
          </p:nvPr>
        </p:nvSpPr>
        <p:spPr/>
        <p:txBody>
          <a:bodyPr/>
          <a:lstStyle/>
          <a:p>
            <a:fld id="{B368D0A2-EAF6-4C0B-BFAA-3BB2BB4E0373}" type="slidenum">
              <a:rPr lang="en-GB" smtClean="0"/>
              <a:t>3</a:t>
            </a:fld>
            <a:endParaRPr lang="en-GB"/>
          </a:p>
        </p:txBody>
      </p:sp>
    </p:spTree>
    <p:extLst>
      <p:ext uri="{BB962C8B-B14F-4D97-AF65-F5344CB8AC3E}">
        <p14:creationId xmlns:p14="http://schemas.microsoft.com/office/powerpoint/2010/main" val="340676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Who we are:</a:t>
            </a:r>
          </a:p>
          <a:p>
            <a:endParaRPr lang="en-GB" b="1" dirty="0"/>
          </a:p>
          <a:p>
            <a:r>
              <a:rPr lang="en-GB" b="0" dirty="0"/>
              <a:t>People United is an arts charity based in Canterbury. Our focus is c</a:t>
            </a:r>
            <a:r>
              <a:rPr lang="en-GB" dirty="0"/>
              <a:t>o-designing care-centred art with local communities. Currently that includes collaborations with service users from organisations like Age UK and Kent Refugee Action Network - I can show some examples of what those projects look like shortly.</a:t>
            </a:r>
          </a:p>
          <a:p>
            <a:endParaRPr lang="en-GB" dirty="0"/>
          </a:p>
          <a:p>
            <a:r>
              <a:rPr lang="en-GB" b="0" i="0" dirty="0">
                <a:solidFill>
                  <a:srgbClr val="0C2D40"/>
                </a:solidFill>
                <a:effectLst/>
                <a:latin typeface="Objectivity-Regular"/>
              </a:rPr>
              <a:t>We were founded in 2006, and since then we’ve built a body of evidence showing how and why creativity can grow empathy, develop deeper connections and strengthen people’s belief that they can make change happen.</a:t>
            </a:r>
            <a:br>
              <a:rPr lang="en-GB" dirty="0"/>
            </a:br>
            <a:br>
              <a:rPr lang="en-GB" dirty="0"/>
            </a:br>
            <a:r>
              <a:rPr lang="en-GB" b="0" i="0" dirty="0">
                <a:solidFill>
                  <a:srgbClr val="0C2D40"/>
                </a:solidFill>
                <a:effectLst/>
                <a:latin typeface="Objectivity-Regular"/>
              </a:rPr>
              <a:t>Our tried and tested methodology has defined components, such as research and deep listening, co-creation, working slowly, taking risks, sharing and celebrating, and building in legacy - all underpinned by taking care, paying attention and nurturing relationships throughout.</a:t>
            </a:r>
          </a:p>
          <a:p>
            <a:endParaRPr lang="en-GB" b="0" i="0" dirty="0">
              <a:solidFill>
                <a:srgbClr val="0C2D40"/>
              </a:solidFill>
              <a:effectLst/>
              <a:latin typeface="Objectivity-Regular"/>
            </a:endParaRPr>
          </a:p>
          <a:p>
            <a:r>
              <a:rPr lang="en-GB" b="0" i="0" dirty="0">
                <a:solidFill>
                  <a:srgbClr val="0C2D40"/>
                </a:solidFill>
                <a:effectLst/>
                <a:latin typeface="Objectivity-Regular"/>
              </a:rPr>
              <a:t>Our previous work has been on the mediators that connect creativity and kindness – however, we have taken a shift in recent years to more radical kindness (kindness that is strong, systemic and transformational) and then in 2022 shifting to focus on </a:t>
            </a:r>
            <a:r>
              <a:rPr lang="en-GB" b="1" i="0" u="sng" dirty="0">
                <a:solidFill>
                  <a:srgbClr val="0C2D40"/>
                </a:solidFill>
                <a:effectLst/>
                <a:latin typeface="Objectivity-Regular"/>
              </a:rPr>
              <a:t>care</a:t>
            </a:r>
            <a:r>
              <a:rPr lang="en-GB" b="0" i="0" dirty="0">
                <a:solidFill>
                  <a:srgbClr val="0C2D40"/>
                </a:solidFill>
                <a:effectLst/>
                <a:latin typeface="Objectivity-Regular"/>
              </a:rPr>
              <a:t>.</a:t>
            </a:r>
            <a:br>
              <a:rPr lang="en-GB" dirty="0"/>
            </a:br>
            <a:endParaRPr lang="en-GB" dirty="0"/>
          </a:p>
          <a:p>
            <a:r>
              <a:rPr lang="en-GB" dirty="0"/>
              <a:t>We reviewed our values at this time, while kindness and creativity were central already, we were excited and hopeful to add the others: to be collaborative, inclusive, and brave. We began to ask bigger questions about power and to us that comes up as considering how we collaborate, and the art community framing of ‘co-design’. We are actively thinking of what care-centred practice means to us as we move forward. </a:t>
            </a:r>
            <a:br>
              <a:rPr lang="en-GB" dirty="0"/>
            </a:br>
            <a:endParaRPr lang="en-GB" dirty="0"/>
          </a:p>
        </p:txBody>
      </p:sp>
      <p:sp>
        <p:nvSpPr>
          <p:cNvPr id="4" name="Slide Number Placeholder 3"/>
          <p:cNvSpPr>
            <a:spLocks noGrp="1"/>
          </p:cNvSpPr>
          <p:nvPr>
            <p:ph type="sldNum" sz="quarter" idx="5"/>
          </p:nvPr>
        </p:nvSpPr>
        <p:spPr/>
        <p:txBody>
          <a:bodyPr/>
          <a:lstStyle/>
          <a:p>
            <a:fld id="{B368D0A2-EAF6-4C0B-BFAA-3BB2BB4E0373}" type="slidenum">
              <a:rPr lang="en-GB" smtClean="0"/>
              <a:t>4</a:t>
            </a:fld>
            <a:endParaRPr lang="en-GB"/>
          </a:p>
        </p:txBody>
      </p:sp>
    </p:spTree>
    <p:extLst>
      <p:ext uri="{BB962C8B-B14F-4D97-AF65-F5344CB8AC3E}">
        <p14:creationId xmlns:p14="http://schemas.microsoft.com/office/powerpoint/2010/main" val="237063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Futures of Care:</a:t>
            </a:r>
          </a:p>
          <a:p>
            <a:endParaRPr lang="en-GB" dirty="0"/>
          </a:p>
          <a:p>
            <a:r>
              <a:rPr lang="en-GB" dirty="0"/>
              <a:t>Futures of Care is our collaborative, multi-arts programme exploring radical care, taking place across East Kent and online. Our programme started in 2021, partnering </a:t>
            </a:r>
            <a:r>
              <a:rPr lang="en-GB" b="0" dirty="0"/>
              <a:t>with</a:t>
            </a:r>
            <a:r>
              <a:rPr lang="en-GB" b="1" dirty="0"/>
              <a:t> Creative Estuary, Kent Refugee Action Network, Pie Factory Music, Dover Smart Project, The Beany </a:t>
            </a:r>
            <a:r>
              <a:rPr lang="en-GB" dirty="0"/>
              <a:t>and others to examine what taking care of ourselves and each other means in today’s changing world. </a:t>
            </a:r>
          </a:p>
          <a:p>
            <a:endParaRPr lang="en-GB" dirty="0"/>
          </a:p>
          <a:p>
            <a:r>
              <a:rPr lang="en-GB" dirty="0"/>
              <a:t>This time last year we ran our first care lab which was really powerful and  brought up three main artist provocations:</a:t>
            </a:r>
          </a:p>
          <a:p>
            <a:r>
              <a:rPr lang="en-GB" dirty="0"/>
              <a:t>- How do we create care-centred work in productivity-centred systems?</a:t>
            </a:r>
          </a:p>
          <a:p>
            <a:r>
              <a:rPr lang="en-GB" dirty="0"/>
              <a:t>- How do we centre care collaborations between artists and communities?</a:t>
            </a:r>
          </a:p>
          <a:p>
            <a:r>
              <a:rPr lang="en-GB" dirty="0"/>
              <a:t>- How we create the conditions for building and sustaining care-centred collaborations?</a:t>
            </a:r>
          </a:p>
          <a:p>
            <a:endParaRPr lang="en-GB" dirty="0"/>
          </a:p>
          <a:p>
            <a:r>
              <a:rPr lang="en-GB" dirty="0"/>
              <a:t>These are the kind of questions we are motivated by in our ongoing projects, I’d like to share two with you now.</a:t>
            </a:r>
          </a:p>
        </p:txBody>
      </p:sp>
      <p:sp>
        <p:nvSpPr>
          <p:cNvPr id="4" name="Slide Number Placeholder 3"/>
          <p:cNvSpPr>
            <a:spLocks noGrp="1"/>
          </p:cNvSpPr>
          <p:nvPr>
            <p:ph type="sldNum" sz="quarter" idx="5"/>
          </p:nvPr>
        </p:nvSpPr>
        <p:spPr/>
        <p:txBody>
          <a:bodyPr/>
          <a:lstStyle/>
          <a:p>
            <a:fld id="{B368D0A2-EAF6-4C0B-BFAA-3BB2BB4E0373}" type="slidenum">
              <a:rPr lang="en-GB" smtClean="0"/>
              <a:t>3</a:t>
            </a:fld>
            <a:endParaRPr lang="en-GB"/>
          </a:p>
        </p:txBody>
      </p:sp>
    </p:spTree>
    <p:extLst>
      <p:ext uri="{BB962C8B-B14F-4D97-AF65-F5344CB8AC3E}">
        <p14:creationId xmlns:p14="http://schemas.microsoft.com/office/powerpoint/2010/main" val="1253801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Gilroy Light" panose="00000400000000000000"/>
                <a:ea typeface="Calibri" panose="020F0502020204030204" pitchFamily="34" charset="0"/>
                <a:cs typeface="Times New Roman" panose="02020603050405020304" pitchFamily="18" charset="0"/>
              </a:rPr>
              <a:t>Sea of the Unseeable: </a:t>
            </a:r>
          </a:p>
          <a:p>
            <a:pPr>
              <a:lnSpc>
                <a:spcPct val="107000"/>
              </a:lnSpc>
              <a:spcAft>
                <a:spcPts val="800"/>
              </a:spcAft>
            </a:pPr>
            <a:endParaRPr lang="en-GB" sz="1800" b="1" kern="100" dirty="0">
              <a:effectLst/>
              <a:latin typeface="Gilroy Light" panose="0000040000000000000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Gilroy Light" panose="00000400000000000000"/>
                <a:ea typeface="Calibri" panose="020F0502020204030204" pitchFamily="34" charset="0"/>
                <a:cs typeface="Times New Roman" panose="02020603050405020304" pitchFamily="18" charset="0"/>
              </a:rPr>
              <a:t>Another project within ‘Futures of Care’ was Sea of the Unseeable. In 2022 we started working with young refugees and asylum seekers being supported by </a:t>
            </a:r>
            <a:r>
              <a:rPr lang="en-GB" sz="1800" b="1" kern="100" dirty="0">
                <a:effectLst/>
                <a:latin typeface="Gilroy Light" panose="00000400000000000000"/>
                <a:ea typeface="Calibri" panose="020F0502020204030204" pitchFamily="34" charset="0"/>
                <a:cs typeface="Times New Roman" panose="02020603050405020304" pitchFamily="18" charset="0"/>
              </a:rPr>
              <a:t>Kent Refugee Action Network </a:t>
            </a:r>
            <a:r>
              <a:rPr lang="en-GB" sz="1800" kern="100" dirty="0">
                <a:effectLst/>
                <a:latin typeface="Gilroy Light" panose="00000400000000000000"/>
                <a:ea typeface="Calibri" panose="020F0502020204030204" pitchFamily="34" charset="0"/>
                <a:cs typeface="Times New Roman" panose="02020603050405020304" pitchFamily="18" charset="0"/>
              </a:rPr>
              <a:t>– all of them had arrived as unaccompanied minors and were living in or leaving the care system. Their dream was to make a beautiful piece of art in a public art space, driven by their own ideas and giving them voice. </a:t>
            </a:r>
          </a:p>
          <a:p>
            <a:pPr>
              <a:lnSpc>
                <a:spcPct val="107000"/>
              </a:lnSpc>
              <a:spcAft>
                <a:spcPts val="800"/>
              </a:spcAft>
            </a:pPr>
            <a:endParaRPr lang="en-GB" sz="1800" kern="100" dirty="0">
              <a:effectLst/>
              <a:latin typeface="Gilroy Light" panose="00000400000000000000"/>
              <a:ea typeface="Calibri" panose="020F0502020204030204" pitchFamily="34" charset="0"/>
              <a:cs typeface="Times New Roman" panose="02020603050405020304" pitchFamily="18" charset="0"/>
            </a:endParaRPr>
          </a:p>
          <a:p>
            <a:pPr>
              <a:lnSpc>
                <a:spcPct val="107000"/>
              </a:lnSpc>
              <a:spcAft>
                <a:spcPts val="800"/>
              </a:spcAft>
            </a:pPr>
            <a:r>
              <a:rPr lang="en-GB" sz="1800" b="0" u="sng" kern="100" dirty="0" err="1">
                <a:effectLst/>
                <a:latin typeface="Gilroy Light" panose="00000400000000000000"/>
                <a:ea typeface="Calibri" panose="020F0502020204030204" pitchFamily="34" charset="0"/>
                <a:cs typeface="Times New Roman" panose="02020603050405020304" pitchFamily="18" charset="0"/>
              </a:rPr>
              <a:t>Luwam</a:t>
            </a:r>
            <a:r>
              <a:rPr lang="en-GB" sz="1800" kern="100" dirty="0">
                <a:effectLst/>
                <a:latin typeface="Gilroy Light" panose="00000400000000000000"/>
                <a:ea typeface="Calibri" panose="020F0502020204030204" pitchFamily="34" charset="0"/>
                <a:cs typeface="Times New Roman" panose="02020603050405020304" pitchFamily="18" charset="0"/>
              </a:rPr>
              <a:t>, one of the young producers shared: “My hope is that this artwork helps people understand what refugees and asylum seekers go through in order to find safety. On the waves you can see our ideas of what care looks like for us, here and now, as we try to move forwards as part of this place.”</a:t>
            </a:r>
          </a:p>
          <a:p>
            <a:pPr>
              <a:lnSpc>
                <a:spcPct val="107000"/>
              </a:lnSpc>
              <a:spcAft>
                <a:spcPts val="800"/>
              </a:spcAft>
            </a:pPr>
            <a:endParaRPr lang="en-GB" sz="1800" kern="100" dirty="0">
              <a:effectLst/>
              <a:latin typeface="Gilroy Light" panose="0000040000000000000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piece was hung in library atrium in the Beany for </a:t>
            </a:r>
            <a:r>
              <a:rPr lang="en-GB" sz="1800" kern="100" dirty="0">
                <a:effectLst/>
                <a:latin typeface="Gilroy Light" panose="00000400000000000000"/>
                <a:ea typeface="Calibri" panose="020F0502020204030204" pitchFamily="34" charset="0"/>
                <a:cs typeface="Times New Roman" panose="02020603050405020304" pitchFamily="18" charset="0"/>
              </a:rPr>
              <a:t>7 months and was seen by over 200,00 people. Last week it was moved to Canterbury Christ Church, it is in their library within Augustine House if anyone wants to see 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The partnership we have with KRAN is growing and next year we will be launching a co-production house – stay tuned. </a:t>
            </a:r>
          </a:p>
        </p:txBody>
      </p:sp>
      <p:sp>
        <p:nvSpPr>
          <p:cNvPr id="4" name="Slide Number Placeholder 3"/>
          <p:cNvSpPr>
            <a:spLocks noGrp="1"/>
          </p:cNvSpPr>
          <p:nvPr>
            <p:ph type="sldNum" sz="quarter" idx="5"/>
          </p:nvPr>
        </p:nvSpPr>
        <p:spPr/>
        <p:txBody>
          <a:bodyPr/>
          <a:lstStyle/>
          <a:p>
            <a:fld id="{B368D0A2-EAF6-4C0B-BFAA-3BB2BB4E0373}" type="slidenum">
              <a:rPr lang="en-GB" smtClean="0"/>
              <a:t>7</a:t>
            </a:fld>
            <a:endParaRPr lang="en-GB"/>
          </a:p>
        </p:txBody>
      </p:sp>
    </p:spTree>
    <p:extLst>
      <p:ext uri="{BB962C8B-B14F-4D97-AF65-F5344CB8AC3E}">
        <p14:creationId xmlns:p14="http://schemas.microsoft.com/office/powerpoint/2010/main" val="1805918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Gilroy Light" panose="00000400000000000000"/>
                <a:ea typeface="Calibri" panose="020F0502020204030204" pitchFamily="34" charset="0"/>
                <a:cs typeface="Times New Roman" panose="02020603050405020304" pitchFamily="18" charset="0"/>
              </a:rPr>
              <a:t>Sea of the Unseeable: </a:t>
            </a:r>
          </a:p>
          <a:p>
            <a:pPr>
              <a:lnSpc>
                <a:spcPct val="107000"/>
              </a:lnSpc>
              <a:spcAft>
                <a:spcPts val="800"/>
              </a:spcAft>
            </a:pPr>
            <a:endParaRPr lang="en-GB" sz="1800" b="1" kern="100" dirty="0">
              <a:effectLst/>
              <a:latin typeface="Gilroy Light" panose="0000040000000000000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Gilroy Light" panose="00000400000000000000"/>
                <a:ea typeface="Calibri" panose="020F0502020204030204" pitchFamily="34" charset="0"/>
                <a:cs typeface="Times New Roman" panose="02020603050405020304" pitchFamily="18" charset="0"/>
              </a:rPr>
              <a:t>Another project within ‘Futures of Care’ was Sea of the Unseeable. In 2022 we started working with young refugees and asylum seekers being supported by </a:t>
            </a:r>
            <a:r>
              <a:rPr lang="en-GB" sz="1800" b="1" kern="100" dirty="0">
                <a:effectLst/>
                <a:latin typeface="Gilroy Light" panose="00000400000000000000"/>
                <a:ea typeface="Calibri" panose="020F0502020204030204" pitchFamily="34" charset="0"/>
                <a:cs typeface="Times New Roman" panose="02020603050405020304" pitchFamily="18" charset="0"/>
              </a:rPr>
              <a:t>Kent Refugee Action Network </a:t>
            </a:r>
            <a:r>
              <a:rPr lang="en-GB" sz="1800" kern="100" dirty="0">
                <a:effectLst/>
                <a:latin typeface="Gilroy Light" panose="00000400000000000000"/>
                <a:ea typeface="Calibri" panose="020F0502020204030204" pitchFamily="34" charset="0"/>
                <a:cs typeface="Times New Roman" panose="02020603050405020304" pitchFamily="18" charset="0"/>
              </a:rPr>
              <a:t>– all of them had arrived as unaccompanied minors and were living in or leaving the care system. Their dream was to make a beautiful piece of art in a public art space, driven by their own ideas and giving them voice. </a:t>
            </a:r>
          </a:p>
          <a:p>
            <a:pPr>
              <a:lnSpc>
                <a:spcPct val="107000"/>
              </a:lnSpc>
              <a:spcAft>
                <a:spcPts val="800"/>
              </a:spcAft>
            </a:pPr>
            <a:endParaRPr lang="en-GB" sz="1800" kern="100" dirty="0">
              <a:effectLst/>
              <a:latin typeface="Gilroy Light" panose="00000400000000000000"/>
              <a:ea typeface="Calibri" panose="020F0502020204030204" pitchFamily="34" charset="0"/>
              <a:cs typeface="Times New Roman" panose="02020603050405020304" pitchFamily="18" charset="0"/>
            </a:endParaRPr>
          </a:p>
          <a:p>
            <a:pPr>
              <a:lnSpc>
                <a:spcPct val="107000"/>
              </a:lnSpc>
              <a:spcAft>
                <a:spcPts val="800"/>
              </a:spcAft>
            </a:pPr>
            <a:r>
              <a:rPr lang="en-GB" sz="1800" b="0" u="sng" kern="100" dirty="0" err="1">
                <a:effectLst/>
                <a:latin typeface="Gilroy Light" panose="00000400000000000000"/>
                <a:ea typeface="Calibri" panose="020F0502020204030204" pitchFamily="34" charset="0"/>
                <a:cs typeface="Times New Roman" panose="02020603050405020304" pitchFamily="18" charset="0"/>
              </a:rPr>
              <a:t>Luwam</a:t>
            </a:r>
            <a:r>
              <a:rPr lang="en-GB" sz="1800" kern="100" dirty="0">
                <a:effectLst/>
                <a:latin typeface="Gilroy Light" panose="00000400000000000000"/>
                <a:ea typeface="Calibri" panose="020F0502020204030204" pitchFamily="34" charset="0"/>
                <a:cs typeface="Times New Roman" panose="02020603050405020304" pitchFamily="18" charset="0"/>
              </a:rPr>
              <a:t>, one of the young producers shared: “My hope is that this artwork helps people understand what refugees and asylum seekers go through in order to find safety. On the waves you can see our ideas of what care looks like for us, here and now, as we try to move forwards as part of this place.”</a:t>
            </a:r>
          </a:p>
          <a:p>
            <a:pPr>
              <a:lnSpc>
                <a:spcPct val="107000"/>
              </a:lnSpc>
              <a:spcAft>
                <a:spcPts val="800"/>
              </a:spcAft>
            </a:pPr>
            <a:endParaRPr lang="en-GB" sz="1800" kern="100" dirty="0">
              <a:effectLst/>
              <a:latin typeface="Gilroy Light" panose="0000040000000000000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piece was hung in library atrium in the Beany for </a:t>
            </a:r>
            <a:r>
              <a:rPr lang="en-GB" sz="1800" kern="100" dirty="0">
                <a:effectLst/>
                <a:latin typeface="Gilroy Light" panose="00000400000000000000"/>
                <a:ea typeface="Calibri" panose="020F0502020204030204" pitchFamily="34" charset="0"/>
                <a:cs typeface="Times New Roman" panose="02020603050405020304" pitchFamily="18" charset="0"/>
              </a:rPr>
              <a:t>7 months and was seen by over 200,00 people. Last week it was moved to Canterbury Christ Church, it is in their library within Augustine House if anyone wants to see it.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dirty="0"/>
              <a:t>The partnership we have with KRAN is growing and next year we will be launching a co-production house – stay tuned. </a:t>
            </a:r>
          </a:p>
        </p:txBody>
      </p:sp>
      <p:sp>
        <p:nvSpPr>
          <p:cNvPr id="4" name="Slide Number Placeholder 3"/>
          <p:cNvSpPr>
            <a:spLocks noGrp="1"/>
          </p:cNvSpPr>
          <p:nvPr>
            <p:ph type="sldNum" sz="quarter" idx="5"/>
          </p:nvPr>
        </p:nvSpPr>
        <p:spPr/>
        <p:txBody>
          <a:bodyPr/>
          <a:lstStyle/>
          <a:p>
            <a:fld id="{B368D0A2-EAF6-4C0B-BFAA-3BB2BB4E0373}" type="slidenum">
              <a:rPr lang="en-GB" smtClean="0"/>
              <a:t>7</a:t>
            </a:fld>
            <a:endParaRPr lang="en-GB"/>
          </a:p>
        </p:txBody>
      </p:sp>
    </p:spTree>
    <p:extLst>
      <p:ext uri="{BB962C8B-B14F-4D97-AF65-F5344CB8AC3E}">
        <p14:creationId xmlns:p14="http://schemas.microsoft.com/office/powerpoint/2010/main" val="266915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Radical Gifting: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Radical Gifting is an ongoing project for us in which </a:t>
            </a:r>
            <a:r>
              <a:rPr lang="en-GB" b="0" i="0" dirty="0">
                <a:solidFill>
                  <a:srgbClr val="0C2D40"/>
                </a:solidFill>
                <a:effectLst/>
                <a:latin typeface="Objectivity-Medium"/>
              </a:rPr>
              <a:t>artists meet participant-collaborators in their homes to co-create sensory objects that bring the East Kent coast to those who can't access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C2D40"/>
              </a:solidFill>
              <a:effectLst/>
              <a:latin typeface="Objectivity-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C2D40"/>
                </a:solidFill>
                <a:effectLst/>
                <a:latin typeface="Objectivity-Medium"/>
              </a:rPr>
              <a:t>We commissioned three socially engaged artists who you can see at our coastal immersion session, intended to connect with each other and gather inspiration. They then met the collaborators who were socially isolated individuals, in their homes, to co-design objects that would evoke an immersive experience of the coast, as you see Maggie and Jan here. The arts designed objects that could be created by other community members, as you see in progress at one of </a:t>
            </a:r>
            <a:r>
              <a:rPr lang="en-GB" b="1" i="0" dirty="0">
                <a:solidFill>
                  <a:srgbClr val="0C2D40"/>
                </a:solidFill>
                <a:effectLst/>
                <a:latin typeface="Objectivity-Medium"/>
              </a:rPr>
              <a:t>Porchlight’s</a:t>
            </a:r>
            <a:r>
              <a:rPr lang="en-GB" b="0" i="0" dirty="0">
                <a:solidFill>
                  <a:srgbClr val="0C2D40"/>
                </a:solidFill>
                <a:effectLst/>
                <a:latin typeface="Objectivity-Medium"/>
              </a:rPr>
              <a:t> weekly Open Door sessions. Then we packaged them up in the office, here is a lovely team shot of us, and the stage in progress is delivering these boxes to 20 socially isolated people across East Kent, with support from our partners at </a:t>
            </a:r>
            <a:r>
              <a:rPr lang="en-GB" b="1" i="0" dirty="0">
                <a:solidFill>
                  <a:srgbClr val="0C2D40"/>
                </a:solidFill>
                <a:effectLst/>
                <a:latin typeface="Objectivity-Medium"/>
              </a:rPr>
              <a:t>Age UK</a:t>
            </a:r>
            <a:r>
              <a:rPr lang="en-GB" b="0" i="0" dirty="0">
                <a:solidFill>
                  <a:srgbClr val="0C2D40"/>
                </a:solidFill>
                <a:effectLst/>
                <a:latin typeface="Objectivity-Medium"/>
              </a:rPr>
              <a:t>.</a:t>
            </a:r>
          </a:p>
        </p:txBody>
      </p:sp>
      <p:sp>
        <p:nvSpPr>
          <p:cNvPr id="4" name="Slide Number Placeholder 3"/>
          <p:cNvSpPr>
            <a:spLocks noGrp="1"/>
          </p:cNvSpPr>
          <p:nvPr>
            <p:ph type="sldNum" sz="quarter" idx="5"/>
          </p:nvPr>
        </p:nvSpPr>
        <p:spPr/>
        <p:txBody>
          <a:bodyPr/>
          <a:lstStyle/>
          <a:p>
            <a:fld id="{B368D0A2-EAF6-4C0B-BFAA-3BB2BB4E0373}" type="slidenum">
              <a:rPr lang="en-GB" smtClean="0"/>
              <a:t>4</a:t>
            </a:fld>
            <a:endParaRPr lang="en-GB"/>
          </a:p>
        </p:txBody>
      </p:sp>
    </p:spTree>
    <p:extLst>
      <p:ext uri="{BB962C8B-B14F-4D97-AF65-F5344CB8AC3E}">
        <p14:creationId xmlns:p14="http://schemas.microsoft.com/office/powerpoint/2010/main" val="1902859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Radical Gifting: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Radical Gifting is an ongoing project for us in which </a:t>
            </a:r>
            <a:r>
              <a:rPr lang="en-GB" b="0" i="0" dirty="0">
                <a:solidFill>
                  <a:srgbClr val="0C2D40"/>
                </a:solidFill>
                <a:effectLst/>
                <a:latin typeface="Objectivity-Medium"/>
              </a:rPr>
              <a:t>artists meet participant-collaborators in their homes to co-create sensory objects that bring the East Kent coast to those who can't access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C2D40"/>
              </a:solidFill>
              <a:effectLst/>
              <a:latin typeface="Objectivity-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C2D40"/>
                </a:solidFill>
                <a:effectLst/>
                <a:latin typeface="Objectivity-Medium"/>
              </a:rPr>
              <a:t>We commissioned three socially engaged artists who you can see at our coastal immersion session, intended to connect with each other and gather inspiration. They then met the collaborators who were socially isolated individuals, in their homes, to co-design objects that would evoke an immersive experience of the coast, as you see Maggie and Jan here. The arts designed objects that could be created by other community members, as you see in progress at one of </a:t>
            </a:r>
            <a:r>
              <a:rPr lang="en-GB" b="1" i="0" dirty="0">
                <a:solidFill>
                  <a:srgbClr val="0C2D40"/>
                </a:solidFill>
                <a:effectLst/>
                <a:latin typeface="Objectivity-Medium"/>
              </a:rPr>
              <a:t>Porchlight’s</a:t>
            </a:r>
            <a:r>
              <a:rPr lang="en-GB" b="0" i="0" dirty="0">
                <a:solidFill>
                  <a:srgbClr val="0C2D40"/>
                </a:solidFill>
                <a:effectLst/>
                <a:latin typeface="Objectivity-Medium"/>
              </a:rPr>
              <a:t> weekly Open Door sessions. Then we packaged them up in the office, here is a lovely team shot of us, and the stage in progress is delivering these boxes to 20 socially isolated people across East Kent, with support from our partners at </a:t>
            </a:r>
            <a:r>
              <a:rPr lang="en-GB" b="1" i="0" dirty="0">
                <a:solidFill>
                  <a:srgbClr val="0C2D40"/>
                </a:solidFill>
                <a:effectLst/>
                <a:latin typeface="Objectivity-Medium"/>
              </a:rPr>
              <a:t>Age UK</a:t>
            </a:r>
            <a:r>
              <a:rPr lang="en-GB" b="0" i="0" dirty="0">
                <a:solidFill>
                  <a:srgbClr val="0C2D40"/>
                </a:solidFill>
                <a:effectLst/>
                <a:latin typeface="Objectivity-Medium"/>
              </a:rPr>
              <a:t>.</a:t>
            </a:r>
          </a:p>
          <a:p>
            <a:endParaRPr lang="en-GB" dirty="0"/>
          </a:p>
        </p:txBody>
      </p:sp>
      <p:sp>
        <p:nvSpPr>
          <p:cNvPr id="4" name="Slide Number Placeholder 3"/>
          <p:cNvSpPr>
            <a:spLocks noGrp="1"/>
          </p:cNvSpPr>
          <p:nvPr>
            <p:ph type="sldNum" sz="quarter" idx="5"/>
          </p:nvPr>
        </p:nvSpPr>
        <p:spPr/>
        <p:txBody>
          <a:bodyPr/>
          <a:lstStyle/>
          <a:p>
            <a:fld id="{B368D0A2-EAF6-4C0B-BFAA-3BB2BB4E0373}" type="slidenum">
              <a:rPr lang="en-GB" smtClean="0"/>
              <a:t>5</a:t>
            </a:fld>
            <a:endParaRPr lang="en-GB"/>
          </a:p>
        </p:txBody>
      </p:sp>
    </p:spTree>
    <p:extLst>
      <p:ext uri="{BB962C8B-B14F-4D97-AF65-F5344CB8AC3E}">
        <p14:creationId xmlns:p14="http://schemas.microsoft.com/office/powerpoint/2010/main" val="2800606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E237B-CDBD-AA09-CAF5-55B0E52402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59FF1E4-5B51-D76A-0633-731BEA910F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147FA2C-A539-0BAF-CC77-FBC525223388}"/>
              </a:ext>
            </a:extLst>
          </p:cNvPr>
          <p:cNvSpPr>
            <a:spLocks noGrp="1"/>
          </p:cNvSpPr>
          <p:nvPr>
            <p:ph type="dt" sz="half" idx="10"/>
          </p:nvPr>
        </p:nvSpPr>
        <p:spPr/>
        <p:txBody>
          <a:bodyPr/>
          <a:lstStyle/>
          <a:p>
            <a:fld id="{1612A786-1708-4413-8DB9-74161C30EFDA}" type="datetimeFigureOut">
              <a:rPr lang="en-GB" smtClean="0"/>
              <a:t>25/11/2024</a:t>
            </a:fld>
            <a:endParaRPr lang="en-GB"/>
          </a:p>
        </p:txBody>
      </p:sp>
      <p:sp>
        <p:nvSpPr>
          <p:cNvPr id="5" name="Footer Placeholder 4">
            <a:extLst>
              <a:ext uri="{FF2B5EF4-FFF2-40B4-BE49-F238E27FC236}">
                <a16:creationId xmlns:a16="http://schemas.microsoft.com/office/drawing/2014/main" id="{9D139B41-E893-52EF-40C5-1E4AE1FB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F8356D-6E45-2F30-A89C-890CE6B59131}"/>
              </a:ext>
            </a:extLst>
          </p:cNvPr>
          <p:cNvSpPr>
            <a:spLocks noGrp="1"/>
          </p:cNvSpPr>
          <p:nvPr>
            <p:ph type="sldNum" sz="quarter" idx="12"/>
          </p:nvPr>
        </p:nvSpPr>
        <p:spPr/>
        <p:txBody>
          <a:bodyPr/>
          <a:lstStyle/>
          <a:p>
            <a:fld id="{AA9E62F8-A817-419E-AE5F-7C60CCB00C34}" type="slidenum">
              <a:rPr lang="en-GB" smtClean="0"/>
              <a:t>‹#›</a:t>
            </a:fld>
            <a:endParaRPr lang="en-GB"/>
          </a:p>
        </p:txBody>
      </p:sp>
    </p:spTree>
    <p:extLst>
      <p:ext uri="{BB962C8B-B14F-4D97-AF65-F5344CB8AC3E}">
        <p14:creationId xmlns:p14="http://schemas.microsoft.com/office/powerpoint/2010/main" val="101653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EE102-80C8-E3B9-CE89-96269B3B34C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B1FD79-609C-47BF-3919-F2F87E184C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1AFAD1-3851-8B59-B546-635559B0962B}"/>
              </a:ext>
            </a:extLst>
          </p:cNvPr>
          <p:cNvSpPr>
            <a:spLocks noGrp="1"/>
          </p:cNvSpPr>
          <p:nvPr>
            <p:ph type="dt" sz="half" idx="10"/>
          </p:nvPr>
        </p:nvSpPr>
        <p:spPr/>
        <p:txBody>
          <a:bodyPr/>
          <a:lstStyle/>
          <a:p>
            <a:fld id="{1612A786-1708-4413-8DB9-74161C30EFDA}" type="datetimeFigureOut">
              <a:rPr lang="en-GB" smtClean="0"/>
              <a:t>25/11/2024</a:t>
            </a:fld>
            <a:endParaRPr lang="en-GB"/>
          </a:p>
        </p:txBody>
      </p:sp>
      <p:sp>
        <p:nvSpPr>
          <p:cNvPr id="5" name="Footer Placeholder 4">
            <a:extLst>
              <a:ext uri="{FF2B5EF4-FFF2-40B4-BE49-F238E27FC236}">
                <a16:creationId xmlns:a16="http://schemas.microsoft.com/office/drawing/2014/main" id="{DA20270D-044A-487A-73E7-9295CE8586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232727-BB1F-20B9-A019-381C1ECE5BCA}"/>
              </a:ext>
            </a:extLst>
          </p:cNvPr>
          <p:cNvSpPr>
            <a:spLocks noGrp="1"/>
          </p:cNvSpPr>
          <p:nvPr>
            <p:ph type="sldNum" sz="quarter" idx="12"/>
          </p:nvPr>
        </p:nvSpPr>
        <p:spPr/>
        <p:txBody>
          <a:bodyPr/>
          <a:lstStyle/>
          <a:p>
            <a:fld id="{AA9E62F8-A817-419E-AE5F-7C60CCB00C34}" type="slidenum">
              <a:rPr lang="en-GB" smtClean="0"/>
              <a:t>‹#›</a:t>
            </a:fld>
            <a:endParaRPr lang="en-GB"/>
          </a:p>
        </p:txBody>
      </p:sp>
    </p:spTree>
    <p:extLst>
      <p:ext uri="{BB962C8B-B14F-4D97-AF65-F5344CB8AC3E}">
        <p14:creationId xmlns:p14="http://schemas.microsoft.com/office/powerpoint/2010/main" val="3396817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6E0D4D-1CA7-2E25-4446-4B26645128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166B8A-6683-DCA2-C6F4-3E3F3CAF4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8DDA2C-4533-5E44-68A4-F02D26DF73B6}"/>
              </a:ext>
            </a:extLst>
          </p:cNvPr>
          <p:cNvSpPr>
            <a:spLocks noGrp="1"/>
          </p:cNvSpPr>
          <p:nvPr>
            <p:ph type="dt" sz="half" idx="10"/>
          </p:nvPr>
        </p:nvSpPr>
        <p:spPr/>
        <p:txBody>
          <a:bodyPr/>
          <a:lstStyle/>
          <a:p>
            <a:fld id="{1612A786-1708-4413-8DB9-74161C30EFDA}" type="datetimeFigureOut">
              <a:rPr lang="en-GB" smtClean="0"/>
              <a:t>25/11/2024</a:t>
            </a:fld>
            <a:endParaRPr lang="en-GB"/>
          </a:p>
        </p:txBody>
      </p:sp>
      <p:sp>
        <p:nvSpPr>
          <p:cNvPr id="5" name="Footer Placeholder 4">
            <a:extLst>
              <a:ext uri="{FF2B5EF4-FFF2-40B4-BE49-F238E27FC236}">
                <a16:creationId xmlns:a16="http://schemas.microsoft.com/office/drawing/2014/main" id="{D2AF2E73-4D2E-DFDD-8248-6EC6D06A21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BE0EDE-2A03-BE05-0724-6087B40BD10F}"/>
              </a:ext>
            </a:extLst>
          </p:cNvPr>
          <p:cNvSpPr>
            <a:spLocks noGrp="1"/>
          </p:cNvSpPr>
          <p:nvPr>
            <p:ph type="sldNum" sz="quarter" idx="12"/>
          </p:nvPr>
        </p:nvSpPr>
        <p:spPr/>
        <p:txBody>
          <a:bodyPr/>
          <a:lstStyle/>
          <a:p>
            <a:fld id="{AA9E62F8-A817-419E-AE5F-7C60CCB00C34}" type="slidenum">
              <a:rPr lang="en-GB" smtClean="0"/>
              <a:t>‹#›</a:t>
            </a:fld>
            <a:endParaRPr lang="en-GB"/>
          </a:p>
        </p:txBody>
      </p:sp>
    </p:spTree>
    <p:extLst>
      <p:ext uri="{BB962C8B-B14F-4D97-AF65-F5344CB8AC3E}">
        <p14:creationId xmlns:p14="http://schemas.microsoft.com/office/powerpoint/2010/main" val="2549436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14322-FCF9-A7AC-CDBA-541D9808AA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06198A-6B81-BE0E-411E-32CC876C0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3889EF-9FCF-342D-4A5D-F668F60022E6}"/>
              </a:ext>
            </a:extLst>
          </p:cNvPr>
          <p:cNvSpPr>
            <a:spLocks noGrp="1"/>
          </p:cNvSpPr>
          <p:nvPr>
            <p:ph type="dt" sz="half" idx="10"/>
          </p:nvPr>
        </p:nvSpPr>
        <p:spPr/>
        <p:txBody>
          <a:bodyPr/>
          <a:lstStyle/>
          <a:p>
            <a:fld id="{1612A786-1708-4413-8DB9-74161C30EFDA}" type="datetimeFigureOut">
              <a:rPr lang="en-GB" smtClean="0"/>
              <a:t>25/11/2024</a:t>
            </a:fld>
            <a:endParaRPr lang="en-GB"/>
          </a:p>
        </p:txBody>
      </p:sp>
      <p:sp>
        <p:nvSpPr>
          <p:cNvPr id="5" name="Footer Placeholder 4">
            <a:extLst>
              <a:ext uri="{FF2B5EF4-FFF2-40B4-BE49-F238E27FC236}">
                <a16:creationId xmlns:a16="http://schemas.microsoft.com/office/drawing/2014/main" id="{448771F7-FCFA-538E-A480-E02B77D953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928E3E-8B50-516E-2D23-539623708DCC}"/>
              </a:ext>
            </a:extLst>
          </p:cNvPr>
          <p:cNvSpPr>
            <a:spLocks noGrp="1"/>
          </p:cNvSpPr>
          <p:nvPr>
            <p:ph type="sldNum" sz="quarter" idx="12"/>
          </p:nvPr>
        </p:nvSpPr>
        <p:spPr/>
        <p:txBody>
          <a:bodyPr/>
          <a:lstStyle/>
          <a:p>
            <a:fld id="{AA9E62F8-A817-419E-AE5F-7C60CCB00C34}" type="slidenum">
              <a:rPr lang="en-GB" smtClean="0"/>
              <a:t>‹#›</a:t>
            </a:fld>
            <a:endParaRPr lang="en-GB"/>
          </a:p>
        </p:txBody>
      </p:sp>
    </p:spTree>
    <p:extLst>
      <p:ext uri="{BB962C8B-B14F-4D97-AF65-F5344CB8AC3E}">
        <p14:creationId xmlns:p14="http://schemas.microsoft.com/office/powerpoint/2010/main" val="73179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5ABC6-ACC3-4FBE-CDDC-53A824BA58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CD631F-0CDD-4E16-C6CB-36EF40F1AD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52E10-CD91-1465-6715-782FB6032103}"/>
              </a:ext>
            </a:extLst>
          </p:cNvPr>
          <p:cNvSpPr>
            <a:spLocks noGrp="1"/>
          </p:cNvSpPr>
          <p:nvPr>
            <p:ph type="dt" sz="half" idx="10"/>
          </p:nvPr>
        </p:nvSpPr>
        <p:spPr/>
        <p:txBody>
          <a:bodyPr/>
          <a:lstStyle/>
          <a:p>
            <a:fld id="{1612A786-1708-4413-8DB9-74161C30EFDA}" type="datetimeFigureOut">
              <a:rPr lang="en-GB" smtClean="0"/>
              <a:t>25/11/2024</a:t>
            </a:fld>
            <a:endParaRPr lang="en-GB"/>
          </a:p>
        </p:txBody>
      </p:sp>
      <p:sp>
        <p:nvSpPr>
          <p:cNvPr id="5" name="Footer Placeholder 4">
            <a:extLst>
              <a:ext uri="{FF2B5EF4-FFF2-40B4-BE49-F238E27FC236}">
                <a16:creationId xmlns:a16="http://schemas.microsoft.com/office/drawing/2014/main" id="{C2DA4CD4-9046-0DFA-987D-187F6F7DFA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63092-3751-8AF3-F504-AA51135F1BA2}"/>
              </a:ext>
            </a:extLst>
          </p:cNvPr>
          <p:cNvSpPr>
            <a:spLocks noGrp="1"/>
          </p:cNvSpPr>
          <p:nvPr>
            <p:ph type="sldNum" sz="quarter" idx="12"/>
          </p:nvPr>
        </p:nvSpPr>
        <p:spPr/>
        <p:txBody>
          <a:bodyPr/>
          <a:lstStyle/>
          <a:p>
            <a:fld id="{AA9E62F8-A817-419E-AE5F-7C60CCB00C34}" type="slidenum">
              <a:rPr lang="en-GB" smtClean="0"/>
              <a:t>‹#›</a:t>
            </a:fld>
            <a:endParaRPr lang="en-GB"/>
          </a:p>
        </p:txBody>
      </p:sp>
    </p:spTree>
    <p:extLst>
      <p:ext uri="{BB962C8B-B14F-4D97-AF65-F5344CB8AC3E}">
        <p14:creationId xmlns:p14="http://schemas.microsoft.com/office/powerpoint/2010/main" val="3280284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8D26-E9E8-513C-67DB-0F87F5DAA6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93E2F1-1ABC-12D5-D400-30403F54B2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1641C92-E7BB-2D9A-AE78-F9C0A55243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3B3DB8-AAEB-0BF8-85BC-16BB213DAFE6}"/>
              </a:ext>
            </a:extLst>
          </p:cNvPr>
          <p:cNvSpPr>
            <a:spLocks noGrp="1"/>
          </p:cNvSpPr>
          <p:nvPr>
            <p:ph type="dt" sz="half" idx="10"/>
          </p:nvPr>
        </p:nvSpPr>
        <p:spPr/>
        <p:txBody>
          <a:bodyPr/>
          <a:lstStyle/>
          <a:p>
            <a:fld id="{1612A786-1708-4413-8DB9-74161C30EFDA}" type="datetimeFigureOut">
              <a:rPr lang="en-GB" smtClean="0"/>
              <a:t>25/11/2024</a:t>
            </a:fld>
            <a:endParaRPr lang="en-GB"/>
          </a:p>
        </p:txBody>
      </p:sp>
      <p:sp>
        <p:nvSpPr>
          <p:cNvPr id="6" name="Footer Placeholder 5">
            <a:extLst>
              <a:ext uri="{FF2B5EF4-FFF2-40B4-BE49-F238E27FC236}">
                <a16:creationId xmlns:a16="http://schemas.microsoft.com/office/drawing/2014/main" id="{608E0200-0B4A-4939-9A10-7CC7657E8C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435C93-2A42-E1F5-1017-B079768336CC}"/>
              </a:ext>
            </a:extLst>
          </p:cNvPr>
          <p:cNvSpPr>
            <a:spLocks noGrp="1"/>
          </p:cNvSpPr>
          <p:nvPr>
            <p:ph type="sldNum" sz="quarter" idx="12"/>
          </p:nvPr>
        </p:nvSpPr>
        <p:spPr/>
        <p:txBody>
          <a:bodyPr/>
          <a:lstStyle/>
          <a:p>
            <a:fld id="{AA9E62F8-A817-419E-AE5F-7C60CCB00C34}" type="slidenum">
              <a:rPr lang="en-GB" smtClean="0"/>
              <a:t>‹#›</a:t>
            </a:fld>
            <a:endParaRPr lang="en-GB"/>
          </a:p>
        </p:txBody>
      </p:sp>
    </p:spTree>
    <p:extLst>
      <p:ext uri="{BB962C8B-B14F-4D97-AF65-F5344CB8AC3E}">
        <p14:creationId xmlns:p14="http://schemas.microsoft.com/office/powerpoint/2010/main" val="3301318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3ECD3-4463-AAA2-8E42-00CFA959F2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4FE4E9-0684-6033-FDEB-9A3104C2BE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786E85-F27C-C5EC-93D9-BECAE9A591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F659D25-337D-5BE5-34AB-0AB5B523ED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600366-B03C-D89E-EC32-C8FDED08DA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195EEA-CC0E-FA52-E045-F7288CF53059}"/>
              </a:ext>
            </a:extLst>
          </p:cNvPr>
          <p:cNvSpPr>
            <a:spLocks noGrp="1"/>
          </p:cNvSpPr>
          <p:nvPr>
            <p:ph type="dt" sz="half" idx="10"/>
          </p:nvPr>
        </p:nvSpPr>
        <p:spPr/>
        <p:txBody>
          <a:bodyPr/>
          <a:lstStyle/>
          <a:p>
            <a:fld id="{1612A786-1708-4413-8DB9-74161C30EFDA}" type="datetimeFigureOut">
              <a:rPr lang="en-GB" smtClean="0"/>
              <a:t>25/11/2024</a:t>
            </a:fld>
            <a:endParaRPr lang="en-GB"/>
          </a:p>
        </p:txBody>
      </p:sp>
      <p:sp>
        <p:nvSpPr>
          <p:cNvPr id="8" name="Footer Placeholder 7">
            <a:extLst>
              <a:ext uri="{FF2B5EF4-FFF2-40B4-BE49-F238E27FC236}">
                <a16:creationId xmlns:a16="http://schemas.microsoft.com/office/drawing/2014/main" id="{E2D558CD-6D2B-EE3D-36CB-37DD4AED364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6173254-1FB7-BA5F-284C-5CCC622E7F33}"/>
              </a:ext>
            </a:extLst>
          </p:cNvPr>
          <p:cNvSpPr>
            <a:spLocks noGrp="1"/>
          </p:cNvSpPr>
          <p:nvPr>
            <p:ph type="sldNum" sz="quarter" idx="12"/>
          </p:nvPr>
        </p:nvSpPr>
        <p:spPr/>
        <p:txBody>
          <a:bodyPr/>
          <a:lstStyle/>
          <a:p>
            <a:fld id="{AA9E62F8-A817-419E-AE5F-7C60CCB00C34}" type="slidenum">
              <a:rPr lang="en-GB" smtClean="0"/>
              <a:t>‹#›</a:t>
            </a:fld>
            <a:endParaRPr lang="en-GB"/>
          </a:p>
        </p:txBody>
      </p:sp>
    </p:spTree>
    <p:extLst>
      <p:ext uri="{BB962C8B-B14F-4D97-AF65-F5344CB8AC3E}">
        <p14:creationId xmlns:p14="http://schemas.microsoft.com/office/powerpoint/2010/main" val="1474740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AF000-8844-4689-1F41-DF568214CF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7D96694-334D-1C65-15FB-32464D3CD031}"/>
              </a:ext>
            </a:extLst>
          </p:cNvPr>
          <p:cNvSpPr>
            <a:spLocks noGrp="1"/>
          </p:cNvSpPr>
          <p:nvPr>
            <p:ph type="dt" sz="half" idx="10"/>
          </p:nvPr>
        </p:nvSpPr>
        <p:spPr/>
        <p:txBody>
          <a:bodyPr/>
          <a:lstStyle/>
          <a:p>
            <a:fld id="{1612A786-1708-4413-8DB9-74161C30EFDA}" type="datetimeFigureOut">
              <a:rPr lang="en-GB" smtClean="0"/>
              <a:t>25/11/2024</a:t>
            </a:fld>
            <a:endParaRPr lang="en-GB"/>
          </a:p>
        </p:txBody>
      </p:sp>
      <p:sp>
        <p:nvSpPr>
          <p:cNvPr id="4" name="Footer Placeholder 3">
            <a:extLst>
              <a:ext uri="{FF2B5EF4-FFF2-40B4-BE49-F238E27FC236}">
                <a16:creationId xmlns:a16="http://schemas.microsoft.com/office/drawing/2014/main" id="{AD95BD0C-1BED-4DC9-D601-AB730FAD74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5221E6E-9824-1897-726F-2B72C05CAEF7}"/>
              </a:ext>
            </a:extLst>
          </p:cNvPr>
          <p:cNvSpPr>
            <a:spLocks noGrp="1"/>
          </p:cNvSpPr>
          <p:nvPr>
            <p:ph type="sldNum" sz="quarter" idx="12"/>
          </p:nvPr>
        </p:nvSpPr>
        <p:spPr/>
        <p:txBody>
          <a:bodyPr/>
          <a:lstStyle/>
          <a:p>
            <a:fld id="{AA9E62F8-A817-419E-AE5F-7C60CCB00C34}" type="slidenum">
              <a:rPr lang="en-GB" smtClean="0"/>
              <a:t>‹#›</a:t>
            </a:fld>
            <a:endParaRPr lang="en-GB"/>
          </a:p>
        </p:txBody>
      </p:sp>
    </p:spTree>
    <p:extLst>
      <p:ext uri="{BB962C8B-B14F-4D97-AF65-F5344CB8AC3E}">
        <p14:creationId xmlns:p14="http://schemas.microsoft.com/office/powerpoint/2010/main" val="1032631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ABDCE7-9686-5588-F39F-7105CE0A7ABD}"/>
              </a:ext>
            </a:extLst>
          </p:cNvPr>
          <p:cNvSpPr>
            <a:spLocks noGrp="1"/>
          </p:cNvSpPr>
          <p:nvPr>
            <p:ph type="dt" sz="half" idx="10"/>
          </p:nvPr>
        </p:nvSpPr>
        <p:spPr/>
        <p:txBody>
          <a:bodyPr/>
          <a:lstStyle/>
          <a:p>
            <a:fld id="{1612A786-1708-4413-8DB9-74161C30EFDA}" type="datetimeFigureOut">
              <a:rPr lang="en-GB" smtClean="0"/>
              <a:t>25/11/2024</a:t>
            </a:fld>
            <a:endParaRPr lang="en-GB"/>
          </a:p>
        </p:txBody>
      </p:sp>
      <p:sp>
        <p:nvSpPr>
          <p:cNvPr id="3" name="Footer Placeholder 2">
            <a:extLst>
              <a:ext uri="{FF2B5EF4-FFF2-40B4-BE49-F238E27FC236}">
                <a16:creationId xmlns:a16="http://schemas.microsoft.com/office/drawing/2014/main" id="{B24D8B82-FF89-5571-C65C-CA420419C8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6FF466-B8B3-6330-9187-F103306C5D1E}"/>
              </a:ext>
            </a:extLst>
          </p:cNvPr>
          <p:cNvSpPr>
            <a:spLocks noGrp="1"/>
          </p:cNvSpPr>
          <p:nvPr>
            <p:ph type="sldNum" sz="quarter" idx="12"/>
          </p:nvPr>
        </p:nvSpPr>
        <p:spPr/>
        <p:txBody>
          <a:bodyPr/>
          <a:lstStyle/>
          <a:p>
            <a:fld id="{AA9E62F8-A817-419E-AE5F-7C60CCB00C34}" type="slidenum">
              <a:rPr lang="en-GB" smtClean="0"/>
              <a:t>‹#›</a:t>
            </a:fld>
            <a:endParaRPr lang="en-GB"/>
          </a:p>
        </p:txBody>
      </p:sp>
    </p:spTree>
    <p:extLst>
      <p:ext uri="{BB962C8B-B14F-4D97-AF65-F5344CB8AC3E}">
        <p14:creationId xmlns:p14="http://schemas.microsoft.com/office/powerpoint/2010/main" val="1963331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5D5D-ABC6-BC7D-E6C2-373BC3989C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C85199-223A-90A3-7D0B-70BD10D01A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4F4CD5D-F1D3-9823-866F-4616FDE0D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A1030D-1C38-BB5F-DEE1-B3E335B377DC}"/>
              </a:ext>
            </a:extLst>
          </p:cNvPr>
          <p:cNvSpPr>
            <a:spLocks noGrp="1"/>
          </p:cNvSpPr>
          <p:nvPr>
            <p:ph type="dt" sz="half" idx="10"/>
          </p:nvPr>
        </p:nvSpPr>
        <p:spPr/>
        <p:txBody>
          <a:bodyPr/>
          <a:lstStyle/>
          <a:p>
            <a:fld id="{1612A786-1708-4413-8DB9-74161C30EFDA}" type="datetimeFigureOut">
              <a:rPr lang="en-GB" smtClean="0"/>
              <a:t>25/11/2024</a:t>
            </a:fld>
            <a:endParaRPr lang="en-GB"/>
          </a:p>
        </p:txBody>
      </p:sp>
      <p:sp>
        <p:nvSpPr>
          <p:cNvPr id="6" name="Footer Placeholder 5">
            <a:extLst>
              <a:ext uri="{FF2B5EF4-FFF2-40B4-BE49-F238E27FC236}">
                <a16:creationId xmlns:a16="http://schemas.microsoft.com/office/drawing/2014/main" id="{42194E98-362E-CC48-B703-15D898A6F9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0C4DD8-0E78-3805-8219-B41A1D5B4F0E}"/>
              </a:ext>
            </a:extLst>
          </p:cNvPr>
          <p:cNvSpPr>
            <a:spLocks noGrp="1"/>
          </p:cNvSpPr>
          <p:nvPr>
            <p:ph type="sldNum" sz="quarter" idx="12"/>
          </p:nvPr>
        </p:nvSpPr>
        <p:spPr/>
        <p:txBody>
          <a:bodyPr/>
          <a:lstStyle/>
          <a:p>
            <a:fld id="{AA9E62F8-A817-419E-AE5F-7C60CCB00C34}" type="slidenum">
              <a:rPr lang="en-GB" smtClean="0"/>
              <a:t>‹#›</a:t>
            </a:fld>
            <a:endParaRPr lang="en-GB"/>
          </a:p>
        </p:txBody>
      </p:sp>
    </p:spTree>
    <p:extLst>
      <p:ext uri="{BB962C8B-B14F-4D97-AF65-F5344CB8AC3E}">
        <p14:creationId xmlns:p14="http://schemas.microsoft.com/office/powerpoint/2010/main" val="2795966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E9CA4-C65E-30A7-475F-D49BB3D18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CB4C74-DBDB-B65B-B5F0-A25B25D5D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054CD2-74D1-61BE-43C9-11ADE43A8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B1625-C96F-0CFC-4191-B6F57B798B62}"/>
              </a:ext>
            </a:extLst>
          </p:cNvPr>
          <p:cNvSpPr>
            <a:spLocks noGrp="1"/>
          </p:cNvSpPr>
          <p:nvPr>
            <p:ph type="dt" sz="half" idx="10"/>
          </p:nvPr>
        </p:nvSpPr>
        <p:spPr/>
        <p:txBody>
          <a:bodyPr/>
          <a:lstStyle/>
          <a:p>
            <a:fld id="{1612A786-1708-4413-8DB9-74161C30EFDA}" type="datetimeFigureOut">
              <a:rPr lang="en-GB" smtClean="0"/>
              <a:t>25/11/2024</a:t>
            </a:fld>
            <a:endParaRPr lang="en-GB"/>
          </a:p>
        </p:txBody>
      </p:sp>
      <p:sp>
        <p:nvSpPr>
          <p:cNvPr id="6" name="Footer Placeholder 5">
            <a:extLst>
              <a:ext uri="{FF2B5EF4-FFF2-40B4-BE49-F238E27FC236}">
                <a16:creationId xmlns:a16="http://schemas.microsoft.com/office/drawing/2014/main" id="{0B6952AE-6AF5-082B-5F6D-3AE40FCD5A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A0764D-4533-E396-1891-CB8745A09AC8}"/>
              </a:ext>
            </a:extLst>
          </p:cNvPr>
          <p:cNvSpPr>
            <a:spLocks noGrp="1"/>
          </p:cNvSpPr>
          <p:nvPr>
            <p:ph type="sldNum" sz="quarter" idx="12"/>
          </p:nvPr>
        </p:nvSpPr>
        <p:spPr/>
        <p:txBody>
          <a:bodyPr/>
          <a:lstStyle/>
          <a:p>
            <a:fld id="{AA9E62F8-A817-419E-AE5F-7C60CCB00C34}" type="slidenum">
              <a:rPr lang="en-GB" smtClean="0"/>
              <a:t>‹#›</a:t>
            </a:fld>
            <a:endParaRPr lang="en-GB"/>
          </a:p>
        </p:txBody>
      </p:sp>
    </p:spTree>
    <p:extLst>
      <p:ext uri="{BB962C8B-B14F-4D97-AF65-F5344CB8AC3E}">
        <p14:creationId xmlns:p14="http://schemas.microsoft.com/office/powerpoint/2010/main" val="261081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3F8E4B-1895-2149-B907-5E2DE3058F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7ABD61-D7A6-19D4-6AB5-7622C505D6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F7A962-4F1F-EB75-B097-DDB640ABF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12A786-1708-4413-8DB9-74161C30EFDA}" type="datetimeFigureOut">
              <a:rPr lang="en-GB" smtClean="0"/>
              <a:t>25/11/2024</a:t>
            </a:fld>
            <a:endParaRPr lang="en-GB"/>
          </a:p>
        </p:txBody>
      </p:sp>
      <p:sp>
        <p:nvSpPr>
          <p:cNvPr id="5" name="Footer Placeholder 4">
            <a:extLst>
              <a:ext uri="{FF2B5EF4-FFF2-40B4-BE49-F238E27FC236}">
                <a16:creationId xmlns:a16="http://schemas.microsoft.com/office/drawing/2014/main" id="{C96F51EA-9F78-C12F-4815-A73C722EB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09B7F4-466D-C7B8-401C-BF0F92E65B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E62F8-A817-419E-AE5F-7C60CCB00C34}" type="slidenum">
              <a:rPr lang="en-GB" smtClean="0"/>
              <a:t>‹#›</a:t>
            </a:fld>
            <a:endParaRPr lang="en-GB"/>
          </a:p>
        </p:txBody>
      </p:sp>
    </p:spTree>
    <p:extLst>
      <p:ext uri="{BB962C8B-B14F-4D97-AF65-F5344CB8AC3E}">
        <p14:creationId xmlns:p14="http://schemas.microsoft.com/office/powerpoint/2010/main" val="358810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8A0ACF-AF30-03B6-F4ED-76143BA167EA}"/>
              </a:ext>
            </a:extLst>
          </p:cNvPr>
          <p:cNvSpPr/>
          <p:nvPr/>
        </p:nvSpPr>
        <p:spPr>
          <a:xfrm>
            <a:off x="4386606" y="-170451"/>
            <a:ext cx="7805394" cy="4739326"/>
          </a:xfrm>
          <a:prstGeom prst="rect">
            <a:avLst/>
          </a:prstGeom>
          <a:solidFill>
            <a:srgbClr val="660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14DC460-D15A-0AEF-0A00-7164FDF4BFD5}"/>
              </a:ext>
            </a:extLst>
          </p:cNvPr>
          <p:cNvSpPr/>
          <p:nvPr/>
        </p:nvSpPr>
        <p:spPr>
          <a:xfrm rot="20608027">
            <a:off x="-1386455" y="-1094089"/>
            <a:ext cx="7805394" cy="4739326"/>
          </a:xfrm>
          <a:prstGeom prst="rect">
            <a:avLst/>
          </a:prstGeom>
          <a:solidFill>
            <a:srgbClr val="E6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Triangle 5">
            <a:extLst>
              <a:ext uri="{FF2B5EF4-FFF2-40B4-BE49-F238E27FC236}">
                <a16:creationId xmlns:a16="http://schemas.microsoft.com/office/drawing/2014/main" id="{1330FFF4-7A4A-2D21-4C34-428DAF5ABC8B}"/>
              </a:ext>
            </a:extLst>
          </p:cNvPr>
          <p:cNvSpPr/>
          <p:nvPr/>
        </p:nvSpPr>
        <p:spPr>
          <a:xfrm rot="10800000">
            <a:off x="0" y="3574473"/>
            <a:ext cx="1394259" cy="1246092"/>
          </a:xfrm>
          <a:prstGeom prst="rtTriangle">
            <a:avLst/>
          </a:prstGeom>
          <a:solidFill>
            <a:srgbClr val="F8C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a:extLst>
              <a:ext uri="{FF2B5EF4-FFF2-40B4-BE49-F238E27FC236}">
                <a16:creationId xmlns:a16="http://schemas.microsoft.com/office/drawing/2014/main" id="{4F50541F-26AC-BF89-30E0-6A1A7950F0E7}"/>
              </a:ext>
            </a:extLst>
          </p:cNvPr>
          <p:cNvSpPr/>
          <p:nvPr/>
        </p:nvSpPr>
        <p:spPr>
          <a:xfrm rot="16415480">
            <a:off x="-240146" y="2851667"/>
            <a:ext cx="1237672" cy="1154667"/>
          </a:xfrm>
          <a:prstGeom prst="arc">
            <a:avLst>
              <a:gd name="adj1" fmla="val 16200000"/>
              <a:gd name="adj2" fmla="val 8252012"/>
            </a:avLst>
          </a:prstGeom>
          <a:ln w="177800">
            <a:solidFill>
              <a:srgbClr val="6600E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 name="Picture 2" descr="A logo with a black background&#10;&#10;Description automatically generated">
            <a:extLst>
              <a:ext uri="{FF2B5EF4-FFF2-40B4-BE49-F238E27FC236}">
                <a16:creationId xmlns:a16="http://schemas.microsoft.com/office/drawing/2014/main" id="{EB8DD58F-B0BE-3116-1B37-5CAD4BE53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2188" y="4122847"/>
            <a:ext cx="10622286" cy="3283527"/>
          </a:xfrm>
          <a:prstGeom prst="rect">
            <a:avLst/>
          </a:prstGeom>
        </p:spPr>
      </p:pic>
    </p:spTree>
    <p:extLst>
      <p:ext uri="{BB962C8B-B14F-4D97-AF65-F5344CB8AC3E}">
        <p14:creationId xmlns:p14="http://schemas.microsoft.com/office/powerpoint/2010/main" val="3643039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8A0ACF-AF30-03B6-F4ED-76143BA167EA}"/>
              </a:ext>
            </a:extLst>
          </p:cNvPr>
          <p:cNvSpPr/>
          <p:nvPr/>
        </p:nvSpPr>
        <p:spPr>
          <a:xfrm>
            <a:off x="4386606" y="-170451"/>
            <a:ext cx="7805394" cy="4739326"/>
          </a:xfrm>
          <a:prstGeom prst="rect">
            <a:avLst/>
          </a:prstGeom>
          <a:solidFill>
            <a:srgbClr val="660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14DC460-D15A-0AEF-0A00-7164FDF4BFD5}"/>
              </a:ext>
            </a:extLst>
          </p:cNvPr>
          <p:cNvSpPr/>
          <p:nvPr/>
        </p:nvSpPr>
        <p:spPr>
          <a:xfrm rot="20608027">
            <a:off x="-1386455" y="-1094089"/>
            <a:ext cx="7805394" cy="4739326"/>
          </a:xfrm>
          <a:prstGeom prst="rect">
            <a:avLst/>
          </a:prstGeom>
          <a:solidFill>
            <a:srgbClr val="E6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Triangle 5">
            <a:extLst>
              <a:ext uri="{FF2B5EF4-FFF2-40B4-BE49-F238E27FC236}">
                <a16:creationId xmlns:a16="http://schemas.microsoft.com/office/drawing/2014/main" id="{1330FFF4-7A4A-2D21-4C34-428DAF5ABC8B}"/>
              </a:ext>
            </a:extLst>
          </p:cNvPr>
          <p:cNvSpPr/>
          <p:nvPr/>
        </p:nvSpPr>
        <p:spPr>
          <a:xfrm rot="10800000">
            <a:off x="0" y="3574473"/>
            <a:ext cx="1394259" cy="1246092"/>
          </a:xfrm>
          <a:prstGeom prst="rtTriangle">
            <a:avLst/>
          </a:prstGeom>
          <a:solidFill>
            <a:srgbClr val="F8C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a:extLst>
              <a:ext uri="{FF2B5EF4-FFF2-40B4-BE49-F238E27FC236}">
                <a16:creationId xmlns:a16="http://schemas.microsoft.com/office/drawing/2014/main" id="{4F50541F-26AC-BF89-30E0-6A1A7950F0E7}"/>
              </a:ext>
            </a:extLst>
          </p:cNvPr>
          <p:cNvSpPr/>
          <p:nvPr/>
        </p:nvSpPr>
        <p:spPr>
          <a:xfrm rot="16415480">
            <a:off x="-240146" y="2851667"/>
            <a:ext cx="1237672" cy="1154667"/>
          </a:xfrm>
          <a:prstGeom prst="arc">
            <a:avLst>
              <a:gd name="adj1" fmla="val 16200000"/>
              <a:gd name="adj2" fmla="val 8252012"/>
            </a:avLst>
          </a:prstGeom>
          <a:ln w="177800">
            <a:solidFill>
              <a:srgbClr val="6600E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8" name="Picture 7" descr="A close-up of a logo&#10;&#10;Description automatically generated">
            <a:extLst>
              <a:ext uri="{FF2B5EF4-FFF2-40B4-BE49-F238E27FC236}">
                <a16:creationId xmlns:a16="http://schemas.microsoft.com/office/drawing/2014/main" id="{3F406A38-A221-66CE-3379-80390F4AB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91" y="5040096"/>
            <a:ext cx="2318901" cy="733100"/>
          </a:xfrm>
          <a:prstGeom prst="rect">
            <a:avLst/>
          </a:prstGeom>
          <a:ln w="38100">
            <a:solidFill>
              <a:srgbClr val="F8C057"/>
            </a:solidFill>
          </a:ln>
        </p:spPr>
      </p:pic>
      <p:pic>
        <p:nvPicPr>
          <p:cNvPr id="10" name="Picture 9" descr="A close up of a logo&#10;&#10;Description automatically generated">
            <a:extLst>
              <a:ext uri="{FF2B5EF4-FFF2-40B4-BE49-F238E27FC236}">
                <a16:creationId xmlns:a16="http://schemas.microsoft.com/office/drawing/2014/main" id="{E3D878FE-CEC2-2311-50EE-817E4BC683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069" y="5901512"/>
            <a:ext cx="2619677" cy="712553"/>
          </a:xfrm>
          <a:prstGeom prst="rect">
            <a:avLst/>
          </a:prstGeom>
          <a:ln w="38100">
            <a:solidFill>
              <a:srgbClr val="F8C057"/>
            </a:solidFill>
          </a:ln>
        </p:spPr>
      </p:pic>
      <p:pic>
        <p:nvPicPr>
          <p:cNvPr id="12" name="Picture 11" descr="A black text on a white background&#10;&#10;Description automatically generated">
            <a:extLst>
              <a:ext uri="{FF2B5EF4-FFF2-40B4-BE49-F238E27FC236}">
                <a16:creationId xmlns:a16="http://schemas.microsoft.com/office/drawing/2014/main" id="{664068BA-3F76-7584-7AD0-54C68C8738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135" y="5878458"/>
            <a:ext cx="2854232" cy="720839"/>
          </a:xfrm>
          <a:prstGeom prst="rect">
            <a:avLst/>
          </a:prstGeom>
          <a:ln w="38100">
            <a:solidFill>
              <a:srgbClr val="F8C057"/>
            </a:solidFill>
          </a:ln>
        </p:spPr>
      </p:pic>
      <p:pic>
        <p:nvPicPr>
          <p:cNvPr id="14" name="Picture 13" descr="A red and white sign with a horse&#10;&#10;Description automatically generated">
            <a:extLst>
              <a:ext uri="{FF2B5EF4-FFF2-40B4-BE49-F238E27FC236}">
                <a16:creationId xmlns:a16="http://schemas.microsoft.com/office/drawing/2014/main" id="{6D80487D-BF85-726B-F94F-AEC181C289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54251" y="5881611"/>
            <a:ext cx="1124759" cy="732454"/>
          </a:xfrm>
          <a:prstGeom prst="rect">
            <a:avLst/>
          </a:prstGeom>
          <a:ln w="38100">
            <a:solidFill>
              <a:srgbClr val="F8C057"/>
            </a:solidFill>
          </a:ln>
        </p:spPr>
      </p:pic>
      <p:pic>
        <p:nvPicPr>
          <p:cNvPr id="16" name="Picture 15" descr="A logo for a company&#10;&#10;Description automatically generated">
            <a:extLst>
              <a:ext uri="{FF2B5EF4-FFF2-40B4-BE49-F238E27FC236}">
                <a16:creationId xmlns:a16="http://schemas.microsoft.com/office/drawing/2014/main" id="{C9357975-26EA-AB78-806E-9993F73A18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1708" y="5008487"/>
            <a:ext cx="1883863" cy="764709"/>
          </a:xfrm>
          <a:prstGeom prst="rect">
            <a:avLst/>
          </a:prstGeom>
          <a:ln w="38100">
            <a:solidFill>
              <a:srgbClr val="F8C057"/>
            </a:solidFill>
          </a:ln>
        </p:spPr>
      </p:pic>
      <p:pic>
        <p:nvPicPr>
          <p:cNvPr id="18" name="Picture 17" descr="A purple and black logo&#10;&#10;Description automatically generated">
            <a:extLst>
              <a:ext uri="{FF2B5EF4-FFF2-40B4-BE49-F238E27FC236}">
                <a16:creationId xmlns:a16="http://schemas.microsoft.com/office/drawing/2014/main" id="{EE3F521F-9FFD-ED42-128C-DB3FB9EF1E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2721" y="5921495"/>
            <a:ext cx="2446843" cy="672588"/>
          </a:xfrm>
          <a:prstGeom prst="rect">
            <a:avLst/>
          </a:prstGeom>
          <a:ln w="38100">
            <a:solidFill>
              <a:srgbClr val="F8C057"/>
            </a:solidFill>
          </a:ln>
        </p:spPr>
      </p:pic>
      <p:pic>
        <p:nvPicPr>
          <p:cNvPr id="20" name="Picture 19" descr="A green leaf with white text&#10;&#10;Description automatically generated">
            <a:extLst>
              <a:ext uri="{FF2B5EF4-FFF2-40B4-BE49-F238E27FC236}">
                <a16:creationId xmlns:a16="http://schemas.microsoft.com/office/drawing/2014/main" id="{FAC8065D-DFF0-8992-AB3E-82014D13D6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3013" y="4992102"/>
            <a:ext cx="1121699" cy="747052"/>
          </a:xfrm>
          <a:prstGeom prst="rect">
            <a:avLst/>
          </a:prstGeom>
          <a:ln w="38100">
            <a:solidFill>
              <a:srgbClr val="F8C057"/>
            </a:solidFill>
          </a:ln>
        </p:spPr>
      </p:pic>
      <p:pic>
        <p:nvPicPr>
          <p:cNvPr id="22" name="Picture 21" descr="A close-up of a logo&#10;&#10;Description automatically generated">
            <a:extLst>
              <a:ext uri="{FF2B5EF4-FFF2-40B4-BE49-F238E27FC236}">
                <a16:creationId xmlns:a16="http://schemas.microsoft.com/office/drawing/2014/main" id="{5D15C1FF-2F8C-569C-A525-81F336E8EF4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53863" y="5847268"/>
            <a:ext cx="2194002" cy="746815"/>
          </a:xfrm>
          <a:prstGeom prst="rect">
            <a:avLst/>
          </a:prstGeom>
          <a:ln w="38100">
            <a:solidFill>
              <a:srgbClr val="F8C057"/>
            </a:solidFill>
          </a:ln>
        </p:spPr>
      </p:pic>
      <p:pic>
        <p:nvPicPr>
          <p:cNvPr id="24" name="Picture 23" descr="A green and pink logo&#10;&#10;Description automatically generated">
            <a:extLst>
              <a:ext uri="{FF2B5EF4-FFF2-40B4-BE49-F238E27FC236}">
                <a16:creationId xmlns:a16="http://schemas.microsoft.com/office/drawing/2014/main" id="{F305FBD0-6FBA-F768-03E0-762C521E16F5}"/>
              </a:ext>
            </a:extLst>
          </p:cNvPr>
          <p:cNvPicPr>
            <a:picLocks noChangeAspect="1"/>
          </p:cNvPicPr>
          <p:nvPr/>
        </p:nvPicPr>
        <p:blipFill rotWithShape="1">
          <a:blip r:embed="rId11">
            <a:extLst>
              <a:ext uri="{28A0092B-C50C-407E-A947-70E740481C1C}">
                <a14:useLocalDpi xmlns:a14="http://schemas.microsoft.com/office/drawing/2010/main" val="0"/>
              </a:ext>
            </a:extLst>
          </a:blip>
          <a:srcRect t="10101" r="1031" b="14100"/>
          <a:stretch/>
        </p:blipFill>
        <p:spPr>
          <a:xfrm>
            <a:off x="10664512" y="4973289"/>
            <a:ext cx="1383353" cy="747821"/>
          </a:xfrm>
          <a:prstGeom prst="rect">
            <a:avLst/>
          </a:prstGeom>
          <a:ln w="38100">
            <a:solidFill>
              <a:srgbClr val="F8C057"/>
            </a:solidFill>
          </a:ln>
        </p:spPr>
      </p:pic>
      <p:pic>
        <p:nvPicPr>
          <p:cNvPr id="26" name="Picture 25" descr="A yellow line on a black background&#10;&#10;Description automatically generated">
            <a:extLst>
              <a:ext uri="{FF2B5EF4-FFF2-40B4-BE49-F238E27FC236}">
                <a16:creationId xmlns:a16="http://schemas.microsoft.com/office/drawing/2014/main" id="{EF163F0B-E3CF-1436-D6BF-65DB42951E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27505" y="5002337"/>
            <a:ext cx="2640107" cy="739230"/>
          </a:xfrm>
          <a:prstGeom prst="rect">
            <a:avLst/>
          </a:prstGeom>
          <a:ln w="38100">
            <a:solidFill>
              <a:srgbClr val="F8C057"/>
            </a:solidFill>
          </a:ln>
        </p:spPr>
      </p:pic>
      <p:pic>
        <p:nvPicPr>
          <p:cNvPr id="28" name="Picture 27" descr="A logo with a black background&#10;&#10;Description automatically generated">
            <a:extLst>
              <a:ext uri="{FF2B5EF4-FFF2-40B4-BE49-F238E27FC236}">
                <a16:creationId xmlns:a16="http://schemas.microsoft.com/office/drawing/2014/main" id="{2E2ECFA4-B943-58B6-C6B6-8AA214CF60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7412" y="4927739"/>
            <a:ext cx="1566582" cy="845457"/>
          </a:xfrm>
          <a:prstGeom prst="rect">
            <a:avLst/>
          </a:prstGeom>
          <a:ln w="38100">
            <a:solidFill>
              <a:srgbClr val="F8C057"/>
            </a:solidFill>
          </a:ln>
        </p:spPr>
      </p:pic>
      <p:sp>
        <p:nvSpPr>
          <p:cNvPr id="29" name="TextBox 28">
            <a:extLst>
              <a:ext uri="{FF2B5EF4-FFF2-40B4-BE49-F238E27FC236}">
                <a16:creationId xmlns:a16="http://schemas.microsoft.com/office/drawing/2014/main" id="{45D429F2-9470-CD18-3BE3-AC4232789AA4}"/>
              </a:ext>
            </a:extLst>
          </p:cNvPr>
          <p:cNvSpPr txBox="1"/>
          <p:nvPr/>
        </p:nvSpPr>
        <p:spPr>
          <a:xfrm>
            <a:off x="8963526" y="111218"/>
            <a:ext cx="3477127" cy="646331"/>
          </a:xfrm>
          <a:prstGeom prst="rect">
            <a:avLst/>
          </a:prstGeom>
          <a:noFill/>
        </p:spPr>
        <p:txBody>
          <a:bodyPr wrap="square" rtlCol="0">
            <a:spAutoFit/>
          </a:bodyPr>
          <a:lstStyle/>
          <a:p>
            <a:r>
              <a:rPr lang="en-GB" sz="3600" b="1" dirty="0">
                <a:solidFill>
                  <a:srgbClr val="F5F5F5"/>
                </a:solidFill>
              </a:rPr>
              <a:t>Our Partners</a:t>
            </a:r>
          </a:p>
        </p:txBody>
      </p:sp>
      <p:grpSp>
        <p:nvGrpSpPr>
          <p:cNvPr id="2" name="Group 1">
            <a:extLst>
              <a:ext uri="{FF2B5EF4-FFF2-40B4-BE49-F238E27FC236}">
                <a16:creationId xmlns:a16="http://schemas.microsoft.com/office/drawing/2014/main" id="{CE1904F9-8D31-EF58-A232-7B345476E40D}"/>
              </a:ext>
            </a:extLst>
          </p:cNvPr>
          <p:cNvGrpSpPr/>
          <p:nvPr/>
        </p:nvGrpSpPr>
        <p:grpSpPr>
          <a:xfrm>
            <a:off x="10702089" y="737724"/>
            <a:ext cx="698691" cy="231438"/>
            <a:chOff x="10798724" y="853062"/>
            <a:chExt cx="698691" cy="231438"/>
          </a:xfrm>
        </p:grpSpPr>
        <p:sp>
          <p:nvSpPr>
            <p:cNvPr id="3" name="Oval 2">
              <a:extLst>
                <a:ext uri="{FF2B5EF4-FFF2-40B4-BE49-F238E27FC236}">
                  <a16:creationId xmlns:a16="http://schemas.microsoft.com/office/drawing/2014/main" id="{2D2D6E98-3DA1-CB43-1F20-002A378915C2}"/>
                </a:ext>
              </a:extLst>
            </p:cNvPr>
            <p:cNvSpPr/>
            <p:nvPr/>
          </p:nvSpPr>
          <p:spPr>
            <a:xfrm>
              <a:off x="11042984" y="867446"/>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64D4D51D-AC9A-1A54-A812-C94B16436F2C}"/>
                </a:ext>
              </a:extLst>
            </p:cNvPr>
            <p:cNvSpPr/>
            <p:nvPr/>
          </p:nvSpPr>
          <p:spPr>
            <a:xfrm>
              <a:off x="10798724" y="870265"/>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F18DF45-8566-69D6-F038-B5D1FA23334B}"/>
                </a:ext>
              </a:extLst>
            </p:cNvPr>
            <p:cNvSpPr/>
            <p:nvPr/>
          </p:nvSpPr>
          <p:spPr>
            <a:xfrm>
              <a:off x="11301281" y="853062"/>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569333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6239"/>
        </a:solidFill>
        <a:effectLst/>
      </p:bgPr>
    </p:bg>
    <p:spTree>
      <p:nvGrpSpPr>
        <p:cNvPr id="1" name=""/>
        <p:cNvGrpSpPr/>
        <p:nvPr/>
      </p:nvGrpSpPr>
      <p:grpSpPr>
        <a:xfrm>
          <a:off x="0" y="0"/>
          <a:ext cx="0" cy="0"/>
          <a:chOff x="0" y="0"/>
          <a:chExt cx="0" cy="0"/>
        </a:xfrm>
      </p:grpSpPr>
      <p:sp>
        <p:nvSpPr>
          <p:cNvPr id="4" name="L-Shape 3">
            <a:extLst>
              <a:ext uri="{FF2B5EF4-FFF2-40B4-BE49-F238E27FC236}">
                <a16:creationId xmlns:a16="http://schemas.microsoft.com/office/drawing/2014/main" id="{D8CDC800-6BCE-E0B8-6D3E-C53BD7703100}"/>
              </a:ext>
            </a:extLst>
          </p:cNvPr>
          <p:cNvSpPr/>
          <p:nvPr/>
        </p:nvSpPr>
        <p:spPr>
          <a:xfrm>
            <a:off x="457200" y="5005137"/>
            <a:ext cx="1167063" cy="1106905"/>
          </a:xfrm>
          <a:prstGeom prst="corner">
            <a:avLst>
              <a:gd name="adj1" fmla="val 24783"/>
              <a:gd name="adj2" fmla="val 27391"/>
            </a:avLst>
          </a:prstGeom>
          <a:solidFill>
            <a:srgbClr val="660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Shape 5">
            <a:extLst>
              <a:ext uri="{FF2B5EF4-FFF2-40B4-BE49-F238E27FC236}">
                <a16:creationId xmlns:a16="http://schemas.microsoft.com/office/drawing/2014/main" id="{A451C808-7FDF-3E5C-36B9-836E6F9BC465}"/>
              </a:ext>
            </a:extLst>
          </p:cNvPr>
          <p:cNvSpPr/>
          <p:nvPr/>
        </p:nvSpPr>
        <p:spPr>
          <a:xfrm rot="10800000">
            <a:off x="10567737" y="538831"/>
            <a:ext cx="1167063" cy="1106905"/>
          </a:xfrm>
          <a:prstGeom prst="corner">
            <a:avLst>
              <a:gd name="adj1" fmla="val 24783"/>
              <a:gd name="adj2" fmla="val 27391"/>
            </a:avLst>
          </a:prstGeom>
          <a:solidFill>
            <a:srgbClr val="660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Shape 6">
            <a:extLst>
              <a:ext uri="{FF2B5EF4-FFF2-40B4-BE49-F238E27FC236}">
                <a16:creationId xmlns:a16="http://schemas.microsoft.com/office/drawing/2014/main" id="{4ED460C5-C1A7-C7F7-D4C5-544DF55C4374}"/>
              </a:ext>
            </a:extLst>
          </p:cNvPr>
          <p:cNvSpPr/>
          <p:nvPr/>
        </p:nvSpPr>
        <p:spPr>
          <a:xfrm rot="16200000">
            <a:off x="10597816" y="4975058"/>
            <a:ext cx="1167063" cy="1106905"/>
          </a:xfrm>
          <a:prstGeom prst="corner">
            <a:avLst>
              <a:gd name="adj1" fmla="val 24783"/>
              <a:gd name="adj2" fmla="val 27391"/>
            </a:avLst>
          </a:prstGeom>
          <a:solidFill>
            <a:srgbClr val="660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Shape 7">
            <a:extLst>
              <a:ext uri="{FF2B5EF4-FFF2-40B4-BE49-F238E27FC236}">
                <a16:creationId xmlns:a16="http://schemas.microsoft.com/office/drawing/2014/main" id="{590433FA-A4F9-950B-43F6-3C25CF58C6D5}"/>
              </a:ext>
            </a:extLst>
          </p:cNvPr>
          <p:cNvSpPr/>
          <p:nvPr/>
        </p:nvSpPr>
        <p:spPr>
          <a:xfrm rot="5400000">
            <a:off x="427121" y="568910"/>
            <a:ext cx="1167063" cy="1106905"/>
          </a:xfrm>
          <a:prstGeom prst="corner">
            <a:avLst>
              <a:gd name="adj1" fmla="val 24783"/>
              <a:gd name="adj2" fmla="val 27391"/>
            </a:avLst>
          </a:prstGeom>
          <a:solidFill>
            <a:srgbClr val="660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9">
            <a:extLst>
              <a:ext uri="{FF2B5EF4-FFF2-40B4-BE49-F238E27FC236}">
                <a16:creationId xmlns:a16="http://schemas.microsoft.com/office/drawing/2014/main" id="{AD61E059-6E3B-8204-4A33-1DA5CA49B83A}"/>
              </a:ext>
            </a:extLst>
          </p:cNvPr>
          <p:cNvSpPr txBox="1">
            <a:spLocks noGrp="1"/>
          </p:cNvSpPr>
          <p:nvPr>
            <p:ph type="ctrTitle"/>
          </p:nvPr>
        </p:nvSpPr>
        <p:spPr>
          <a:xfrm>
            <a:off x="1524000" y="2919032"/>
            <a:ext cx="9144000" cy="590931"/>
          </a:xfrm>
          <a:prstGeom prst="rect">
            <a:avLst/>
          </a:prstGeom>
          <a:noFill/>
        </p:spPr>
        <p:txBody>
          <a:bodyPr wrap="square" rtlCol="0">
            <a:spAutoFit/>
          </a:bodyPr>
          <a:lstStyle/>
          <a:p>
            <a:r>
              <a:rPr lang="en-GB" sz="3600" b="1" dirty="0">
                <a:solidFill>
                  <a:srgbClr val="F5F5F5"/>
                </a:solidFill>
                <a:latin typeface="+mn-lt"/>
              </a:rPr>
              <a:t>Thanks for listening!</a:t>
            </a:r>
          </a:p>
        </p:txBody>
      </p:sp>
      <p:sp>
        <p:nvSpPr>
          <p:cNvPr id="11" name="Subtitle 10">
            <a:extLst>
              <a:ext uri="{FF2B5EF4-FFF2-40B4-BE49-F238E27FC236}">
                <a16:creationId xmlns:a16="http://schemas.microsoft.com/office/drawing/2014/main" id="{21BD8A8B-7DD1-CC62-C9C1-FF380D53B0FF}"/>
              </a:ext>
            </a:extLst>
          </p:cNvPr>
          <p:cNvSpPr txBox="1">
            <a:spLocks noGrp="1"/>
          </p:cNvSpPr>
          <p:nvPr>
            <p:ph type="subTitle" idx="1"/>
          </p:nvPr>
        </p:nvSpPr>
        <p:spPr>
          <a:xfrm>
            <a:off x="1524000" y="3602038"/>
            <a:ext cx="9144000" cy="1217769"/>
          </a:xfrm>
          <a:prstGeom prst="rect">
            <a:avLst/>
          </a:prstGeom>
          <a:noFill/>
        </p:spPr>
        <p:txBody>
          <a:bodyPr wrap="square" rtlCol="0">
            <a:spAutoFit/>
          </a:bodyPr>
          <a:lstStyle/>
          <a:p>
            <a:r>
              <a:rPr lang="en-GB" sz="3600" u="sng" dirty="0">
                <a:solidFill>
                  <a:srgbClr val="F5F5F5"/>
                </a:solidFill>
              </a:rPr>
              <a:t>Contact</a:t>
            </a:r>
            <a:r>
              <a:rPr lang="en-GB" sz="3600" dirty="0">
                <a:solidFill>
                  <a:srgbClr val="F5F5F5"/>
                </a:solidFill>
              </a:rPr>
              <a:t>: erin@peopleunited.org.uk</a:t>
            </a:r>
          </a:p>
          <a:p>
            <a:r>
              <a:rPr lang="en-GB" sz="3600" dirty="0">
                <a:solidFill>
                  <a:srgbClr val="F5F5F5"/>
                </a:solidFill>
              </a:rPr>
              <a:t>Or visit our website: www.peopleunited.org.uk</a:t>
            </a:r>
          </a:p>
        </p:txBody>
      </p:sp>
    </p:spTree>
    <p:extLst>
      <p:ext uri="{BB962C8B-B14F-4D97-AF65-F5344CB8AC3E}">
        <p14:creationId xmlns:p14="http://schemas.microsoft.com/office/powerpoint/2010/main" val="4234097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8A0ACF-AF30-03B6-F4ED-76143BA167EA}"/>
              </a:ext>
            </a:extLst>
          </p:cNvPr>
          <p:cNvSpPr/>
          <p:nvPr/>
        </p:nvSpPr>
        <p:spPr>
          <a:xfrm>
            <a:off x="4386606" y="-170451"/>
            <a:ext cx="7805394" cy="4739326"/>
          </a:xfrm>
          <a:prstGeom prst="rect">
            <a:avLst/>
          </a:prstGeom>
          <a:solidFill>
            <a:srgbClr val="FFC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14DC460-D15A-0AEF-0A00-7164FDF4BFD5}"/>
              </a:ext>
            </a:extLst>
          </p:cNvPr>
          <p:cNvSpPr/>
          <p:nvPr/>
        </p:nvSpPr>
        <p:spPr>
          <a:xfrm rot="20608027">
            <a:off x="-1386455" y="-1094089"/>
            <a:ext cx="7805394" cy="4739326"/>
          </a:xfrm>
          <a:prstGeom prst="rect">
            <a:avLst/>
          </a:prstGeom>
          <a:solidFill>
            <a:srgbClr val="660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Triangle 5">
            <a:extLst>
              <a:ext uri="{FF2B5EF4-FFF2-40B4-BE49-F238E27FC236}">
                <a16:creationId xmlns:a16="http://schemas.microsoft.com/office/drawing/2014/main" id="{1330FFF4-7A4A-2D21-4C34-428DAF5ABC8B}"/>
              </a:ext>
            </a:extLst>
          </p:cNvPr>
          <p:cNvSpPr/>
          <p:nvPr/>
        </p:nvSpPr>
        <p:spPr>
          <a:xfrm rot="10800000">
            <a:off x="0" y="3574473"/>
            <a:ext cx="1394259" cy="1246092"/>
          </a:xfrm>
          <a:prstGeom prst="rtTriangle">
            <a:avLst/>
          </a:prstGeom>
          <a:solidFill>
            <a:srgbClr val="EE5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a:extLst>
              <a:ext uri="{FF2B5EF4-FFF2-40B4-BE49-F238E27FC236}">
                <a16:creationId xmlns:a16="http://schemas.microsoft.com/office/drawing/2014/main" id="{4F50541F-26AC-BF89-30E0-6A1A7950F0E7}"/>
              </a:ext>
            </a:extLst>
          </p:cNvPr>
          <p:cNvSpPr/>
          <p:nvPr/>
        </p:nvSpPr>
        <p:spPr>
          <a:xfrm rot="16415480">
            <a:off x="-240146" y="2851667"/>
            <a:ext cx="1237672" cy="1154667"/>
          </a:xfrm>
          <a:prstGeom prst="arc">
            <a:avLst>
              <a:gd name="adj1" fmla="val 16200000"/>
              <a:gd name="adj2" fmla="val 8252012"/>
            </a:avLst>
          </a:prstGeom>
          <a:ln w="177800">
            <a:solidFill>
              <a:srgbClr val="FFC5E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6BC1AC2F-CDBC-19F5-E294-456291FA0BD5}"/>
              </a:ext>
            </a:extLst>
          </p:cNvPr>
          <p:cNvSpPr txBox="1"/>
          <p:nvPr/>
        </p:nvSpPr>
        <p:spPr>
          <a:xfrm>
            <a:off x="9740821" y="93541"/>
            <a:ext cx="3477127" cy="646331"/>
          </a:xfrm>
          <a:prstGeom prst="rect">
            <a:avLst/>
          </a:prstGeom>
          <a:noFill/>
        </p:spPr>
        <p:txBody>
          <a:bodyPr wrap="square" rtlCol="0">
            <a:spAutoFit/>
          </a:bodyPr>
          <a:lstStyle/>
          <a:p>
            <a:r>
              <a:rPr lang="en-GB" sz="3600" b="1" dirty="0">
                <a:solidFill>
                  <a:srgbClr val="F5F5F5"/>
                </a:solidFill>
              </a:rPr>
              <a:t>About Us</a:t>
            </a:r>
          </a:p>
        </p:txBody>
      </p:sp>
      <p:grpSp>
        <p:nvGrpSpPr>
          <p:cNvPr id="2" name="Group 1">
            <a:extLst>
              <a:ext uri="{FF2B5EF4-FFF2-40B4-BE49-F238E27FC236}">
                <a16:creationId xmlns:a16="http://schemas.microsoft.com/office/drawing/2014/main" id="{23240EE0-7D33-BB73-D69D-3B7C7509789B}"/>
              </a:ext>
            </a:extLst>
          </p:cNvPr>
          <p:cNvGrpSpPr/>
          <p:nvPr/>
        </p:nvGrpSpPr>
        <p:grpSpPr>
          <a:xfrm>
            <a:off x="10858898" y="739872"/>
            <a:ext cx="698691" cy="231438"/>
            <a:chOff x="10798724" y="853062"/>
            <a:chExt cx="698691" cy="231438"/>
          </a:xfrm>
        </p:grpSpPr>
        <p:sp>
          <p:nvSpPr>
            <p:cNvPr id="3" name="Oval 2">
              <a:extLst>
                <a:ext uri="{FF2B5EF4-FFF2-40B4-BE49-F238E27FC236}">
                  <a16:creationId xmlns:a16="http://schemas.microsoft.com/office/drawing/2014/main" id="{98B65F52-C257-D895-2E27-9C6795AD573D}"/>
                </a:ext>
              </a:extLst>
            </p:cNvPr>
            <p:cNvSpPr/>
            <p:nvPr/>
          </p:nvSpPr>
          <p:spPr>
            <a:xfrm>
              <a:off x="11042984" y="867446"/>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A66BF88A-E697-ACDE-CF87-3FD294466A0C}"/>
                </a:ext>
              </a:extLst>
            </p:cNvPr>
            <p:cNvSpPr/>
            <p:nvPr/>
          </p:nvSpPr>
          <p:spPr>
            <a:xfrm>
              <a:off x="10798724" y="870265"/>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9C025141-B5C8-ADB1-95C3-DC59939FE3A4}"/>
                </a:ext>
              </a:extLst>
            </p:cNvPr>
            <p:cNvSpPr/>
            <p:nvPr/>
          </p:nvSpPr>
          <p:spPr>
            <a:xfrm>
              <a:off x="11301281" y="853062"/>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F5F80B8C-FE18-8372-C78D-58041F25D035}"/>
              </a:ext>
            </a:extLst>
          </p:cNvPr>
          <p:cNvSpPr/>
          <p:nvPr/>
        </p:nvSpPr>
        <p:spPr>
          <a:xfrm>
            <a:off x="1702486" y="-1"/>
            <a:ext cx="7825945" cy="6734432"/>
          </a:xfrm>
          <a:prstGeom prst="rect">
            <a:avLst/>
          </a:prstGeom>
          <a:solidFill>
            <a:srgbClr val="F5F5F5"/>
          </a:solidFill>
          <a:ln>
            <a:solidFill>
              <a:srgbClr val="EE5C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118152-9CCE-D8B4-5B4F-555CE9CFF87C}"/>
              </a:ext>
            </a:extLst>
          </p:cNvPr>
          <p:cNvSpPr txBox="1"/>
          <p:nvPr/>
        </p:nvSpPr>
        <p:spPr>
          <a:xfrm>
            <a:off x="1846648" y="556053"/>
            <a:ext cx="7537621"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C2D40"/>
                </a:solidFill>
                <a:ea typeface="+mn-lt"/>
                <a:cs typeface="+mn-lt"/>
              </a:rPr>
              <a:t>Founded in 2006 by Tom Andrews, PU was established to ‘create a kinder world’ championing the movement of arts and creativity to elicit and support positive health and wellbeing, create deeper social connections, and encourage experimentation.</a:t>
            </a:r>
            <a:endParaRPr lang="en-US" sz="2000">
              <a:ea typeface="Calibri"/>
              <a:cs typeface="Calibri"/>
            </a:endParaRPr>
          </a:p>
          <a:p>
            <a:r>
              <a:rPr lang="en-US" sz="2000" dirty="0">
                <a:solidFill>
                  <a:srgbClr val="0C2D40"/>
                </a:solidFill>
                <a:ea typeface="+mn-lt"/>
                <a:cs typeface="+mn-lt"/>
              </a:rPr>
              <a:t>Underpinned by research, PU’s work evidenced that the arts could create the conditions for kindness to flourish.</a:t>
            </a:r>
            <a:endParaRPr lang="en-US" sz="2000">
              <a:ea typeface="Calibri"/>
              <a:cs typeface="Calibri"/>
            </a:endParaRPr>
          </a:p>
          <a:p>
            <a:endParaRPr lang="en-US" sz="2000" dirty="0">
              <a:solidFill>
                <a:srgbClr val="0C2D40"/>
              </a:solidFill>
              <a:ea typeface="+mn-lt"/>
              <a:cs typeface="+mn-lt"/>
            </a:endParaRPr>
          </a:p>
          <a:p>
            <a:r>
              <a:rPr lang="en-US" sz="2000" b="1" dirty="0">
                <a:solidFill>
                  <a:srgbClr val="0C2D40"/>
                </a:solidFill>
                <a:ea typeface="+mn-lt"/>
                <a:cs typeface="+mn-lt"/>
              </a:rPr>
              <a:t>From Kindness to Care….</a:t>
            </a:r>
            <a:endParaRPr lang="en-US" sz="2000">
              <a:ea typeface="Calibri"/>
              <a:cs typeface="Calibri"/>
            </a:endParaRPr>
          </a:p>
          <a:p>
            <a:r>
              <a:rPr lang="en-US" sz="2000" dirty="0">
                <a:solidFill>
                  <a:srgbClr val="0C2D40"/>
                </a:solidFill>
                <a:ea typeface="+mn-lt"/>
                <a:cs typeface="+mn-lt"/>
              </a:rPr>
              <a:t>Over the years the world changed, and the </a:t>
            </a:r>
            <a:r>
              <a:rPr lang="en-US" sz="2000" err="1">
                <a:solidFill>
                  <a:srgbClr val="0C2D40"/>
                </a:solidFill>
                <a:ea typeface="+mn-lt"/>
                <a:cs typeface="+mn-lt"/>
              </a:rPr>
              <a:t>organisation</a:t>
            </a:r>
            <a:r>
              <a:rPr lang="en-US" sz="2000" dirty="0">
                <a:solidFill>
                  <a:srgbClr val="0C2D40"/>
                </a:solidFill>
                <a:ea typeface="+mn-lt"/>
                <a:cs typeface="+mn-lt"/>
              </a:rPr>
              <a:t> and our practice responded. Kindness became Care and Care became Radical Care in a shift which </a:t>
            </a:r>
            <a:r>
              <a:rPr lang="en-US" sz="2000" err="1">
                <a:solidFill>
                  <a:srgbClr val="0C2D40"/>
                </a:solidFill>
                <a:ea typeface="+mn-lt"/>
                <a:cs typeface="+mn-lt"/>
              </a:rPr>
              <a:t>recognises</a:t>
            </a:r>
            <a:r>
              <a:rPr lang="en-US" sz="2000" dirty="0">
                <a:solidFill>
                  <a:srgbClr val="0C2D40"/>
                </a:solidFill>
                <a:ea typeface="+mn-lt"/>
                <a:cs typeface="+mn-lt"/>
              </a:rPr>
              <a:t> the complexity of the social, political, environmental and economic challenges we face</a:t>
            </a:r>
            <a:endParaRPr lang="en-US" sz="2000">
              <a:ea typeface="Calibri"/>
              <a:cs typeface="Calibri"/>
            </a:endParaRPr>
          </a:p>
          <a:p>
            <a:endParaRPr lang="en-US" sz="2000" dirty="0">
              <a:solidFill>
                <a:srgbClr val="0C2D40"/>
              </a:solidFill>
              <a:ea typeface="+mn-lt"/>
              <a:cs typeface="+mn-lt"/>
            </a:endParaRPr>
          </a:p>
          <a:p>
            <a:r>
              <a:rPr lang="en-US" sz="2000" i="1" dirty="0">
                <a:solidFill>
                  <a:srgbClr val="0C2D40"/>
                </a:solidFill>
                <a:ea typeface="+mn-lt"/>
                <a:cs typeface="+mn-lt"/>
              </a:rPr>
              <a:t>‘Instead of only acting as a force for self-preservation, care is about the survival of marginal communities because it is intimately connected to modern radical politics and activism. As Maria Puig de la </a:t>
            </a:r>
            <a:r>
              <a:rPr lang="en-US" sz="2000" i="1" dirty="0" err="1">
                <a:solidFill>
                  <a:srgbClr val="0C2D40"/>
                </a:solidFill>
                <a:ea typeface="+mn-lt"/>
                <a:cs typeface="+mn-lt"/>
              </a:rPr>
              <a:t>Bellacasa</a:t>
            </a:r>
            <a:r>
              <a:rPr lang="en-US" sz="2000" i="1" dirty="0">
                <a:solidFill>
                  <a:srgbClr val="0C2D40"/>
                </a:solidFill>
                <a:ea typeface="+mn-lt"/>
                <a:cs typeface="+mn-lt"/>
              </a:rPr>
              <a:t> notes, caring is “an ethically and politically charged practice.”</a:t>
            </a:r>
            <a:r>
              <a:rPr lang="en-US" sz="2000" dirty="0">
                <a:solidFill>
                  <a:srgbClr val="0C2D40"/>
                </a:solidFill>
                <a:ea typeface="+mn-lt"/>
                <a:cs typeface="+mn-lt"/>
              </a:rPr>
              <a:t> </a:t>
            </a:r>
            <a:endParaRPr lang="en-US" sz="2000">
              <a:solidFill>
                <a:srgbClr val="000000"/>
              </a:solidFill>
              <a:ea typeface="+mn-lt"/>
              <a:cs typeface="+mn-lt"/>
            </a:endParaRPr>
          </a:p>
          <a:p>
            <a:r>
              <a:rPr lang="en-US" sz="2000" dirty="0">
                <a:solidFill>
                  <a:srgbClr val="0C2D40"/>
                </a:solidFill>
                <a:ea typeface="+mn-lt"/>
                <a:cs typeface="+mn-lt"/>
              </a:rPr>
              <a:t>(Hobart and Kneese 2020)</a:t>
            </a:r>
            <a:endParaRPr lang="en-US" sz="2000">
              <a:ea typeface="Calibri"/>
              <a:cs typeface="Calibri"/>
            </a:endParaRPr>
          </a:p>
          <a:p>
            <a:endParaRPr lang="en-US" sz="2000" dirty="0">
              <a:ea typeface="Calibri"/>
              <a:cs typeface="Calibri"/>
            </a:endParaRPr>
          </a:p>
        </p:txBody>
      </p:sp>
    </p:spTree>
    <p:extLst>
      <p:ext uri="{BB962C8B-B14F-4D97-AF65-F5344CB8AC3E}">
        <p14:creationId xmlns:p14="http://schemas.microsoft.com/office/powerpoint/2010/main" val="1003418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8A0ACF-AF30-03B6-F4ED-76143BA167EA}"/>
              </a:ext>
            </a:extLst>
          </p:cNvPr>
          <p:cNvSpPr/>
          <p:nvPr/>
        </p:nvSpPr>
        <p:spPr>
          <a:xfrm>
            <a:off x="4386606" y="-170451"/>
            <a:ext cx="7805394" cy="4739326"/>
          </a:xfrm>
          <a:prstGeom prst="rect">
            <a:avLst/>
          </a:prstGeom>
          <a:solidFill>
            <a:srgbClr val="FFC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14DC460-D15A-0AEF-0A00-7164FDF4BFD5}"/>
              </a:ext>
            </a:extLst>
          </p:cNvPr>
          <p:cNvSpPr/>
          <p:nvPr/>
        </p:nvSpPr>
        <p:spPr>
          <a:xfrm rot="20608027">
            <a:off x="-1386455" y="-1094089"/>
            <a:ext cx="7805394" cy="4739326"/>
          </a:xfrm>
          <a:prstGeom prst="rect">
            <a:avLst/>
          </a:prstGeom>
          <a:solidFill>
            <a:srgbClr val="660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Triangle 5">
            <a:extLst>
              <a:ext uri="{FF2B5EF4-FFF2-40B4-BE49-F238E27FC236}">
                <a16:creationId xmlns:a16="http://schemas.microsoft.com/office/drawing/2014/main" id="{1330FFF4-7A4A-2D21-4C34-428DAF5ABC8B}"/>
              </a:ext>
            </a:extLst>
          </p:cNvPr>
          <p:cNvSpPr/>
          <p:nvPr/>
        </p:nvSpPr>
        <p:spPr>
          <a:xfrm rot="10800000">
            <a:off x="0" y="3574473"/>
            <a:ext cx="1394259" cy="1246092"/>
          </a:xfrm>
          <a:prstGeom prst="rtTriangle">
            <a:avLst/>
          </a:prstGeom>
          <a:solidFill>
            <a:srgbClr val="EE5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a:extLst>
              <a:ext uri="{FF2B5EF4-FFF2-40B4-BE49-F238E27FC236}">
                <a16:creationId xmlns:a16="http://schemas.microsoft.com/office/drawing/2014/main" id="{4F50541F-26AC-BF89-30E0-6A1A7950F0E7}"/>
              </a:ext>
            </a:extLst>
          </p:cNvPr>
          <p:cNvSpPr/>
          <p:nvPr/>
        </p:nvSpPr>
        <p:spPr>
          <a:xfrm rot="16415480">
            <a:off x="-240146" y="2851667"/>
            <a:ext cx="1237672" cy="1154667"/>
          </a:xfrm>
          <a:prstGeom prst="arc">
            <a:avLst>
              <a:gd name="adj1" fmla="val 16200000"/>
              <a:gd name="adj2" fmla="val 8252012"/>
            </a:avLst>
          </a:prstGeom>
          <a:ln w="177800">
            <a:solidFill>
              <a:srgbClr val="FFC5E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6BC1AC2F-CDBC-19F5-E294-456291FA0BD5}"/>
              </a:ext>
            </a:extLst>
          </p:cNvPr>
          <p:cNvSpPr txBox="1"/>
          <p:nvPr/>
        </p:nvSpPr>
        <p:spPr>
          <a:xfrm>
            <a:off x="9740821" y="93541"/>
            <a:ext cx="3477127" cy="646331"/>
          </a:xfrm>
          <a:prstGeom prst="rect">
            <a:avLst/>
          </a:prstGeom>
          <a:noFill/>
        </p:spPr>
        <p:txBody>
          <a:bodyPr wrap="square" rtlCol="0">
            <a:spAutoFit/>
          </a:bodyPr>
          <a:lstStyle/>
          <a:p>
            <a:r>
              <a:rPr lang="en-GB" sz="3600" b="1" dirty="0">
                <a:solidFill>
                  <a:srgbClr val="F5F5F5"/>
                </a:solidFill>
              </a:rPr>
              <a:t>About Us</a:t>
            </a:r>
          </a:p>
        </p:txBody>
      </p:sp>
      <p:grpSp>
        <p:nvGrpSpPr>
          <p:cNvPr id="2" name="Group 1">
            <a:extLst>
              <a:ext uri="{FF2B5EF4-FFF2-40B4-BE49-F238E27FC236}">
                <a16:creationId xmlns:a16="http://schemas.microsoft.com/office/drawing/2014/main" id="{23240EE0-7D33-BB73-D69D-3B7C7509789B}"/>
              </a:ext>
            </a:extLst>
          </p:cNvPr>
          <p:cNvGrpSpPr/>
          <p:nvPr/>
        </p:nvGrpSpPr>
        <p:grpSpPr>
          <a:xfrm>
            <a:off x="10858898" y="739872"/>
            <a:ext cx="698691" cy="231438"/>
            <a:chOff x="10798724" y="853062"/>
            <a:chExt cx="698691" cy="231438"/>
          </a:xfrm>
        </p:grpSpPr>
        <p:sp>
          <p:nvSpPr>
            <p:cNvPr id="3" name="Oval 2">
              <a:extLst>
                <a:ext uri="{FF2B5EF4-FFF2-40B4-BE49-F238E27FC236}">
                  <a16:creationId xmlns:a16="http://schemas.microsoft.com/office/drawing/2014/main" id="{98B65F52-C257-D895-2E27-9C6795AD573D}"/>
                </a:ext>
              </a:extLst>
            </p:cNvPr>
            <p:cNvSpPr/>
            <p:nvPr/>
          </p:nvSpPr>
          <p:spPr>
            <a:xfrm>
              <a:off x="11042984" y="867446"/>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A66BF88A-E697-ACDE-CF87-3FD294466A0C}"/>
                </a:ext>
              </a:extLst>
            </p:cNvPr>
            <p:cNvSpPr/>
            <p:nvPr/>
          </p:nvSpPr>
          <p:spPr>
            <a:xfrm>
              <a:off x="10798724" y="870265"/>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9C025141-B5C8-ADB1-95C3-DC59939FE3A4}"/>
                </a:ext>
              </a:extLst>
            </p:cNvPr>
            <p:cNvSpPr/>
            <p:nvPr/>
          </p:nvSpPr>
          <p:spPr>
            <a:xfrm>
              <a:off x="11301281" y="853062"/>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F5F80B8C-FE18-8372-C78D-58041F25D035}"/>
              </a:ext>
            </a:extLst>
          </p:cNvPr>
          <p:cNvSpPr/>
          <p:nvPr/>
        </p:nvSpPr>
        <p:spPr>
          <a:xfrm>
            <a:off x="1702486" y="-1"/>
            <a:ext cx="7825945" cy="6734432"/>
          </a:xfrm>
          <a:prstGeom prst="rect">
            <a:avLst/>
          </a:prstGeom>
          <a:solidFill>
            <a:srgbClr val="F5F5F5"/>
          </a:solidFill>
          <a:ln>
            <a:solidFill>
              <a:srgbClr val="EE5C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118152-9CCE-D8B4-5B4F-555CE9CFF87C}"/>
              </a:ext>
            </a:extLst>
          </p:cNvPr>
          <p:cNvSpPr txBox="1"/>
          <p:nvPr/>
        </p:nvSpPr>
        <p:spPr>
          <a:xfrm>
            <a:off x="1887837" y="96107"/>
            <a:ext cx="7613134" cy="74869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dirty="0">
                <a:solidFill>
                  <a:srgbClr val="0C2D40"/>
                </a:solidFill>
                <a:ea typeface="+mn-lt"/>
                <a:cs typeface="+mn-lt"/>
              </a:rPr>
              <a:t>Created as an authentic and living, breathing alternative to a formal vision, mission and values statement, these positions outline the way we work and the difference we want to make.  As the world around us changes, so may our 10 Positions.  </a:t>
            </a:r>
            <a:endParaRPr lang="en-US" sz="1600" dirty="0">
              <a:ea typeface="Calibri"/>
              <a:cs typeface="Calibri"/>
            </a:endParaRPr>
          </a:p>
          <a:p>
            <a:pPr>
              <a:lnSpc>
                <a:spcPct val="150000"/>
              </a:lnSpc>
            </a:pPr>
            <a:endParaRPr lang="en-US" sz="1600" dirty="0">
              <a:solidFill>
                <a:srgbClr val="0C2D40"/>
              </a:solidFill>
              <a:ea typeface="+mn-lt"/>
              <a:cs typeface="+mn-lt"/>
            </a:endParaRPr>
          </a:p>
          <a:p>
            <a:pPr>
              <a:lnSpc>
                <a:spcPct val="150000"/>
              </a:lnSpc>
            </a:pPr>
            <a:r>
              <a:rPr lang="en-US" sz="1600" b="1" dirty="0">
                <a:solidFill>
                  <a:srgbClr val="0C2D40"/>
                </a:solidFill>
                <a:ea typeface="+mn-lt"/>
                <a:cs typeface="+mn-lt"/>
              </a:rPr>
              <a:t>We are an arts </a:t>
            </a:r>
            <a:r>
              <a:rPr lang="en-US" sz="1600" b="1" err="1">
                <a:solidFill>
                  <a:srgbClr val="0C2D40"/>
                </a:solidFill>
                <a:ea typeface="+mn-lt"/>
                <a:cs typeface="+mn-lt"/>
              </a:rPr>
              <a:t>organisation</a:t>
            </a:r>
            <a:r>
              <a:rPr lang="en-US" sz="1600" b="1" dirty="0">
                <a:solidFill>
                  <a:srgbClr val="0C2D40"/>
                </a:solidFill>
                <a:ea typeface="+mn-lt"/>
                <a:cs typeface="+mn-lt"/>
              </a:rPr>
              <a:t>: </a:t>
            </a:r>
            <a:r>
              <a:rPr lang="en-US" sz="1600" i="1" dirty="0">
                <a:solidFill>
                  <a:srgbClr val="0C2D40"/>
                </a:solidFill>
                <a:ea typeface="+mn-lt"/>
                <a:cs typeface="+mn-lt"/>
              </a:rPr>
              <a:t>We believe that everyone is an artist. That’s why we want to make art with you, not for you.</a:t>
            </a:r>
            <a:endParaRPr lang="en-US" sz="1600">
              <a:ea typeface="Calibri"/>
              <a:cs typeface="Calibri"/>
            </a:endParaRPr>
          </a:p>
          <a:p>
            <a:pPr>
              <a:lnSpc>
                <a:spcPct val="150000"/>
              </a:lnSpc>
            </a:pPr>
            <a:r>
              <a:rPr lang="en-US" sz="1600" b="1" dirty="0">
                <a:solidFill>
                  <a:srgbClr val="0C2D40"/>
                </a:solidFill>
                <a:ea typeface="+mn-lt"/>
                <a:cs typeface="+mn-lt"/>
              </a:rPr>
              <a:t>Our work is human-</a:t>
            </a:r>
            <a:r>
              <a:rPr lang="en-US" sz="1600" b="1" err="1">
                <a:solidFill>
                  <a:srgbClr val="0C2D40"/>
                </a:solidFill>
                <a:ea typeface="+mn-lt"/>
                <a:cs typeface="+mn-lt"/>
              </a:rPr>
              <a:t>centred</a:t>
            </a:r>
            <a:r>
              <a:rPr lang="en-US" sz="1600" b="1" dirty="0">
                <a:solidFill>
                  <a:srgbClr val="0C2D40"/>
                </a:solidFill>
                <a:ea typeface="+mn-lt"/>
                <a:cs typeface="+mn-lt"/>
              </a:rPr>
              <a:t>: </a:t>
            </a:r>
            <a:r>
              <a:rPr lang="en-US" sz="1600" i="1" dirty="0">
                <a:solidFill>
                  <a:srgbClr val="0C2D40"/>
                </a:solidFill>
                <a:ea typeface="+mn-lt"/>
                <a:cs typeface="+mn-lt"/>
              </a:rPr>
              <a:t>Our work is relational. We </a:t>
            </a:r>
            <a:r>
              <a:rPr lang="en-US" sz="1600" i="1" err="1">
                <a:solidFill>
                  <a:srgbClr val="0C2D40"/>
                </a:solidFill>
                <a:ea typeface="+mn-lt"/>
                <a:cs typeface="+mn-lt"/>
              </a:rPr>
              <a:t>recognise</a:t>
            </a:r>
            <a:r>
              <a:rPr lang="en-US" sz="1600" i="1" dirty="0">
                <a:solidFill>
                  <a:srgbClr val="0C2D40"/>
                </a:solidFill>
                <a:ea typeface="+mn-lt"/>
                <a:cs typeface="+mn-lt"/>
              </a:rPr>
              <a:t> the importance of being vulnerable and the effect that may have on the communities we work with. </a:t>
            </a:r>
            <a:endParaRPr lang="en-US" sz="1600">
              <a:solidFill>
                <a:srgbClr val="000000"/>
              </a:solidFill>
              <a:ea typeface="+mn-lt"/>
              <a:cs typeface="+mn-lt"/>
            </a:endParaRPr>
          </a:p>
          <a:p>
            <a:pPr>
              <a:lnSpc>
                <a:spcPct val="150000"/>
              </a:lnSpc>
            </a:pPr>
            <a:r>
              <a:rPr lang="en-US" sz="1600" i="1" dirty="0">
                <a:solidFill>
                  <a:srgbClr val="0C2D40"/>
                </a:solidFill>
                <a:ea typeface="+mn-lt"/>
                <a:cs typeface="+mn-lt"/>
              </a:rPr>
              <a:t>When appropriate we work with trauma conscious artists.</a:t>
            </a:r>
            <a:endParaRPr lang="en-US" sz="1600">
              <a:ea typeface="Calibri"/>
              <a:cs typeface="Calibri"/>
            </a:endParaRPr>
          </a:p>
          <a:p>
            <a:pPr>
              <a:lnSpc>
                <a:spcPct val="150000"/>
              </a:lnSpc>
            </a:pPr>
            <a:r>
              <a:rPr lang="en-US" sz="1600" b="1" dirty="0">
                <a:solidFill>
                  <a:srgbClr val="0C2D40"/>
                </a:solidFill>
                <a:ea typeface="+mn-lt"/>
                <a:cs typeface="+mn-lt"/>
              </a:rPr>
              <a:t>We make intentional choices: </a:t>
            </a:r>
            <a:r>
              <a:rPr lang="en-US" sz="1600" i="1" dirty="0">
                <a:solidFill>
                  <a:srgbClr val="0C2D40"/>
                </a:solidFill>
                <a:ea typeface="+mn-lt"/>
                <a:cs typeface="+mn-lt"/>
              </a:rPr>
              <a:t>We pride ourselves on making bold, brave decisions about how we work and are not led by funding priorities or trends.</a:t>
            </a:r>
            <a:endParaRPr lang="en-US" sz="1600">
              <a:ea typeface="Calibri"/>
              <a:cs typeface="Calibri"/>
            </a:endParaRPr>
          </a:p>
          <a:p>
            <a:pPr>
              <a:lnSpc>
                <a:spcPct val="150000"/>
              </a:lnSpc>
            </a:pPr>
            <a:r>
              <a:rPr lang="en-US" sz="1600" b="1" dirty="0">
                <a:solidFill>
                  <a:srgbClr val="0C2D40"/>
                </a:solidFill>
                <a:ea typeface="+mn-lt"/>
                <a:cs typeface="+mn-lt"/>
              </a:rPr>
              <a:t>We lead/participate in strategic conversations: </a:t>
            </a:r>
            <a:r>
              <a:rPr lang="en-US" sz="1600" i="1" dirty="0">
                <a:solidFill>
                  <a:srgbClr val="0C2D40"/>
                </a:solidFill>
                <a:ea typeface="+mn-lt"/>
                <a:cs typeface="+mn-lt"/>
              </a:rPr>
              <a:t>These conversations lead to partnerships, understanding, and build foundations for effective and lasting collaboration.</a:t>
            </a:r>
            <a:endParaRPr lang="en-US" sz="1600" i="1">
              <a:ea typeface="+mn-lt"/>
              <a:cs typeface="+mn-lt"/>
            </a:endParaRPr>
          </a:p>
          <a:p>
            <a:pPr>
              <a:lnSpc>
                <a:spcPct val="150000"/>
              </a:lnSpc>
            </a:pPr>
            <a:r>
              <a:rPr lang="en-US" sz="1600" b="1" dirty="0">
                <a:solidFill>
                  <a:srgbClr val="0C2D40"/>
                </a:solidFill>
                <a:ea typeface="+mn-lt"/>
                <a:cs typeface="+mn-lt"/>
              </a:rPr>
              <a:t>We learn and change: </a:t>
            </a:r>
            <a:r>
              <a:rPr lang="en-US" sz="1600" i="1" dirty="0">
                <a:solidFill>
                  <a:srgbClr val="0C2D40"/>
                </a:solidFill>
                <a:ea typeface="+mn-lt"/>
                <a:cs typeface="+mn-lt"/>
              </a:rPr>
              <a:t>As a learning </a:t>
            </a:r>
            <a:r>
              <a:rPr lang="en-US" sz="1600" i="1" err="1">
                <a:solidFill>
                  <a:srgbClr val="0C2D40"/>
                </a:solidFill>
                <a:ea typeface="+mn-lt"/>
                <a:cs typeface="+mn-lt"/>
              </a:rPr>
              <a:t>organisation</a:t>
            </a:r>
            <a:r>
              <a:rPr lang="en-US" sz="1600" i="1" dirty="0">
                <a:solidFill>
                  <a:srgbClr val="0C2D40"/>
                </a:solidFill>
                <a:ea typeface="+mn-lt"/>
                <a:cs typeface="+mn-lt"/>
              </a:rPr>
              <a:t> we aim to create, acquire and transfer knowledge, enabling us to think holistically and systemically. Reflection and sharing within the creative sector and beyond are central to our practice</a:t>
            </a:r>
            <a:r>
              <a:rPr lang="en-US" sz="1600" dirty="0">
                <a:solidFill>
                  <a:srgbClr val="0C2D40"/>
                </a:solidFill>
                <a:ea typeface="+mn-lt"/>
                <a:cs typeface="+mn-lt"/>
              </a:rPr>
              <a:t>.</a:t>
            </a:r>
            <a:endParaRPr lang="en-US" sz="1600">
              <a:ea typeface="+mn-lt"/>
              <a:cs typeface="+mn-lt"/>
            </a:endParaRPr>
          </a:p>
          <a:p>
            <a:pPr>
              <a:lnSpc>
                <a:spcPct val="150000"/>
              </a:lnSpc>
            </a:pPr>
            <a:endParaRPr lang="en-US" sz="1600" dirty="0">
              <a:solidFill>
                <a:srgbClr val="0C2D40"/>
              </a:solidFill>
              <a:ea typeface="Calibri"/>
              <a:cs typeface="Calibri"/>
            </a:endParaRPr>
          </a:p>
          <a:p>
            <a:pPr algn="ctr">
              <a:lnSpc>
                <a:spcPct val="150000"/>
              </a:lnSpc>
            </a:pPr>
            <a:br>
              <a:rPr lang="en-US" dirty="0"/>
            </a:br>
            <a:endParaRPr lang="en-US" sz="1600">
              <a:ea typeface="Calibri"/>
              <a:cs typeface="Calibri"/>
            </a:endParaRPr>
          </a:p>
          <a:p>
            <a:pPr>
              <a:lnSpc>
                <a:spcPct val="150000"/>
              </a:lnSpc>
            </a:pPr>
            <a:endParaRPr lang="en-US" sz="1600" dirty="0">
              <a:solidFill>
                <a:srgbClr val="0C2D40"/>
              </a:solidFill>
              <a:ea typeface="Calibri"/>
              <a:cs typeface="Calibri"/>
            </a:endParaRPr>
          </a:p>
        </p:txBody>
      </p:sp>
    </p:spTree>
    <p:extLst>
      <p:ext uri="{BB962C8B-B14F-4D97-AF65-F5344CB8AC3E}">
        <p14:creationId xmlns:p14="http://schemas.microsoft.com/office/powerpoint/2010/main" val="3649505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8A0ACF-AF30-03B6-F4ED-76143BA167EA}"/>
              </a:ext>
            </a:extLst>
          </p:cNvPr>
          <p:cNvSpPr/>
          <p:nvPr/>
        </p:nvSpPr>
        <p:spPr>
          <a:xfrm>
            <a:off x="4386606" y="-170451"/>
            <a:ext cx="7805394" cy="4739326"/>
          </a:xfrm>
          <a:prstGeom prst="rect">
            <a:avLst/>
          </a:prstGeom>
          <a:solidFill>
            <a:srgbClr val="FFC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14DC460-D15A-0AEF-0A00-7164FDF4BFD5}"/>
              </a:ext>
            </a:extLst>
          </p:cNvPr>
          <p:cNvSpPr/>
          <p:nvPr/>
        </p:nvSpPr>
        <p:spPr>
          <a:xfrm rot="20608027">
            <a:off x="-1386455" y="-1094089"/>
            <a:ext cx="7805394" cy="4739326"/>
          </a:xfrm>
          <a:prstGeom prst="rect">
            <a:avLst/>
          </a:prstGeom>
          <a:solidFill>
            <a:srgbClr val="6600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Triangle 5">
            <a:extLst>
              <a:ext uri="{FF2B5EF4-FFF2-40B4-BE49-F238E27FC236}">
                <a16:creationId xmlns:a16="http://schemas.microsoft.com/office/drawing/2014/main" id="{1330FFF4-7A4A-2D21-4C34-428DAF5ABC8B}"/>
              </a:ext>
            </a:extLst>
          </p:cNvPr>
          <p:cNvSpPr/>
          <p:nvPr/>
        </p:nvSpPr>
        <p:spPr>
          <a:xfrm rot="10800000">
            <a:off x="0" y="3574473"/>
            <a:ext cx="1394259" cy="1246092"/>
          </a:xfrm>
          <a:prstGeom prst="rtTriangle">
            <a:avLst/>
          </a:prstGeom>
          <a:solidFill>
            <a:srgbClr val="EE5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a:extLst>
              <a:ext uri="{FF2B5EF4-FFF2-40B4-BE49-F238E27FC236}">
                <a16:creationId xmlns:a16="http://schemas.microsoft.com/office/drawing/2014/main" id="{4F50541F-26AC-BF89-30E0-6A1A7950F0E7}"/>
              </a:ext>
            </a:extLst>
          </p:cNvPr>
          <p:cNvSpPr/>
          <p:nvPr/>
        </p:nvSpPr>
        <p:spPr>
          <a:xfrm rot="16415480">
            <a:off x="-240146" y="2851667"/>
            <a:ext cx="1237672" cy="1154667"/>
          </a:xfrm>
          <a:prstGeom prst="arc">
            <a:avLst>
              <a:gd name="adj1" fmla="val 16200000"/>
              <a:gd name="adj2" fmla="val 8252012"/>
            </a:avLst>
          </a:prstGeom>
          <a:ln w="177800">
            <a:solidFill>
              <a:srgbClr val="FFC5E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TextBox 12">
            <a:extLst>
              <a:ext uri="{FF2B5EF4-FFF2-40B4-BE49-F238E27FC236}">
                <a16:creationId xmlns:a16="http://schemas.microsoft.com/office/drawing/2014/main" id="{6BC1AC2F-CDBC-19F5-E294-456291FA0BD5}"/>
              </a:ext>
            </a:extLst>
          </p:cNvPr>
          <p:cNvSpPr txBox="1"/>
          <p:nvPr/>
        </p:nvSpPr>
        <p:spPr>
          <a:xfrm>
            <a:off x="9740821" y="93541"/>
            <a:ext cx="3477127" cy="646331"/>
          </a:xfrm>
          <a:prstGeom prst="rect">
            <a:avLst/>
          </a:prstGeom>
          <a:noFill/>
        </p:spPr>
        <p:txBody>
          <a:bodyPr wrap="square" rtlCol="0">
            <a:spAutoFit/>
          </a:bodyPr>
          <a:lstStyle/>
          <a:p>
            <a:r>
              <a:rPr lang="en-GB" sz="3600" b="1" dirty="0">
                <a:solidFill>
                  <a:srgbClr val="F5F5F5"/>
                </a:solidFill>
              </a:rPr>
              <a:t>About Us</a:t>
            </a:r>
          </a:p>
        </p:txBody>
      </p:sp>
      <p:grpSp>
        <p:nvGrpSpPr>
          <p:cNvPr id="2" name="Group 1">
            <a:extLst>
              <a:ext uri="{FF2B5EF4-FFF2-40B4-BE49-F238E27FC236}">
                <a16:creationId xmlns:a16="http://schemas.microsoft.com/office/drawing/2014/main" id="{23240EE0-7D33-BB73-D69D-3B7C7509789B}"/>
              </a:ext>
            </a:extLst>
          </p:cNvPr>
          <p:cNvGrpSpPr/>
          <p:nvPr/>
        </p:nvGrpSpPr>
        <p:grpSpPr>
          <a:xfrm>
            <a:off x="10858898" y="739872"/>
            <a:ext cx="698691" cy="231438"/>
            <a:chOff x="10798724" y="853062"/>
            <a:chExt cx="698691" cy="231438"/>
          </a:xfrm>
        </p:grpSpPr>
        <p:sp>
          <p:nvSpPr>
            <p:cNvPr id="3" name="Oval 2">
              <a:extLst>
                <a:ext uri="{FF2B5EF4-FFF2-40B4-BE49-F238E27FC236}">
                  <a16:creationId xmlns:a16="http://schemas.microsoft.com/office/drawing/2014/main" id="{98B65F52-C257-D895-2E27-9C6795AD573D}"/>
                </a:ext>
              </a:extLst>
            </p:cNvPr>
            <p:cNvSpPr/>
            <p:nvPr/>
          </p:nvSpPr>
          <p:spPr>
            <a:xfrm>
              <a:off x="11042984" y="867446"/>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A66BF88A-E697-ACDE-CF87-3FD294466A0C}"/>
                </a:ext>
              </a:extLst>
            </p:cNvPr>
            <p:cNvSpPr/>
            <p:nvPr/>
          </p:nvSpPr>
          <p:spPr>
            <a:xfrm>
              <a:off x="10798724" y="870265"/>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9C025141-B5C8-ADB1-95C3-DC59939FE3A4}"/>
                </a:ext>
              </a:extLst>
            </p:cNvPr>
            <p:cNvSpPr/>
            <p:nvPr/>
          </p:nvSpPr>
          <p:spPr>
            <a:xfrm>
              <a:off x="11301281" y="853062"/>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9">
            <a:extLst>
              <a:ext uri="{FF2B5EF4-FFF2-40B4-BE49-F238E27FC236}">
                <a16:creationId xmlns:a16="http://schemas.microsoft.com/office/drawing/2014/main" id="{F5F80B8C-FE18-8372-C78D-58041F25D035}"/>
              </a:ext>
            </a:extLst>
          </p:cNvPr>
          <p:cNvSpPr/>
          <p:nvPr/>
        </p:nvSpPr>
        <p:spPr>
          <a:xfrm>
            <a:off x="1702486" y="-1"/>
            <a:ext cx="7825945" cy="6734432"/>
          </a:xfrm>
          <a:prstGeom prst="rect">
            <a:avLst/>
          </a:prstGeom>
          <a:solidFill>
            <a:srgbClr val="F5F5F5"/>
          </a:solidFill>
          <a:ln>
            <a:solidFill>
              <a:srgbClr val="EE5C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F118152-9CCE-D8B4-5B4F-555CE9CFF87C}"/>
              </a:ext>
            </a:extLst>
          </p:cNvPr>
          <p:cNvSpPr txBox="1"/>
          <p:nvPr/>
        </p:nvSpPr>
        <p:spPr>
          <a:xfrm>
            <a:off x="1887837" y="418756"/>
            <a:ext cx="7455243" cy="52247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600" b="1" dirty="0">
                <a:solidFill>
                  <a:srgbClr val="0C2D40"/>
                </a:solidFill>
                <a:ea typeface="+mn-lt"/>
                <a:cs typeface="+mn-lt"/>
              </a:rPr>
              <a:t>We establish trust through slow relationship-building, working in solidarity with our local communities: </a:t>
            </a:r>
            <a:r>
              <a:rPr lang="en-US" sz="1600" i="1" dirty="0">
                <a:solidFill>
                  <a:srgbClr val="0C2D40"/>
                </a:solidFill>
                <a:ea typeface="+mn-lt"/>
                <a:cs typeface="+mn-lt"/>
              </a:rPr>
              <a:t>We work with communities who are most affected by inequality, </a:t>
            </a:r>
            <a:r>
              <a:rPr lang="en-US" sz="1600" i="1" err="1">
                <a:solidFill>
                  <a:srgbClr val="0C2D40"/>
                </a:solidFill>
                <a:ea typeface="+mn-lt"/>
                <a:cs typeface="+mn-lt"/>
              </a:rPr>
              <a:t>recognising</a:t>
            </a:r>
            <a:r>
              <a:rPr lang="en-US" sz="1600" i="1" dirty="0">
                <a:solidFill>
                  <a:srgbClr val="0C2D40"/>
                </a:solidFill>
                <a:ea typeface="+mn-lt"/>
                <a:cs typeface="+mn-lt"/>
              </a:rPr>
              <a:t> power imbalances and, using our co-design methodology, strive for a more equal platform</a:t>
            </a:r>
            <a:r>
              <a:rPr lang="en-US" sz="1600" dirty="0">
                <a:solidFill>
                  <a:srgbClr val="0C2D40"/>
                </a:solidFill>
                <a:ea typeface="+mn-lt"/>
                <a:cs typeface="+mn-lt"/>
              </a:rPr>
              <a:t>.</a:t>
            </a:r>
            <a:endParaRPr lang="en-US" sz="1600">
              <a:solidFill>
                <a:srgbClr val="000000"/>
              </a:solidFill>
              <a:ea typeface="+mn-lt"/>
              <a:cs typeface="+mn-lt"/>
            </a:endParaRPr>
          </a:p>
          <a:p>
            <a:pPr>
              <a:lnSpc>
                <a:spcPct val="150000"/>
              </a:lnSpc>
            </a:pPr>
            <a:r>
              <a:rPr lang="en-US" sz="1600" b="1" dirty="0">
                <a:solidFill>
                  <a:srgbClr val="0C2D40"/>
                </a:solidFill>
                <a:ea typeface="+mn-lt"/>
                <a:cs typeface="+mn-lt"/>
              </a:rPr>
              <a:t>We are mindful of our place and impact in the world: </a:t>
            </a:r>
            <a:r>
              <a:rPr lang="en-US" sz="1600" i="1" dirty="0">
                <a:solidFill>
                  <a:srgbClr val="0C2D40"/>
                </a:solidFill>
                <a:ea typeface="+mn-lt"/>
                <a:cs typeface="+mn-lt"/>
              </a:rPr>
              <a:t>We make collaborative art where our communities are (from people’s homes to public spaces), working with what’s already there.</a:t>
            </a:r>
            <a:endParaRPr lang="en-US" sz="1600">
              <a:ea typeface="+mn-lt"/>
              <a:cs typeface="+mn-lt"/>
            </a:endParaRPr>
          </a:p>
          <a:p>
            <a:pPr>
              <a:lnSpc>
                <a:spcPct val="150000"/>
              </a:lnSpc>
            </a:pPr>
            <a:r>
              <a:rPr lang="en-US" sz="1600" b="1" dirty="0">
                <a:solidFill>
                  <a:srgbClr val="0C2D40"/>
                </a:solidFill>
                <a:ea typeface="+mn-lt"/>
                <a:cs typeface="+mn-lt"/>
              </a:rPr>
              <a:t>We acknowledge there is a climate crisis: </a:t>
            </a:r>
            <a:r>
              <a:rPr lang="en-US" sz="1600" i="1" dirty="0">
                <a:solidFill>
                  <a:srgbClr val="0C2D40"/>
                </a:solidFill>
                <a:ea typeface="+mn-lt"/>
                <a:cs typeface="+mn-lt"/>
              </a:rPr>
              <a:t>We want to do more than produce policies; we are actively creating </a:t>
            </a:r>
            <a:r>
              <a:rPr lang="en-US" sz="1600" i="1" err="1">
                <a:solidFill>
                  <a:srgbClr val="0C2D40"/>
                </a:solidFill>
                <a:ea typeface="+mn-lt"/>
                <a:cs typeface="+mn-lt"/>
              </a:rPr>
              <a:t>programmes</a:t>
            </a:r>
            <a:r>
              <a:rPr lang="en-US" sz="1600" i="1" dirty="0">
                <a:solidFill>
                  <a:srgbClr val="0C2D40"/>
                </a:solidFill>
                <a:ea typeface="+mn-lt"/>
                <a:cs typeface="+mn-lt"/>
              </a:rPr>
              <a:t> and practice which lead to a net zero future.</a:t>
            </a:r>
            <a:endParaRPr lang="en-US" sz="1600">
              <a:ea typeface="+mn-lt"/>
              <a:cs typeface="+mn-lt"/>
            </a:endParaRPr>
          </a:p>
          <a:p>
            <a:pPr>
              <a:lnSpc>
                <a:spcPct val="150000"/>
              </a:lnSpc>
            </a:pPr>
            <a:r>
              <a:rPr lang="en-US" sz="1600" b="1" dirty="0">
                <a:solidFill>
                  <a:srgbClr val="0C2D40"/>
                </a:solidFill>
                <a:ea typeface="+mn-lt"/>
                <a:cs typeface="+mn-lt"/>
              </a:rPr>
              <a:t>We embrace the unknown: </a:t>
            </a:r>
            <a:r>
              <a:rPr lang="en-US" sz="1600" i="1" dirty="0">
                <a:solidFill>
                  <a:srgbClr val="0C2D40"/>
                </a:solidFill>
                <a:ea typeface="+mn-lt"/>
                <a:cs typeface="+mn-lt"/>
              </a:rPr>
              <a:t>We stay curious and brave, creating space for self-expression and a place to be more honest, joyful and celebratory.</a:t>
            </a:r>
            <a:endParaRPr lang="en-US" sz="1600">
              <a:ea typeface="+mn-lt"/>
              <a:cs typeface="+mn-lt"/>
            </a:endParaRPr>
          </a:p>
          <a:p>
            <a:pPr>
              <a:lnSpc>
                <a:spcPct val="150000"/>
              </a:lnSpc>
            </a:pPr>
            <a:r>
              <a:rPr lang="en-US" sz="1600" b="1" dirty="0">
                <a:solidFill>
                  <a:srgbClr val="0C2D40"/>
                </a:solidFill>
                <a:ea typeface="+mn-lt"/>
                <a:cs typeface="+mn-lt"/>
              </a:rPr>
              <a:t>We are building a positive legacy: </a:t>
            </a:r>
            <a:r>
              <a:rPr lang="en-US" sz="1600" i="1" dirty="0">
                <a:solidFill>
                  <a:srgbClr val="0C2D40"/>
                </a:solidFill>
                <a:ea typeface="+mn-lt"/>
                <a:cs typeface="+mn-lt"/>
              </a:rPr>
              <a:t>What we leave behind matters; we have an ongoing commitment to create positive and lasting impact through the ‘ripple effect’ and cross sector working.</a:t>
            </a:r>
            <a:endParaRPr lang="en-US" sz="1600" i="1" dirty="0">
              <a:ea typeface="+mn-lt"/>
              <a:cs typeface="+mn-lt"/>
            </a:endParaRPr>
          </a:p>
        </p:txBody>
      </p:sp>
    </p:spTree>
    <p:extLst>
      <p:ext uri="{BB962C8B-B14F-4D97-AF65-F5344CB8AC3E}">
        <p14:creationId xmlns:p14="http://schemas.microsoft.com/office/powerpoint/2010/main" val="2760267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8A0ACF-AF30-03B6-F4ED-76143BA167EA}"/>
              </a:ext>
            </a:extLst>
          </p:cNvPr>
          <p:cNvSpPr/>
          <p:nvPr/>
        </p:nvSpPr>
        <p:spPr>
          <a:xfrm>
            <a:off x="4386606" y="-170451"/>
            <a:ext cx="7805394" cy="5993451"/>
          </a:xfrm>
          <a:prstGeom prst="rect">
            <a:avLst/>
          </a:prstGeom>
          <a:solidFill>
            <a:srgbClr val="EE5C2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solidFill>
                <a:srgbClr val="005BFF"/>
              </a:solidFill>
              <a:ea typeface="Calibri"/>
              <a:cs typeface="Calibri"/>
            </a:endParaRPr>
          </a:p>
        </p:txBody>
      </p:sp>
      <p:sp>
        <p:nvSpPr>
          <p:cNvPr id="4" name="Rectangle 3">
            <a:extLst>
              <a:ext uri="{FF2B5EF4-FFF2-40B4-BE49-F238E27FC236}">
                <a16:creationId xmlns:a16="http://schemas.microsoft.com/office/drawing/2014/main" id="{514DC460-D15A-0AEF-0A00-7164FDF4BFD5}"/>
              </a:ext>
            </a:extLst>
          </p:cNvPr>
          <p:cNvSpPr/>
          <p:nvPr/>
        </p:nvSpPr>
        <p:spPr>
          <a:xfrm rot="18480000">
            <a:off x="-4117304" y="-323124"/>
            <a:ext cx="9892956" cy="5025076"/>
          </a:xfrm>
          <a:prstGeom prst="rect">
            <a:avLst/>
          </a:prstGeom>
          <a:solidFill>
            <a:srgbClr val="FFC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yellow and orange background with blue text&#10;&#10;Description automatically generated">
            <a:extLst>
              <a:ext uri="{FF2B5EF4-FFF2-40B4-BE49-F238E27FC236}">
                <a16:creationId xmlns:a16="http://schemas.microsoft.com/office/drawing/2014/main" id="{E987452A-0F2E-0AD1-0EFE-07D23F9C2D65}"/>
              </a:ext>
            </a:extLst>
          </p:cNvPr>
          <p:cNvPicPr>
            <a:picLocks noChangeAspect="1"/>
          </p:cNvPicPr>
          <p:nvPr/>
        </p:nvPicPr>
        <p:blipFill>
          <a:blip r:embed="rId3">
            <a:extLst>
              <a:ext uri="{28A0092B-C50C-407E-A947-70E740481C1C}">
                <a14:useLocalDpi xmlns:a14="http://schemas.microsoft.com/office/drawing/2010/main" val="0"/>
              </a:ext>
            </a:extLst>
          </a:blip>
          <a:srcRect l="7569" t="-2000" r="10780" b="1833"/>
          <a:stretch/>
        </p:blipFill>
        <p:spPr>
          <a:xfrm>
            <a:off x="-531" y="995979"/>
            <a:ext cx="5927743" cy="5042713"/>
          </a:xfrm>
          <a:prstGeom prst="rect">
            <a:avLst/>
          </a:prstGeom>
          <a:ln w="38100">
            <a:noFill/>
          </a:ln>
        </p:spPr>
      </p:pic>
      <p:sp>
        <p:nvSpPr>
          <p:cNvPr id="13" name="TextBox 12">
            <a:extLst>
              <a:ext uri="{FF2B5EF4-FFF2-40B4-BE49-F238E27FC236}">
                <a16:creationId xmlns:a16="http://schemas.microsoft.com/office/drawing/2014/main" id="{DD111A52-DEEB-668B-B2FC-DDEB4DA48B0D}"/>
              </a:ext>
            </a:extLst>
          </p:cNvPr>
          <p:cNvSpPr txBox="1"/>
          <p:nvPr/>
        </p:nvSpPr>
        <p:spPr>
          <a:xfrm>
            <a:off x="9352464" y="111218"/>
            <a:ext cx="3477127" cy="646331"/>
          </a:xfrm>
          <a:prstGeom prst="rect">
            <a:avLst/>
          </a:prstGeom>
          <a:noFill/>
        </p:spPr>
        <p:txBody>
          <a:bodyPr wrap="square" lIns="91440" tIns="45720" rIns="91440" bIns="45720" rtlCol="0" anchor="t">
            <a:spAutoFit/>
          </a:bodyPr>
          <a:lstStyle/>
          <a:p>
            <a:r>
              <a:rPr lang="en-GB" sz="3600" b="1" dirty="0">
                <a:solidFill>
                  <a:srgbClr val="F5F5F5"/>
                </a:solidFill>
              </a:rPr>
              <a:t>Our Projects</a:t>
            </a:r>
          </a:p>
        </p:txBody>
      </p:sp>
      <p:grpSp>
        <p:nvGrpSpPr>
          <p:cNvPr id="2" name="Group 1">
            <a:extLst>
              <a:ext uri="{FF2B5EF4-FFF2-40B4-BE49-F238E27FC236}">
                <a16:creationId xmlns:a16="http://schemas.microsoft.com/office/drawing/2014/main" id="{F73440FA-6B6B-C999-C726-A2159318158C}"/>
              </a:ext>
            </a:extLst>
          </p:cNvPr>
          <p:cNvGrpSpPr/>
          <p:nvPr/>
        </p:nvGrpSpPr>
        <p:grpSpPr>
          <a:xfrm>
            <a:off x="11089010" y="757549"/>
            <a:ext cx="698691" cy="231438"/>
            <a:chOff x="10798724" y="853062"/>
            <a:chExt cx="698691" cy="231438"/>
          </a:xfrm>
        </p:grpSpPr>
        <p:sp>
          <p:nvSpPr>
            <p:cNvPr id="3" name="Oval 2">
              <a:extLst>
                <a:ext uri="{FF2B5EF4-FFF2-40B4-BE49-F238E27FC236}">
                  <a16:creationId xmlns:a16="http://schemas.microsoft.com/office/drawing/2014/main" id="{0203DDA9-1384-76F8-24CB-FC98EA86FC37}"/>
                </a:ext>
              </a:extLst>
            </p:cNvPr>
            <p:cNvSpPr/>
            <p:nvPr/>
          </p:nvSpPr>
          <p:spPr>
            <a:xfrm>
              <a:off x="11042984" y="867446"/>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0C11442-5013-4723-E1F9-4AF2283C43D2}"/>
                </a:ext>
              </a:extLst>
            </p:cNvPr>
            <p:cNvSpPr/>
            <p:nvPr/>
          </p:nvSpPr>
          <p:spPr>
            <a:xfrm>
              <a:off x="10798724" y="870265"/>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A11541BD-D189-7C5B-37A1-188A7FDEC090}"/>
                </a:ext>
              </a:extLst>
            </p:cNvPr>
            <p:cNvSpPr/>
            <p:nvPr/>
          </p:nvSpPr>
          <p:spPr>
            <a:xfrm>
              <a:off x="11301281" y="853062"/>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3C01765C-2A75-DFAC-A892-6EC7EC919358}"/>
              </a:ext>
            </a:extLst>
          </p:cNvPr>
          <p:cNvSpPr txBox="1"/>
          <p:nvPr/>
        </p:nvSpPr>
        <p:spPr>
          <a:xfrm>
            <a:off x="6096000" y="1016002"/>
            <a:ext cx="5810249" cy="42711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700" dirty="0">
                <a:solidFill>
                  <a:srgbClr val="F5F5F5"/>
                </a:solidFill>
                <a:latin typeface="Calibri Light"/>
                <a:ea typeface="+mn-lt"/>
                <a:cs typeface="+mn-lt"/>
              </a:rPr>
              <a:t>Each of our projects is a shared endeavour which shapes the change we want to see in the world. Our creative practice centres Radical Care and the lived experience of our communities, enabling us to question the status quo, reimagine it and create alternative scenarios. We understand the messiness and complexity of care and believe that it is in this place that change happens.</a:t>
            </a:r>
          </a:p>
        </p:txBody>
      </p:sp>
    </p:spTree>
    <p:extLst>
      <p:ext uri="{BB962C8B-B14F-4D97-AF65-F5344CB8AC3E}">
        <p14:creationId xmlns:p14="http://schemas.microsoft.com/office/powerpoint/2010/main" val="2423144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8A0ACF-AF30-03B6-F4ED-76143BA167EA}"/>
              </a:ext>
            </a:extLst>
          </p:cNvPr>
          <p:cNvSpPr/>
          <p:nvPr/>
        </p:nvSpPr>
        <p:spPr>
          <a:xfrm>
            <a:off x="4386606" y="-111106"/>
            <a:ext cx="7805394" cy="4739326"/>
          </a:xfrm>
          <a:prstGeom prst="rect">
            <a:avLst/>
          </a:prstGeom>
          <a:solidFill>
            <a:srgbClr val="E6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14DC460-D15A-0AEF-0A00-7164FDF4BFD5}"/>
              </a:ext>
            </a:extLst>
          </p:cNvPr>
          <p:cNvSpPr/>
          <p:nvPr/>
        </p:nvSpPr>
        <p:spPr>
          <a:xfrm rot="20608027">
            <a:off x="-1386455" y="-1094089"/>
            <a:ext cx="7805394" cy="4739326"/>
          </a:xfrm>
          <a:prstGeom prst="rect">
            <a:avLst/>
          </a:prstGeom>
          <a:solidFill>
            <a:srgbClr val="005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Triangle 5">
            <a:extLst>
              <a:ext uri="{FF2B5EF4-FFF2-40B4-BE49-F238E27FC236}">
                <a16:creationId xmlns:a16="http://schemas.microsoft.com/office/drawing/2014/main" id="{1330FFF4-7A4A-2D21-4C34-428DAF5ABC8B}"/>
              </a:ext>
            </a:extLst>
          </p:cNvPr>
          <p:cNvSpPr/>
          <p:nvPr/>
        </p:nvSpPr>
        <p:spPr>
          <a:xfrm rot="10800000">
            <a:off x="0" y="3574473"/>
            <a:ext cx="1394259" cy="1246092"/>
          </a:xfrm>
          <a:prstGeom prst="rtTriangle">
            <a:avLst/>
          </a:prstGeom>
          <a:solidFill>
            <a:srgbClr val="A9D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a:extLst>
              <a:ext uri="{FF2B5EF4-FFF2-40B4-BE49-F238E27FC236}">
                <a16:creationId xmlns:a16="http://schemas.microsoft.com/office/drawing/2014/main" id="{4F50541F-26AC-BF89-30E0-6A1A7950F0E7}"/>
              </a:ext>
            </a:extLst>
          </p:cNvPr>
          <p:cNvSpPr/>
          <p:nvPr/>
        </p:nvSpPr>
        <p:spPr>
          <a:xfrm rot="16415480">
            <a:off x="-240146" y="2851667"/>
            <a:ext cx="1237672" cy="1154667"/>
          </a:xfrm>
          <a:prstGeom prst="arc">
            <a:avLst>
              <a:gd name="adj1" fmla="val 16200000"/>
              <a:gd name="adj2" fmla="val 8252012"/>
            </a:avLst>
          </a:prstGeom>
          <a:ln w="177800">
            <a:solidFill>
              <a:srgbClr val="E662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2FF728E9-99D5-CA0A-C7FD-163487C6EF9B}"/>
              </a:ext>
            </a:extLst>
          </p:cNvPr>
          <p:cNvSpPr txBox="1"/>
          <p:nvPr/>
        </p:nvSpPr>
        <p:spPr>
          <a:xfrm>
            <a:off x="9336920" y="91511"/>
            <a:ext cx="4680285" cy="646331"/>
          </a:xfrm>
          <a:prstGeom prst="rect">
            <a:avLst/>
          </a:prstGeom>
          <a:noFill/>
        </p:spPr>
        <p:txBody>
          <a:bodyPr wrap="square" lIns="91440" tIns="45720" rIns="91440" bIns="45720" rtlCol="0" anchor="t">
            <a:spAutoFit/>
          </a:bodyPr>
          <a:lstStyle/>
          <a:p>
            <a:r>
              <a:rPr lang="en-GB" sz="3600" b="1" dirty="0">
                <a:solidFill>
                  <a:srgbClr val="F5F5F5"/>
                </a:solidFill>
              </a:rPr>
              <a:t>The Studio</a:t>
            </a:r>
            <a:endParaRPr lang="en-US" dirty="0"/>
          </a:p>
        </p:txBody>
      </p:sp>
      <p:grpSp>
        <p:nvGrpSpPr>
          <p:cNvPr id="11" name="Group 10">
            <a:extLst>
              <a:ext uri="{FF2B5EF4-FFF2-40B4-BE49-F238E27FC236}">
                <a16:creationId xmlns:a16="http://schemas.microsoft.com/office/drawing/2014/main" id="{3456BDB1-6C8F-315F-8EDE-8A93A7055098}"/>
              </a:ext>
            </a:extLst>
          </p:cNvPr>
          <p:cNvGrpSpPr/>
          <p:nvPr/>
        </p:nvGrpSpPr>
        <p:grpSpPr>
          <a:xfrm>
            <a:off x="11147067" y="734825"/>
            <a:ext cx="698691" cy="231438"/>
            <a:chOff x="10798724" y="853062"/>
            <a:chExt cx="698691" cy="231438"/>
          </a:xfrm>
        </p:grpSpPr>
        <p:sp>
          <p:nvSpPr>
            <p:cNvPr id="12" name="Oval 11">
              <a:extLst>
                <a:ext uri="{FF2B5EF4-FFF2-40B4-BE49-F238E27FC236}">
                  <a16:creationId xmlns:a16="http://schemas.microsoft.com/office/drawing/2014/main" id="{B83D5A63-EDAF-8E82-8E76-91955B9C2CFF}"/>
                </a:ext>
              </a:extLst>
            </p:cNvPr>
            <p:cNvSpPr/>
            <p:nvPr/>
          </p:nvSpPr>
          <p:spPr>
            <a:xfrm>
              <a:off x="11042984" y="867446"/>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0888DA8-B3AA-2756-114C-4B8EABC3F61F}"/>
                </a:ext>
              </a:extLst>
            </p:cNvPr>
            <p:cNvSpPr/>
            <p:nvPr/>
          </p:nvSpPr>
          <p:spPr>
            <a:xfrm>
              <a:off x="10798724" y="870265"/>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C5613E0-164A-D1A0-1F4C-20564B803DAF}"/>
                </a:ext>
              </a:extLst>
            </p:cNvPr>
            <p:cNvSpPr/>
            <p:nvPr/>
          </p:nvSpPr>
          <p:spPr>
            <a:xfrm>
              <a:off x="11301281" y="853062"/>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0DBF2642-17C3-C81A-E840-EBCE85EF8267}"/>
              </a:ext>
            </a:extLst>
          </p:cNvPr>
          <p:cNvSpPr txBox="1"/>
          <p:nvPr/>
        </p:nvSpPr>
        <p:spPr>
          <a:xfrm>
            <a:off x="694054" y="736808"/>
            <a:ext cx="10309474" cy="400110"/>
          </a:xfrm>
          <a:prstGeom prst="rect">
            <a:avLst/>
          </a:prstGeom>
          <a:noFill/>
        </p:spPr>
        <p:txBody>
          <a:bodyPr wrap="square" lIns="91440" tIns="45720" rIns="91440" bIns="45720" rtlCol="0" anchor="t">
            <a:spAutoFit/>
          </a:bodyPr>
          <a:lstStyle/>
          <a:p>
            <a:pPr algn="r"/>
            <a:r>
              <a:rPr lang="en-GB" sz="2000" dirty="0">
                <a:solidFill>
                  <a:srgbClr val="F5F5F5"/>
                </a:solidFill>
                <a:ea typeface="+mn-lt"/>
                <a:cs typeface="+mn-lt"/>
              </a:rPr>
              <a:t>A long-term collaboration between People United and Kent Refugee Action Network (KRAN).</a:t>
            </a:r>
            <a:endParaRPr lang="en-US" sz="3200">
              <a:solidFill>
                <a:srgbClr val="F5F5F5"/>
              </a:solidFill>
              <a:ea typeface="Calibri" panose="020F0502020204030204"/>
              <a:cs typeface="Calibri" panose="020F0502020204030204"/>
            </a:endParaRPr>
          </a:p>
        </p:txBody>
      </p:sp>
      <p:pic>
        <p:nvPicPr>
          <p:cNvPr id="9" name="Picture 8" descr="A person speaking into a microphone in front of a crowd of people&#10;&#10;Description automatically generated">
            <a:extLst>
              <a:ext uri="{FF2B5EF4-FFF2-40B4-BE49-F238E27FC236}">
                <a16:creationId xmlns:a16="http://schemas.microsoft.com/office/drawing/2014/main" id="{4B56E3E8-EA80-C039-AC75-3B6D8BFBB84C}"/>
              </a:ext>
            </a:extLst>
          </p:cNvPr>
          <p:cNvPicPr>
            <a:picLocks noChangeAspect="1"/>
          </p:cNvPicPr>
          <p:nvPr/>
        </p:nvPicPr>
        <p:blipFill>
          <a:blip r:embed="rId3"/>
          <a:stretch>
            <a:fillRect/>
          </a:stretch>
        </p:blipFill>
        <p:spPr>
          <a:xfrm>
            <a:off x="2516188" y="1277938"/>
            <a:ext cx="7810500" cy="5214937"/>
          </a:xfrm>
          <a:prstGeom prst="rect">
            <a:avLst/>
          </a:prstGeom>
          <a:ln>
            <a:solidFill>
              <a:srgbClr val="A9D586"/>
            </a:solidFill>
          </a:ln>
        </p:spPr>
      </p:pic>
    </p:spTree>
    <p:extLst>
      <p:ext uri="{BB962C8B-B14F-4D97-AF65-F5344CB8AC3E}">
        <p14:creationId xmlns:p14="http://schemas.microsoft.com/office/powerpoint/2010/main" val="2213281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8A0ACF-AF30-03B6-F4ED-76143BA167EA}"/>
              </a:ext>
            </a:extLst>
          </p:cNvPr>
          <p:cNvSpPr/>
          <p:nvPr/>
        </p:nvSpPr>
        <p:spPr>
          <a:xfrm>
            <a:off x="4386606" y="-111106"/>
            <a:ext cx="7805394" cy="4739326"/>
          </a:xfrm>
          <a:prstGeom prst="rect">
            <a:avLst/>
          </a:prstGeom>
          <a:solidFill>
            <a:srgbClr val="E662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14DC460-D15A-0AEF-0A00-7164FDF4BFD5}"/>
              </a:ext>
            </a:extLst>
          </p:cNvPr>
          <p:cNvSpPr/>
          <p:nvPr/>
        </p:nvSpPr>
        <p:spPr>
          <a:xfrm rot="20608027">
            <a:off x="-1386455" y="-1094089"/>
            <a:ext cx="7805394" cy="4739326"/>
          </a:xfrm>
          <a:prstGeom prst="rect">
            <a:avLst/>
          </a:prstGeom>
          <a:solidFill>
            <a:srgbClr val="005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Triangle 5">
            <a:extLst>
              <a:ext uri="{FF2B5EF4-FFF2-40B4-BE49-F238E27FC236}">
                <a16:creationId xmlns:a16="http://schemas.microsoft.com/office/drawing/2014/main" id="{1330FFF4-7A4A-2D21-4C34-428DAF5ABC8B}"/>
              </a:ext>
            </a:extLst>
          </p:cNvPr>
          <p:cNvSpPr/>
          <p:nvPr/>
        </p:nvSpPr>
        <p:spPr>
          <a:xfrm rot="10800000">
            <a:off x="0" y="3574473"/>
            <a:ext cx="1394259" cy="1246092"/>
          </a:xfrm>
          <a:prstGeom prst="rtTriangle">
            <a:avLst/>
          </a:prstGeom>
          <a:solidFill>
            <a:srgbClr val="A9D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a:extLst>
              <a:ext uri="{FF2B5EF4-FFF2-40B4-BE49-F238E27FC236}">
                <a16:creationId xmlns:a16="http://schemas.microsoft.com/office/drawing/2014/main" id="{4F50541F-26AC-BF89-30E0-6A1A7950F0E7}"/>
              </a:ext>
            </a:extLst>
          </p:cNvPr>
          <p:cNvSpPr/>
          <p:nvPr/>
        </p:nvSpPr>
        <p:spPr>
          <a:xfrm rot="16415480">
            <a:off x="-240146" y="2851667"/>
            <a:ext cx="1237672" cy="1154667"/>
          </a:xfrm>
          <a:prstGeom prst="arc">
            <a:avLst>
              <a:gd name="adj1" fmla="val 16200000"/>
              <a:gd name="adj2" fmla="val 8252012"/>
            </a:avLst>
          </a:prstGeom>
          <a:ln w="177800">
            <a:solidFill>
              <a:srgbClr val="E6623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2FF728E9-99D5-CA0A-C7FD-163487C6EF9B}"/>
              </a:ext>
            </a:extLst>
          </p:cNvPr>
          <p:cNvSpPr txBox="1"/>
          <p:nvPr/>
        </p:nvSpPr>
        <p:spPr>
          <a:xfrm>
            <a:off x="9336920" y="91511"/>
            <a:ext cx="4680285" cy="646331"/>
          </a:xfrm>
          <a:prstGeom prst="rect">
            <a:avLst/>
          </a:prstGeom>
          <a:noFill/>
        </p:spPr>
        <p:txBody>
          <a:bodyPr wrap="square" lIns="91440" tIns="45720" rIns="91440" bIns="45720" rtlCol="0" anchor="t">
            <a:spAutoFit/>
          </a:bodyPr>
          <a:lstStyle/>
          <a:p>
            <a:r>
              <a:rPr lang="en-GB" sz="3600" b="1" dirty="0">
                <a:solidFill>
                  <a:srgbClr val="F5F5F5"/>
                </a:solidFill>
              </a:rPr>
              <a:t>The Studio</a:t>
            </a:r>
            <a:endParaRPr lang="en-US" dirty="0"/>
          </a:p>
        </p:txBody>
      </p:sp>
      <p:grpSp>
        <p:nvGrpSpPr>
          <p:cNvPr id="11" name="Group 10">
            <a:extLst>
              <a:ext uri="{FF2B5EF4-FFF2-40B4-BE49-F238E27FC236}">
                <a16:creationId xmlns:a16="http://schemas.microsoft.com/office/drawing/2014/main" id="{3456BDB1-6C8F-315F-8EDE-8A93A7055098}"/>
              </a:ext>
            </a:extLst>
          </p:cNvPr>
          <p:cNvGrpSpPr/>
          <p:nvPr/>
        </p:nvGrpSpPr>
        <p:grpSpPr>
          <a:xfrm>
            <a:off x="11147067" y="734825"/>
            <a:ext cx="698691" cy="231438"/>
            <a:chOff x="10798724" y="853062"/>
            <a:chExt cx="698691" cy="231438"/>
          </a:xfrm>
        </p:grpSpPr>
        <p:sp>
          <p:nvSpPr>
            <p:cNvPr id="12" name="Oval 11">
              <a:extLst>
                <a:ext uri="{FF2B5EF4-FFF2-40B4-BE49-F238E27FC236}">
                  <a16:creationId xmlns:a16="http://schemas.microsoft.com/office/drawing/2014/main" id="{B83D5A63-EDAF-8E82-8E76-91955B9C2CFF}"/>
                </a:ext>
              </a:extLst>
            </p:cNvPr>
            <p:cNvSpPr/>
            <p:nvPr/>
          </p:nvSpPr>
          <p:spPr>
            <a:xfrm>
              <a:off x="11042984" y="867446"/>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0888DA8-B3AA-2756-114C-4B8EABC3F61F}"/>
                </a:ext>
              </a:extLst>
            </p:cNvPr>
            <p:cNvSpPr/>
            <p:nvPr/>
          </p:nvSpPr>
          <p:spPr>
            <a:xfrm>
              <a:off x="10798724" y="870265"/>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C5613E0-164A-D1A0-1F4C-20564B803DAF}"/>
                </a:ext>
              </a:extLst>
            </p:cNvPr>
            <p:cNvSpPr/>
            <p:nvPr/>
          </p:nvSpPr>
          <p:spPr>
            <a:xfrm>
              <a:off x="11301281" y="853062"/>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A group of men standing around a table with climbing holds&#10;&#10;Description automatically generated">
            <a:extLst>
              <a:ext uri="{FF2B5EF4-FFF2-40B4-BE49-F238E27FC236}">
                <a16:creationId xmlns:a16="http://schemas.microsoft.com/office/drawing/2014/main" id="{A924EEE7-278B-4795-0136-45ABB06D2BD4}"/>
              </a:ext>
            </a:extLst>
          </p:cNvPr>
          <p:cNvPicPr>
            <a:picLocks noChangeAspect="1"/>
          </p:cNvPicPr>
          <p:nvPr/>
        </p:nvPicPr>
        <p:blipFill>
          <a:blip r:embed="rId3"/>
          <a:stretch>
            <a:fillRect/>
          </a:stretch>
        </p:blipFill>
        <p:spPr>
          <a:xfrm>
            <a:off x="1838325" y="927100"/>
            <a:ext cx="4403725" cy="5837237"/>
          </a:xfrm>
          <a:prstGeom prst="rect">
            <a:avLst/>
          </a:prstGeom>
          <a:ln>
            <a:solidFill>
              <a:srgbClr val="A9D586"/>
            </a:solidFill>
          </a:ln>
        </p:spPr>
      </p:pic>
      <p:pic>
        <p:nvPicPr>
          <p:cNvPr id="10" name="Picture 9" descr="A black and white sign on a grey surface&#10;&#10;Description automatically generated">
            <a:extLst>
              <a:ext uri="{FF2B5EF4-FFF2-40B4-BE49-F238E27FC236}">
                <a16:creationId xmlns:a16="http://schemas.microsoft.com/office/drawing/2014/main" id="{B817BC00-436E-5493-7C9A-555F8042CFCB}"/>
              </a:ext>
            </a:extLst>
          </p:cNvPr>
          <p:cNvPicPr>
            <a:picLocks noChangeAspect="1"/>
          </p:cNvPicPr>
          <p:nvPr/>
        </p:nvPicPr>
        <p:blipFill>
          <a:blip r:embed="rId4"/>
          <a:stretch>
            <a:fillRect/>
          </a:stretch>
        </p:blipFill>
        <p:spPr>
          <a:xfrm rot="5400000">
            <a:off x="5644359" y="1653382"/>
            <a:ext cx="5837237" cy="4371975"/>
          </a:xfrm>
          <a:prstGeom prst="rect">
            <a:avLst/>
          </a:prstGeom>
          <a:ln>
            <a:solidFill>
              <a:srgbClr val="A9D586"/>
            </a:solidFill>
          </a:ln>
        </p:spPr>
      </p:pic>
    </p:spTree>
    <p:extLst>
      <p:ext uri="{BB962C8B-B14F-4D97-AF65-F5344CB8AC3E}">
        <p14:creationId xmlns:p14="http://schemas.microsoft.com/office/powerpoint/2010/main" val="4227345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8A0ACF-AF30-03B6-F4ED-76143BA167EA}"/>
              </a:ext>
            </a:extLst>
          </p:cNvPr>
          <p:cNvSpPr/>
          <p:nvPr/>
        </p:nvSpPr>
        <p:spPr>
          <a:xfrm>
            <a:off x="4386606" y="-170451"/>
            <a:ext cx="7805394" cy="4739326"/>
          </a:xfrm>
          <a:prstGeom prst="rect">
            <a:avLst/>
          </a:prstGeom>
          <a:solidFill>
            <a:srgbClr val="005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14DC460-D15A-0AEF-0A00-7164FDF4BFD5}"/>
              </a:ext>
            </a:extLst>
          </p:cNvPr>
          <p:cNvSpPr/>
          <p:nvPr/>
        </p:nvSpPr>
        <p:spPr>
          <a:xfrm rot="20608027">
            <a:off x="-1386455" y="-1094089"/>
            <a:ext cx="7805394" cy="4739326"/>
          </a:xfrm>
          <a:prstGeom prst="rect">
            <a:avLst/>
          </a:prstGeom>
          <a:solidFill>
            <a:srgbClr val="A9D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Triangle 5">
            <a:extLst>
              <a:ext uri="{FF2B5EF4-FFF2-40B4-BE49-F238E27FC236}">
                <a16:creationId xmlns:a16="http://schemas.microsoft.com/office/drawing/2014/main" id="{1330FFF4-7A4A-2D21-4C34-428DAF5ABC8B}"/>
              </a:ext>
            </a:extLst>
          </p:cNvPr>
          <p:cNvSpPr/>
          <p:nvPr/>
        </p:nvSpPr>
        <p:spPr>
          <a:xfrm rot="10800000">
            <a:off x="0" y="3574473"/>
            <a:ext cx="1394259" cy="1246092"/>
          </a:xfrm>
          <a:prstGeom prst="rtTriangle">
            <a:avLst/>
          </a:prstGeom>
          <a:solidFill>
            <a:srgbClr val="FFC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a:extLst>
              <a:ext uri="{FF2B5EF4-FFF2-40B4-BE49-F238E27FC236}">
                <a16:creationId xmlns:a16="http://schemas.microsoft.com/office/drawing/2014/main" id="{4F50541F-26AC-BF89-30E0-6A1A7950F0E7}"/>
              </a:ext>
            </a:extLst>
          </p:cNvPr>
          <p:cNvSpPr/>
          <p:nvPr/>
        </p:nvSpPr>
        <p:spPr>
          <a:xfrm rot="16415480">
            <a:off x="-240146" y="2851667"/>
            <a:ext cx="1237672" cy="1154667"/>
          </a:xfrm>
          <a:prstGeom prst="arc">
            <a:avLst>
              <a:gd name="adj1" fmla="val 16200000"/>
              <a:gd name="adj2" fmla="val 8252012"/>
            </a:avLst>
          </a:prstGeom>
          <a:ln w="177800">
            <a:solidFill>
              <a:srgbClr val="005B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extBox 1">
            <a:extLst>
              <a:ext uri="{FF2B5EF4-FFF2-40B4-BE49-F238E27FC236}">
                <a16:creationId xmlns:a16="http://schemas.microsoft.com/office/drawing/2014/main" id="{0F853230-6811-ABDA-9AA2-916DD0409067}"/>
              </a:ext>
            </a:extLst>
          </p:cNvPr>
          <p:cNvSpPr txBox="1"/>
          <p:nvPr/>
        </p:nvSpPr>
        <p:spPr>
          <a:xfrm>
            <a:off x="8963526" y="111218"/>
            <a:ext cx="3477127" cy="646331"/>
          </a:xfrm>
          <a:prstGeom prst="rect">
            <a:avLst/>
          </a:prstGeom>
          <a:noFill/>
        </p:spPr>
        <p:txBody>
          <a:bodyPr wrap="square" rtlCol="0">
            <a:spAutoFit/>
          </a:bodyPr>
          <a:lstStyle/>
          <a:p>
            <a:r>
              <a:rPr lang="en-GB" sz="3600" b="1" dirty="0">
                <a:solidFill>
                  <a:srgbClr val="F5F5F5"/>
                </a:solidFill>
              </a:rPr>
              <a:t>Radical Gifting</a:t>
            </a:r>
          </a:p>
        </p:txBody>
      </p:sp>
      <p:grpSp>
        <p:nvGrpSpPr>
          <p:cNvPr id="19" name="Group 18">
            <a:extLst>
              <a:ext uri="{FF2B5EF4-FFF2-40B4-BE49-F238E27FC236}">
                <a16:creationId xmlns:a16="http://schemas.microsoft.com/office/drawing/2014/main" id="{1E22A47D-951E-1B73-7752-FA138AB89D9B}"/>
              </a:ext>
            </a:extLst>
          </p:cNvPr>
          <p:cNvGrpSpPr/>
          <p:nvPr/>
        </p:nvGrpSpPr>
        <p:grpSpPr>
          <a:xfrm>
            <a:off x="11126506" y="730796"/>
            <a:ext cx="698691" cy="231438"/>
            <a:chOff x="10798724" y="853062"/>
            <a:chExt cx="698691" cy="231438"/>
          </a:xfrm>
        </p:grpSpPr>
        <p:sp>
          <p:nvSpPr>
            <p:cNvPr id="20" name="Oval 19">
              <a:extLst>
                <a:ext uri="{FF2B5EF4-FFF2-40B4-BE49-F238E27FC236}">
                  <a16:creationId xmlns:a16="http://schemas.microsoft.com/office/drawing/2014/main" id="{52D8FD22-E9C5-270D-ADD2-1FDDEB964FAA}"/>
                </a:ext>
              </a:extLst>
            </p:cNvPr>
            <p:cNvSpPr/>
            <p:nvPr/>
          </p:nvSpPr>
          <p:spPr>
            <a:xfrm>
              <a:off x="11042984" y="867446"/>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DF7DAD6-A122-39E9-F90A-525FBE4AA452}"/>
                </a:ext>
              </a:extLst>
            </p:cNvPr>
            <p:cNvSpPr/>
            <p:nvPr/>
          </p:nvSpPr>
          <p:spPr>
            <a:xfrm>
              <a:off x="10798724" y="870265"/>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69AC90F-E2BC-7F7E-D612-854417E3FD83}"/>
                </a:ext>
              </a:extLst>
            </p:cNvPr>
            <p:cNvSpPr/>
            <p:nvPr/>
          </p:nvSpPr>
          <p:spPr>
            <a:xfrm>
              <a:off x="11301281" y="853062"/>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Two women sitting at a table&#10;&#10;Description automatically generated">
            <a:extLst>
              <a:ext uri="{FF2B5EF4-FFF2-40B4-BE49-F238E27FC236}">
                <a16:creationId xmlns:a16="http://schemas.microsoft.com/office/drawing/2014/main" id="{C71BD76A-77FC-A923-59AC-5BE8556B1672}"/>
              </a:ext>
            </a:extLst>
          </p:cNvPr>
          <p:cNvPicPr>
            <a:picLocks noChangeAspect="1"/>
          </p:cNvPicPr>
          <p:nvPr/>
        </p:nvPicPr>
        <p:blipFill>
          <a:blip r:embed="rId3"/>
          <a:stretch>
            <a:fillRect/>
          </a:stretch>
        </p:blipFill>
        <p:spPr>
          <a:xfrm>
            <a:off x="2274476" y="1117600"/>
            <a:ext cx="7389048" cy="5622925"/>
          </a:xfrm>
          <a:prstGeom prst="rect">
            <a:avLst/>
          </a:prstGeom>
          <a:ln>
            <a:solidFill>
              <a:srgbClr val="FFC5EC"/>
            </a:solidFill>
          </a:ln>
        </p:spPr>
      </p:pic>
      <p:sp>
        <p:nvSpPr>
          <p:cNvPr id="9" name="TextBox 8">
            <a:extLst>
              <a:ext uri="{FF2B5EF4-FFF2-40B4-BE49-F238E27FC236}">
                <a16:creationId xmlns:a16="http://schemas.microsoft.com/office/drawing/2014/main" id="{661166C9-73C6-2083-137E-BFDF01A1DBF3}"/>
              </a:ext>
            </a:extLst>
          </p:cNvPr>
          <p:cNvSpPr txBox="1"/>
          <p:nvPr/>
        </p:nvSpPr>
        <p:spPr>
          <a:xfrm>
            <a:off x="74930" y="657433"/>
            <a:ext cx="11047661" cy="923330"/>
          </a:xfrm>
          <a:prstGeom prst="rect">
            <a:avLst/>
          </a:prstGeom>
          <a:noFill/>
        </p:spPr>
        <p:txBody>
          <a:bodyPr wrap="square" lIns="91440" tIns="45720" rIns="91440" bIns="45720" rtlCol="0" anchor="t">
            <a:spAutoFit/>
          </a:bodyPr>
          <a:lstStyle/>
          <a:p>
            <a:pPr algn="r"/>
            <a:r>
              <a:rPr lang="en-GB" dirty="0">
                <a:solidFill>
                  <a:srgbClr val="F5F5F5"/>
                </a:solidFill>
                <a:ea typeface="+mn-lt"/>
                <a:cs typeface="+mn-lt"/>
              </a:rPr>
              <a:t>Artists meet collaborators to co-create sensory objects that bring the East Kent coast to those who can't access it.</a:t>
            </a:r>
            <a:endParaRPr lang="en-US" sz="1600">
              <a:solidFill>
                <a:srgbClr val="F5F5F5"/>
              </a:solidFill>
              <a:ea typeface="Calibri"/>
              <a:cs typeface="Calibri"/>
            </a:endParaRPr>
          </a:p>
          <a:p>
            <a:pPr algn="r"/>
            <a:br>
              <a:rPr lang="en-US" sz="2000" dirty="0"/>
            </a:br>
            <a:endParaRPr lang="en-US" sz="1600">
              <a:solidFill>
                <a:srgbClr val="F5F5F5"/>
              </a:solidFill>
              <a:ea typeface="Calibri"/>
              <a:cs typeface="Calibri"/>
            </a:endParaRPr>
          </a:p>
        </p:txBody>
      </p:sp>
    </p:spTree>
    <p:extLst>
      <p:ext uri="{BB962C8B-B14F-4D97-AF65-F5344CB8AC3E}">
        <p14:creationId xmlns:p14="http://schemas.microsoft.com/office/powerpoint/2010/main" val="3176982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8A0ACF-AF30-03B6-F4ED-76143BA167EA}"/>
              </a:ext>
            </a:extLst>
          </p:cNvPr>
          <p:cNvSpPr/>
          <p:nvPr/>
        </p:nvSpPr>
        <p:spPr>
          <a:xfrm>
            <a:off x="4386606" y="-170451"/>
            <a:ext cx="7805394" cy="4739326"/>
          </a:xfrm>
          <a:prstGeom prst="rect">
            <a:avLst/>
          </a:prstGeom>
          <a:solidFill>
            <a:srgbClr val="005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14DC460-D15A-0AEF-0A00-7164FDF4BFD5}"/>
              </a:ext>
            </a:extLst>
          </p:cNvPr>
          <p:cNvSpPr/>
          <p:nvPr/>
        </p:nvSpPr>
        <p:spPr>
          <a:xfrm rot="20608027">
            <a:off x="-1386455" y="-1094089"/>
            <a:ext cx="7805394" cy="4739326"/>
          </a:xfrm>
          <a:prstGeom prst="rect">
            <a:avLst/>
          </a:prstGeom>
          <a:solidFill>
            <a:srgbClr val="A9D5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ight Triangle 5">
            <a:extLst>
              <a:ext uri="{FF2B5EF4-FFF2-40B4-BE49-F238E27FC236}">
                <a16:creationId xmlns:a16="http://schemas.microsoft.com/office/drawing/2014/main" id="{1330FFF4-7A4A-2D21-4C34-428DAF5ABC8B}"/>
              </a:ext>
            </a:extLst>
          </p:cNvPr>
          <p:cNvSpPr/>
          <p:nvPr/>
        </p:nvSpPr>
        <p:spPr>
          <a:xfrm rot="10800000">
            <a:off x="0" y="3574473"/>
            <a:ext cx="1394259" cy="1246092"/>
          </a:xfrm>
          <a:prstGeom prst="rtTriangle">
            <a:avLst/>
          </a:prstGeom>
          <a:solidFill>
            <a:srgbClr val="FFC5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c 6">
            <a:extLst>
              <a:ext uri="{FF2B5EF4-FFF2-40B4-BE49-F238E27FC236}">
                <a16:creationId xmlns:a16="http://schemas.microsoft.com/office/drawing/2014/main" id="{4F50541F-26AC-BF89-30E0-6A1A7950F0E7}"/>
              </a:ext>
            </a:extLst>
          </p:cNvPr>
          <p:cNvSpPr/>
          <p:nvPr/>
        </p:nvSpPr>
        <p:spPr>
          <a:xfrm rot="16415480">
            <a:off x="-240146" y="2851667"/>
            <a:ext cx="1237672" cy="1154667"/>
          </a:xfrm>
          <a:prstGeom prst="arc">
            <a:avLst>
              <a:gd name="adj1" fmla="val 16200000"/>
              <a:gd name="adj2" fmla="val 8252012"/>
            </a:avLst>
          </a:prstGeom>
          <a:ln w="177800">
            <a:solidFill>
              <a:srgbClr val="005B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 name="Picture 11" descr="A person holding a paper in her hand and a person sitting in a wheelchair&#10;&#10;Description automatically generated">
            <a:extLst>
              <a:ext uri="{FF2B5EF4-FFF2-40B4-BE49-F238E27FC236}">
                <a16:creationId xmlns:a16="http://schemas.microsoft.com/office/drawing/2014/main" id="{15A83268-EB2B-FBA9-6A95-CBE7B0234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356" y="826532"/>
            <a:ext cx="4412838" cy="5860800"/>
          </a:xfrm>
          <a:prstGeom prst="rect">
            <a:avLst/>
          </a:prstGeom>
          <a:ln w="25400">
            <a:solidFill>
              <a:srgbClr val="FFC5EC"/>
            </a:solidFill>
          </a:ln>
        </p:spPr>
      </p:pic>
      <p:sp>
        <p:nvSpPr>
          <p:cNvPr id="17" name="TextBox 16">
            <a:extLst>
              <a:ext uri="{FF2B5EF4-FFF2-40B4-BE49-F238E27FC236}">
                <a16:creationId xmlns:a16="http://schemas.microsoft.com/office/drawing/2014/main" id="{593C4435-C2BF-ED29-2F98-2616FC55E67E}"/>
              </a:ext>
            </a:extLst>
          </p:cNvPr>
          <p:cNvSpPr txBox="1"/>
          <p:nvPr/>
        </p:nvSpPr>
        <p:spPr>
          <a:xfrm>
            <a:off x="8963526" y="111218"/>
            <a:ext cx="3477127" cy="646331"/>
          </a:xfrm>
          <a:prstGeom prst="rect">
            <a:avLst/>
          </a:prstGeom>
          <a:noFill/>
        </p:spPr>
        <p:txBody>
          <a:bodyPr wrap="square" rtlCol="0">
            <a:spAutoFit/>
          </a:bodyPr>
          <a:lstStyle/>
          <a:p>
            <a:r>
              <a:rPr lang="en-GB" sz="3600" b="1" dirty="0">
                <a:solidFill>
                  <a:srgbClr val="F5F5F5"/>
                </a:solidFill>
              </a:rPr>
              <a:t>Radical Gifting</a:t>
            </a:r>
          </a:p>
        </p:txBody>
      </p:sp>
      <p:pic>
        <p:nvPicPr>
          <p:cNvPr id="14" name="Picture 13" descr="A group of people sitting around a table with paper&#10;&#10;Description automatically generated">
            <a:extLst>
              <a:ext uri="{FF2B5EF4-FFF2-40B4-BE49-F238E27FC236}">
                <a16:creationId xmlns:a16="http://schemas.microsoft.com/office/drawing/2014/main" id="{F2FAF193-39E5-4193-03C6-0AF138807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0054" y="824983"/>
            <a:ext cx="4328367" cy="5862566"/>
          </a:xfrm>
          <a:prstGeom prst="rect">
            <a:avLst/>
          </a:prstGeom>
          <a:ln w="25400">
            <a:solidFill>
              <a:srgbClr val="FFC5EC"/>
            </a:solidFill>
          </a:ln>
        </p:spPr>
      </p:pic>
      <p:grpSp>
        <p:nvGrpSpPr>
          <p:cNvPr id="2" name="Group 1">
            <a:extLst>
              <a:ext uri="{FF2B5EF4-FFF2-40B4-BE49-F238E27FC236}">
                <a16:creationId xmlns:a16="http://schemas.microsoft.com/office/drawing/2014/main" id="{21A68D13-A0A5-8833-145C-669E609EF1FD}"/>
              </a:ext>
            </a:extLst>
          </p:cNvPr>
          <p:cNvGrpSpPr/>
          <p:nvPr/>
        </p:nvGrpSpPr>
        <p:grpSpPr>
          <a:xfrm>
            <a:off x="11160865" y="757549"/>
            <a:ext cx="698691" cy="231438"/>
            <a:chOff x="10798724" y="853062"/>
            <a:chExt cx="698691" cy="231438"/>
          </a:xfrm>
        </p:grpSpPr>
        <p:sp>
          <p:nvSpPr>
            <p:cNvPr id="3" name="Oval 2">
              <a:extLst>
                <a:ext uri="{FF2B5EF4-FFF2-40B4-BE49-F238E27FC236}">
                  <a16:creationId xmlns:a16="http://schemas.microsoft.com/office/drawing/2014/main" id="{54790E31-3566-0D80-0DC7-1FE4896396C3}"/>
                </a:ext>
              </a:extLst>
            </p:cNvPr>
            <p:cNvSpPr/>
            <p:nvPr/>
          </p:nvSpPr>
          <p:spPr>
            <a:xfrm>
              <a:off x="11042984" y="867446"/>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27A26A2E-5399-4540-54ED-C899E4C67E89}"/>
                </a:ext>
              </a:extLst>
            </p:cNvPr>
            <p:cNvSpPr/>
            <p:nvPr/>
          </p:nvSpPr>
          <p:spPr>
            <a:xfrm>
              <a:off x="10798724" y="870265"/>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9F9996A-74CA-CC8B-6A14-7299673A441D}"/>
                </a:ext>
              </a:extLst>
            </p:cNvPr>
            <p:cNvSpPr/>
            <p:nvPr/>
          </p:nvSpPr>
          <p:spPr>
            <a:xfrm>
              <a:off x="11301281" y="853062"/>
              <a:ext cx="196134" cy="214235"/>
            </a:xfrm>
            <a:prstGeom prst="ellipse">
              <a:avLst/>
            </a:pr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86958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0A51793D1A37F4EB3054E3E30C94C36" ma:contentTypeVersion="15" ma:contentTypeDescription="Create a new document." ma:contentTypeScope="" ma:versionID="ba21a606bf31687f261d8512ff01da7c">
  <xsd:schema xmlns:xsd="http://www.w3.org/2001/XMLSchema" xmlns:xs="http://www.w3.org/2001/XMLSchema" xmlns:p="http://schemas.microsoft.com/office/2006/metadata/properties" xmlns:ns2="c4be6382-c42b-4808-ab56-1463cad5ca77" xmlns:ns3="1b83801e-36ca-4ccb-8b15-9137798ab6d2" targetNamespace="http://schemas.microsoft.com/office/2006/metadata/properties" ma:root="true" ma:fieldsID="83a7550ab2841e8547e2a209f3507eb5" ns2:_="" ns3:_="">
    <xsd:import namespace="c4be6382-c42b-4808-ab56-1463cad5ca77"/>
    <xsd:import namespace="1b83801e-36ca-4ccb-8b15-9137798ab6d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e6382-c42b-4808-ab56-1463cad5ca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09603ee-69b4-403e-ac95-63817ba4178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83801e-36ca-4ccb-8b15-9137798ab6d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43f8255-44ae-4e8b-bf5f-83fa0ba2ec92}" ma:internalName="TaxCatchAll" ma:showField="CatchAllData" ma:web="1b83801e-36ca-4ccb-8b15-9137798ab6d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be6382-c42b-4808-ab56-1463cad5ca77">
      <Terms xmlns="http://schemas.microsoft.com/office/infopath/2007/PartnerControls"/>
    </lcf76f155ced4ddcb4097134ff3c332f>
    <TaxCatchAll xmlns="1b83801e-36ca-4ccb-8b15-9137798ab6d2" xsi:nil="true"/>
  </documentManagement>
</p:properties>
</file>

<file path=customXml/itemProps1.xml><?xml version="1.0" encoding="utf-8"?>
<ds:datastoreItem xmlns:ds="http://schemas.openxmlformats.org/officeDocument/2006/customXml" ds:itemID="{9B514DFF-1E38-49BA-8345-8D78839D0625}">
  <ds:schemaRefs>
    <ds:schemaRef ds:uri="http://schemas.microsoft.com/sharepoint/v3/contenttype/forms"/>
  </ds:schemaRefs>
</ds:datastoreItem>
</file>

<file path=customXml/itemProps2.xml><?xml version="1.0" encoding="utf-8"?>
<ds:datastoreItem xmlns:ds="http://schemas.openxmlformats.org/officeDocument/2006/customXml" ds:itemID="{8EE535C7-2F81-49EA-8C77-78B1A6686FEC}"/>
</file>

<file path=customXml/itemProps3.xml><?xml version="1.0" encoding="utf-8"?>
<ds:datastoreItem xmlns:ds="http://schemas.openxmlformats.org/officeDocument/2006/customXml" ds:itemID="{0641A6FD-BFC3-460F-9EE5-2BDD1337C2A0}">
  <ds:schemaRefs>
    <ds:schemaRef ds:uri="http://schemas.microsoft.com/office/2006/metadata/properties"/>
    <ds:schemaRef ds:uri="http://schemas.microsoft.com/office/infopath/2007/PartnerControls"/>
    <ds:schemaRef ds:uri="9f710806-b023-4535-b861-0b9f851203cd"/>
    <ds:schemaRef ds:uri="4f5f46ca-2b38-4062-89ed-c7b4c8ba6f4f"/>
  </ds:schemaRefs>
</ds:datastoreItem>
</file>

<file path=docProps/app.xml><?xml version="1.0" encoding="utf-8"?>
<Properties xmlns="http://schemas.openxmlformats.org/officeDocument/2006/extended-properties" xmlns:vt="http://schemas.openxmlformats.org/officeDocument/2006/docPropsVTypes">
  <TotalTime>336</TotalTime>
  <Words>1244</Words>
  <Application>Microsoft Office PowerPoint</Application>
  <PresentationFormat>Widescreen</PresentationFormat>
  <Paragraphs>64</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Strawbridge</dc:creator>
  <cp:lastModifiedBy>Erin Strawbridge</cp:lastModifiedBy>
  <cp:revision>145</cp:revision>
  <dcterms:created xsi:type="dcterms:W3CDTF">2023-11-13T15:20:10Z</dcterms:created>
  <dcterms:modified xsi:type="dcterms:W3CDTF">2024-11-25T10:47:40Z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0x01010040A51793D1A37F4EB3054E3E30C94C36</vt:lpwstr>
  </property>
</Properties>
</file>