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50092-FBA8-4B1A-8BFE-852E4815AC50}" v="12" dt="2024-10-08T12:17:44.57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5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3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dmin@newhsoestheatre.org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ounded in 2008 to present Hurried Steps…"/>
          <p:cNvSpPr txBox="1">
            <a:spLocks noGrp="1"/>
          </p:cNvSpPr>
          <p:nvPr>
            <p:ph type="ctrTitle"/>
          </p:nvPr>
        </p:nvSpPr>
        <p:spPr>
          <a:xfrm>
            <a:off x="1479698" y="2904876"/>
            <a:ext cx="10045404" cy="6063805"/>
          </a:xfrm>
          <a:prstGeom prst="rect">
            <a:avLst/>
          </a:prstGeom>
          <a:solidFill>
            <a:srgbClr val="000000"/>
          </a:solidFill>
        </p:spPr>
        <p:txBody>
          <a:bodyPr anchor="ctr">
            <a:noAutofit/>
          </a:bodyPr>
          <a:lstStyle/>
          <a:p>
            <a:pPr>
              <a:spcBef>
                <a:spcPts val="4200"/>
              </a:spcBef>
              <a:defRPr sz="3000"/>
            </a:pPr>
            <a:r>
              <a:t>Founded in 2008 to present </a:t>
            </a:r>
            <a:r>
              <a:rPr i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endParaRPr>
              <a:solidFill>
                <a:srgbClr val="FF9300"/>
              </a:solidFill>
            </a:endParaRPr>
          </a:p>
          <a:p>
            <a:pPr>
              <a:spcBef>
                <a:spcPts val="4200"/>
              </a:spcBef>
              <a:defRPr sz="3000"/>
            </a:pPr>
            <a:r>
              <a:t>New Shoes Theatre is registered as a Co Ltd by Guarantee and a Charity.</a:t>
            </a:r>
          </a:p>
          <a:p>
            <a:pPr>
              <a:spcBef>
                <a:spcPts val="4200"/>
              </a:spcBef>
              <a:defRPr sz="3000"/>
            </a:pPr>
            <a:r>
              <a:t>This presentation is about our revival of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t> for International Women’s Day March 2025</a:t>
            </a:r>
          </a:p>
        </p:txBody>
      </p:sp>
      <p:pic>
        <p:nvPicPr>
          <p:cNvPr id="120" name="L - plain text.jpg" descr="L - plain text.jpg"/>
          <p:cNvPicPr>
            <a:picLocks noChangeAspect="1"/>
          </p:cNvPicPr>
          <p:nvPr/>
        </p:nvPicPr>
        <p:blipFill>
          <a:blip r:embed="rId3"/>
          <a:srcRect t="32772" b="32772"/>
          <a:stretch>
            <a:fillRect/>
          </a:stretch>
        </p:blipFill>
        <p:spPr>
          <a:xfrm>
            <a:off x="3801864" y="457200"/>
            <a:ext cx="5400983" cy="1305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Kubra Story…"/>
          <p:cNvSpPr txBox="1"/>
          <p:nvPr/>
        </p:nvSpPr>
        <p:spPr>
          <a:xfrm>
            <a:off x="2155700" y="457199"/>
            <a:ext cx="86934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Kubra Story</a:t>
            </a:r>
            <a:r>
              <a:t> </a:t>
            </a:r>
          </a:p>
          <a:p>
            <a:pPr>
              <a:defRPr sz="3200"/>
            </a:pPr>
            <a:r>
              <a:t>- Female genital mutilation/cutting (FGM/C)</a:t>
            </a:r>
          </a:p>
        </p:txBody>
      </p:sp>
      <p:pic>
        <p:nvPicPr>
          <p:cNvPr id="153" name="Hurried Steps - 16RayOct03-155.jpg" descr="Hurried Steps - 16RayOct03-155.jpg"/>
          <p:cNvPicPr>
            <a:picLocks noChangeAspect="1"/>
          </p:cNvPicPr>
          <p:nvPr/>
        </p:nvPicPr>
        <p:blipFill>
          <a:blip r:embed="rId2"/>
          <a:srcRect l="2886" t="8677" b="22212"/>
          <a:stretch>
            <a:fillRect/>
          </a:stretch>
        </p:blipFill>
        <p:spPr>
          <a:xfrm>
            <a:off x="3297634" y="3268885"/>
            <a:ext cx="6409490" cy="5627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armelina Story…"/>
          <p:cNvSpPr txBox="1"/>
          <p:nvPr/>
        </p:nvSpPr>
        <p:spPr>
          <a:xfrm>
            <a:off x="2152650" y="457199"/>
            <a:ext cx="86995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Carmelina Story</a:t>
            </a:r>
          </a:p>
          <a:p>
            <a:pPr>
              <a:defRPr sz="3200"/>
            </a:pPr>
            <a:r>
              <a:t>- Expoitation and Rape</a:t>
            </a:r>
          </a:p>
        </p:txBody>
      </p:sp>
      <p:pic>
        <p:nvPicPr>
          <p:cNvPr id="156" name="©russell harper_040.jpg" descr="©russell harper_0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65" y="3256710"/>
            <a:ext cx="8685470" cy="578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"/>
          <p:cNvGrpSpPr/>
          <p:nvPr/>
        </p:nvGrpSpPr>
        <p:grpSpPr>
          <a:xfrm>
            <a:off x="2015984" y="3230165"/>
            <a:ext cx="8972832" cy="5619648"/>
            <a:chOff x="0" y="0"/>
            <a:chExt cx="8972831" cy="5619646"/>
          </a:xfrm>
        </p:grpSpPr>
        <p:pic>
          <p:nvPicPr>
            <p:cNvPr id="158" name="Peter Marinker1.jpg" descr="Peter Marinker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6432" cy="5619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Mariam Haque2.jpg" descr="Mariam Haque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0564" y="3123"/>
              <a:ext cx="3742268" cy="561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Amina and Aisha stories…"/>
          <p:cNvSpPr txBox="1"/>
          <p:nvPr/>
        </p:nvSpPr>
        <p:spPr>
          <a:xfrm>
            <a:off x="1457300" y="457199"/>
            <a:ext cx="100902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Amina and Aisha stories </a:t>
            </a:r>
          </a:p>
          <a:p>
            <a:pPr>
              <a:defRPr sz="3200"/>
            </a:pPr>
            <a:r>
              <a:t>- Honour based violence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34731©MatthewAndrews2011.jpg" descr="34731©MatthewAndrews2011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4634" b="4634"/>
          <a:stretch>
            <a:fillRect/>
          </a:stretch>
        </p:blipFill>
        <p:spPr>
          <a:xfrm>
            <a:off x="457200" y="1460500"/>
            <a:ext cx="12090401" cy="7317049"/>
          </a:xfrm>
          <a:prstGeom prst="rect">
            <a:avLst/>
          </a:prstGeom>
        </p:spPr>
      </p:pic>
      <p:sp>
        <p:nvSpPr>
          <p:cNvPr id="164" name="Civita story…"/>
          <p:cNvSpPr txBox="1"/>
          <p:nvPr/>
        </p:nvSpPr>
        <p:spPr>
          <a:xfrm>
            <a:off x="2101849" y="457199"/>
            <a:ext cx="88011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Civita story</a:t>
            </a:r>
            <a:r>
              <a:t> </a:t>
            </a:r>
          </a:p>
          <a:p>
            <a:pPr>
              <a:defRPr sz="3200"/>
            </a:pPr>
            <a:r>
              <a:t>- Rape as a weapon of war.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Hurried Steps Sevenoaks_054.jpg" descr="Hurried Steps Sevenoaks_054.jpg"/>
          <p:cNvPicPr>
            <a:picLocks noChangeAspect="1"/>
          </p:cNvPicPr>
          <p:nvPr/>
        </p:nvPicPr>
        <p:blipFill>
          <a:blip r:embed="rId2"/>
          <a:srcRect t="10767" r="16326"/>
          <a:stretch>
            <a:fillRect/>
          </a:stretch>
        </p:blipFill>
        <p:spPr>
          <a:xfrm>
            <a:off x="2650292" y="3933825"/>
            <a:ext cx="7704216" cy="546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4381" y="0"/>
                </a:moveTo>
                <a:cubicBezTo>
                  <a:pt x="14222" y="1"/>
                  <a:pt x="14067" y="11"/>
                  <a:pt x="13943" y="33"/>
                </a:cubicBezTo>
                <a:cubicBezTo>
                  <a:pt x="13833" y="53"/>
                  <a:pt x="13663" y="83"/>
                  <a:pt x="13565" y="101"/>
                </a:cubicBezTo>
                <a:cubicBezTo>
                  <a:pt x="13466" y="118"/>
                  <a:pt x="13308" y="165"/>
                  <a:pt x="13213" y="204"/>
                </a:cubicBezTo>
                <a:cubicBezTo>
                  <a:pt x="12995" y="295"/>
                  <a:pt x="12966" y="293"/>
                  <a:pt x="12798" y="187"/>
                </a:cubicBezTo>
                <a:cubicBezTo>
                  <a:pt x="12722" y="139"/>
                  <a:pt x="12602" y="84"/>
                  <a:pt x="12531" y="65"/>
                </a:cubicBezTo>
                <a:cubicBezTo>
                  <a:pt x="12392" y="26"/>
                  <a:pt x="12058" y="41"/>
                  <a:pt x="11900" y="93"/>
                </a:cubicBezTo>
                <a:cubicBezTo>
                  <a:pt x="11848" y="110"/>
                  <a:pt x="11740" y="145"/>
                  <a:pt x="11658" y="171"/>
                </a:cubicBezTo>
                <a:cubicBezTo>
                  <a:pt x="11482" y="228"/>
                  <a:pt x="11194" y="383"/>
                  <a:pt x="11124" y="458"/>
                </a:cubicBezTo>
                <a:cubicBezTo>
                  <a:pt x="11096" y="488"/>
                  <a:pt x="11063" y="513"/>
                  <a:pt x="11050" y="513"/>
                </a:cubicBezTo>
                <a:cubicBezTo>
                  <a:pt x="11005" y="513"/>
                  <a:pt x="10767" y="736"/>
                  <a:pt x="10623" y="913"/>
                </a:cubicBezTo>
                <a:cubicBezTo>
                  <a:pt x="10438" y="1141"/>
                  <a:pt x="10373" y="1233"/>
                  <a:pt x="10257" y="1429"/>
                </a:cubicBezTo>
                <a:cubicBezTo>
                  <a:pt x="10205" y="1516"/>
                  <a:pt x="10131" y="1637"/>
                  <a:pt x="10093" y="1697"/>
                </a:cubicBezTo>
                <a:cubicBezTo>
                  <a:pt x="9984" y="1864"/>
                  <a:pt x="9752" y="2286"/>
                  <a:pt x="9752" y="2318"/>
                </a:cubicBezTo>
                <a:cubicBezTo>
                  <a:pt x="9752" y="2333"/>
                  <a:pt x="9718" y="2438"/>
                  <a:pt x="9678" y="2550"/>
                </a:cubicBezTo>
                <a:cubicBezTo>
                  <a:pt x="9637" y="2661"/>
                  <a:pt x="9604" y="2776"/>
                  <a:pt x="9604" y="2805"/>
                </a:cubicBezTo>
                <a:cubicBezTo>
                  <a:pt x="9604" y="2835"/>
                  <a:pt x="9595" y="2858"/>
                  <a:pt x="9583" y="2858"/>
                </a:cubicBezTo>
                <a:cubicBezTo>
                  <a:pt x="9572" y="2858"/>
                  <a:pt x="9562" y="2879"/>
                  <a:pt x="9562" y="2904"/>
                </a:cubicBezTo>
                <a:cubicBezTo>
                  <a:pt x="9562" y="2929"/>
                  <a:pt x="9539" y="3002"/>
                  <a:pt x="9510" y="3067"/>
                </a:cubicBezTo>
                <a:cubicBezTo>
                  <a:pt x="9476" y="3142"/>
                  <a:pt x="9458" y="3228"/>
                  <a:pt x="9458" y="3304"/>
                </a:cubicBezTo>
                <a:cubicBezTo>
                  <a:pt x="9458" y="3369"/>
                  <a:pt x="9448" y="3423"/>
                  <a:pt x="9436" y="3423"/>
                </a:cubicBezTo>
                <a:cubicBezTo>
                  <a:pt x="9425" y="3423"/>
                  <a:pt x="9415" y="3486"/>
                  <a:pt x="9414" y="3564"/>
                </a:cubicBezTo>
                <a:cubicBezTo>
                  <a:pt x="9414" y="3642"/>
                  <a:pt x="9400" y="3739"/>
                  <a:pt x="9383" y="3780"/>
                </a:cubicBezTo>
                <a:cubicBezTo>
                  <a:pt x="9366" y="3821"/>
                  <a:pt x="9352" y="3903"/>
                  <a:pt x="9352" y="3964"/>
                </a:cubicBezTo>
                <a:cubicBezTo>
                  <a:pt x="9352" y="4024"/>
                  <a:pt x="9342" y="4081"/>
                  <a:pt x="9331" y="4091"/>
                </a:cubicBezTo>
                <a:cubicBezTo>
                  <a:pt x="9319" y="4101"/>
                  <a:pt x="9310" y="4155"/>
                  <a:pt x="9310" y="4210"/>
                </a:cubicBezTo>
                <a:cubicBezTo>
                  <a:pt x="9310" y="4265"/>
                  <a:pt x="9300" y="4318"/>
                  <a:pt x="9290" y="4327"/>
                </a:cubicBezTo>
                <a:cubicBezTo>
                  <a:pt x="9279" y="4337"/>
                  <a:pt x="9265" y="4385"/>
                  <a:pt x="9257" y="4434"/>
                </a:cubicBezTo>
                <a:cubicBezTo>
                  <a:pt x="9250" y="4483"/>
                  <a:pt x="9235" y="4522"/>
                  <a:pt x="9224" y="4522"/>
                </a:cubicBezTo>
                <a:cubicBezTo>
                  <a:pt x="9213" y="4522"/>
                  <a:pt x="9204" y="4547"/>
                  <a:pt x="9204" y="4578"/>
                </a:cubicBezTo>
                <a:cubicBezTo>
                  <a:pt x="9204" y="4610"/>
                  <a:pt x="9196" y="4640"/>
                  <a:pt x="9186" y="4646"/>
                </a:cubicBezTo>
                <a:cubicBezTo>
                  <a:pt x="9161" y="4660"/>
                  <a:pt x="9057" y="4932"/>
                  <a:pt x="9057" y="4984"/>
                </a:cubicBezTo>
                <a:cubicBezTo>
                  <a:pt x="9057" y="5009"/>
                  <a:pt x="9033" y="5081"/>
                  <a:pt x="9004" y="5146"/>
                </a:cubicBezTo>
                <a:cubicBezTo>
                  <a:pt x="8975" y="5211"/>
                  <a:pt x="8952" y="5289"/>
                  <a:pt x="8952" y="5321"/>
                </a:cubicBezTo>
                <a:cubicBezTo>
                  <a:pt x="8952" y="5354"/>
                  <a:pt x="8942" y="5388"/>
                  <a:pt x="8930" y="5398"/>
                </a:cubicBezTo>
                <a:cubicBezTo>
                  <a:pt x="8919" y="5408"/>
                  <a:pt x="8909" y="5467"/>
                  <a:pt x="8908" y="5527"/>
                </a:cubicBezTo>
                <a:cubicBezTo>
                  <a:pt x="8908" y="5587"/>
                  <a:pt x="8895" y="5669"/>
                  <a:pt x="8878" y="5710"/>
                </a:cubicBezTo>
                <a:cubicBezTo>
                  <a:pt x="8838" y="5809"/>
                  <a:pt x="8838" y="5960"/>
                  <a:pt x="8879" y="6071"/>
                </a:cubicBezTo>
                <a:cubicBezTo>
                  <a:pt x="8909" y="6153"/>
                  <a:pt x="8909" y="6172"/>
                  <a:pt x="8879" y="6278"/>
                </a:cubicBezTo>
                <a:cubicBezTo>
                  <a:pt x="8861" y="6342"/>
                  <a:pt x="8846" y="6464"/>
                  <a:pt x="8846" y="6549"/>
                </a:cubicBezTo>
                <a:cubicBezTo>
                  <a:pt x="8846" y="6687"/>
                  <a:pt x="8838" y="6717"/>
                  <a:pt x="8772" y="6806"/>
                </a:cubicBezTo>
                <a:cubicBezTo>
                  <a:pt x="8732" y="6862"/>
                  <a:pt x="8699" y="6918"/>
                  <a:pt x="8699" y="6933"/>
                </a:cubicBezTo>
                <a:cubicBezTo>
                  <a:pt x="8699" y="6948"/>
                  <a:pt x="8682" y="6987"/>
                  <a:pt x="8660" y="7019"/>
                </a:cubicBezTo>
                <a:cubicBezTo>
                  <a:pt x="8639" y="7052"/>
                  <a:pt x="8603" y="7132"/>
                  <a:pt x="8581" y="7197"/>
                </a:cubicBezTo>
                <a:cubicBezTo>
                  <a:pt x="8559" y="7261"/>
                  <a:pt x="8533" y="7314"/>
                  <a:pt x="8524" y="7314"/>
                </a:cubicBezTo>
                <a:cubicBezTo>
                  <a:pt x="8516" y="7314"/>
                  <a:pt x="8509" y="7331"/>
                  <a:pt x="8509" y="7352"/>
                </a:cubicBezTo>
                <a:cubicBezTo>
                  <a:pt x="8509" y="7373"/>
                  <a:pt x="8454" y="7471"/>
                  <a:pt x="8388" y="7570"/>
                </a:cubicBezTo>
                <a:cubicBezTo>
                  <a:pt x="8231" y="7802"/>
                  <a:pt x="8193" y="7905"/>
                  <a:pt x="8193" y="8101"/>
                </a:cubicBezTo>
                <a:cubicBezTo>
                  <a:pt x="8193" y="8230"/>
                  <a:pt x="8204" y="8278"/>
                  <a:pt x="8251" y="8358"/>
                </a:cubicBezTo>
                <a:cubicBezTo>
                  <a:pt x="8283" y="8413"/>
                  <a:pt x="8317" y="8466"/>
                  <a:pt x="8327" y="8476"/>
                </a:cubicBezTo>
                <a:cubicBezTo>
                  <a:pt x="8336" y="8486"/>
                  <a:pt x="8349" y="8551"/>
                  <a:pt x="8354" y="8623"/>
                </a:cubicBezTo>
                <a:cubicBezTo>
                  <a:pt x="8360" y="8695"/>
                  <a:pt x="8375" y="8784"/>
                  <a:pt x="8388" y="8821"/>
                </a:cubicBezTo>
                <a:cubicBezTo>
                  <a:pt x="8405" y="8871"/>
                  <a:pt x="8404" y="8909"/>
                  <a:pt x="8383" y="8970"/>
                </a:cubicBezTo>
                <a:cubicBezTo>
                  <a:pt x="8349" y="9072"/>
                  <a:pt x="8320" y="9269"/>
                  <a:pt x="8307" y="9482"/>
                </a:cubicBezTo>
                <a:cubicBezTo>
                  <a:pt x="8297" y="9643"/>
                  <a:pt x="8253" y="9820"/>
                  <a:pt x="8215" y="9852"/>
                </a:cubicBezTo>
                <a:cubicBezTo>
                  <a:pt x="8186" y="9878"/>
                  <a:pt x="8011" y="9926"/>
                  <a:pt x="7825" y="9959"/>
                </a:cubicBezTo>
                <a:cubicBezTo>
                  <a:pt x="7569" y="10005"/>
                  <a:pt x="7444" y="10090"/>
                  <a:pt x="7386" y="10254"/>
                </a:cubicBezTo>
                <a:cubicBezTo>
                  <a:pt x="7358" y="10332"/>
                  <a:pt x="7358" y="10344"/>
                  <a:pt x="7393" y="10389"/>
                </a:cubicBezTo>
                <a:cubicBezTo>
                  <a:pt x="7427" y="10431"/>
                  <a:pt x="7571" y="10454"/>
                  <a:pt x="7658" y="10431"/>
                </a:cubicBezTo>
                <a:cubicBezTo>
                  <a:pt x="7742" y="10408"/>
                  <a:pt x="7717" y="10452"/>
                  <a:pt x="7583" y="10560"/>
                </a:cubicBezTo>
                <a:cubicBezTo>
                  <a:pt x="7459" y="10659"/>
                  <a:pt x="7402" y="10726"/>
                  <a:pt x="7322" y="10878"/>
                </a:cubicBezTo>
                <a:cubicBezTo>
                  <a:pt x="7266" y="10984"/>
                  <a:pt x="7202" y="11101"/>
                  <a:pt x="7180" y="11138"/>
                </a:cubicBezTo>
                <a:cubicBezTo>
                  <a:pt x="7158" y="11175"/>
                  <a:pt x="7140" y="11217"/>
                  <a:pt x="7140" y="11232"/>
                </a:cubicBezTo>
                <a:cubicBezTo>
                  <a:pt x="7140" y="11247"/>
                  <a:pt x="7133" y="11264"/>
                  <a:pt x="7123" y="11270"/>
                </a:cubicBezTo>
                <a:cubicBezTo>
                  <a:pt x="7091" y="11288"/>
                  <a:pt x="6930" y="11610"/>
                  <a:pt x="6930" y="11655"/>
                </a:cubicBezTo>
                <a:cubicBezTo>
                  <a:pt x="6930" y="11680"/>
                  <a:pt x="6907" y="11734"/>
                  <a:pt x="6880" y="11776"/>
                </a:cubicBezTo>
                <a:cubicBezTo>
                  <a:pt x="6748" y="11976"/>
                  <a:pt x="6740" y="12010"/>
                  <a:pt x="6740" y="12344"/>
                </a:cubicBezTo>
                <a:cubicBezTo>
                  <a:pt x="6740" y="12520"/>
                  <a:pt x="6749" y="12664"/>
                  <a:pt x="6761" y="12674"/>
                </a:cubicBezTo>
                <a:cubicBezTo>
                  <a:pt x="6772" y="12685"/>
                  <a:pt x="6783" y="12743"/>
                  <a:pt x="6783" y="12803"/>
                </a:cubicBezTo>
                <a:cubicBezTo>
                  <a:pt x="6783" y="12865"/>
                  <a:pt x="6805" y="12970"/>
                  <a:pt x="6835" y="13043"/>
                </a:cubicBezTo>
                <a:cubicBezTo>
                  <a:pt x="6902" y="13207"/>
                  <a:pt x="7095" y="13551"/>
                  <a:pt x="7121" y="13551"/>
                </a:cubicBezTo>
                <a:cubicBezTo>
                  <a:pt x="7177" y="13551"/>
                  <a:pt x="7114" y="13715"/>
                  <a:pt x="7008" y="13846"/>
                </a:cubicBezTo>
                <a:cubicBezTo>
                  <a:pt x="6986" y="13872"/>
                  <a:pt x="6925" y="13979"/>
                  <a:pt x="6872" y="14086"/>
                </a:cubicBezTo>
                <a:cubicBezTo>
                  <a:pt x="6689" y="14448"/>
                  <a:pt x="6632" y="14532"/>
                  <a:pt x="6601" y="14487"/>
                </a:cubicBezTo>
                <a:cubicBezTo>
                  <a:pt x="6585" y="14465"/>
                  <a:pt x="6572" y="14438"/>
                  <a:pt x="6572" y="14427"/>
                </a:cubicBezTo>
                <a:cubicBezTo>
                  <a:pt x="6572" y="14395"/>
                  <a:pt x="6423" y="14139"/>
                  <a:pt x="6319" y="13993"/>
                </a:cubicBezTo>
                <a:cubicBezTo>
                  <a:pt x="6135" y="13735"/>
                  <a:pt x="5888" y="13670"/>
                  <a:pt x="5652" y="13817"/>
                </a:cubicBezTo>
                <a:cubicBezTo>
                  <a:pt x="5562" y="13873"/>
                  <a:pt x="5433" y="13996"/>
                  <a:pt x="5370" y="14084"/>
                </a:cubicBezTo>
                <a:cubicBezTo>
                  <a:pt x="5330" y="14141"/>
                  <a:pt x="5266" y="14331"/>
                  <a:pt x="5266" y="14393"/>
                </a:cubicBezTo>
                <a:cubicBezTo>
                  <a:pt x="5266" y="14418"/>
                  <a:pt x="5256" y="14447"/>
                  <a:pt x="5245" y="14457"/>
                </a:cubicBezTo>
                <a:cubicBezTo>
                  <a:pt x="5233" y="14467"/>
                  <a:pt x="5224" y="14581"/>
                  <a:pt x="5224" y="14711"/>
                </a:cubicBezTo>
                <a:cubicBezTo>
                  <a:pt x="5224" y="14849"/>
                  <a:pt x="5215" y="14948"/>
                  <a:pt x="5203" y="14948"/>
                </a:cubicBezTo>
                <a:cubicBezTo>
                  <a:pt x="5191" y="14948"/>
                  <a:pt x="5181" y="14998"/>
                  <a:pt x="5181" y="15061"/>
                </a:cubicBezTo>
                <a:cubicBezTo>
                  <a:pt x="5181" y="15123"/>
                  <a:pt x="5167" y="15200"/>
                  <a:pt x="5150" y="15232"/>
                </a:cubicBezTo>
                <a:cubicBezTo>
                  <a:pt x="5106" y="15314"/>
                  <a:pt x="5105" y="16010"/>
                  <a:pt x="5149" y="16092"/>
                </a:cubicBezTo>
                <a:cubicBezTo>
                  <a:pt x="5166" y="16124"/>
                  <a:pt x="5180" y="16192"/>
                  <a:pt x="5180" y="16244"/>
                </a:cubicBezTo>
                <a:cubicBezTo>
                  <a:pt x="5181" y="16297"/>
                  <a:pt x="5191" y="16347"/>
                  <a:pt x="5203" y="16357"/>
                </a:cubicBezTo>
                <a:cubicBezTo>
                  <a:pt x="5214" y="16367"/>
                  <a:pt x="5224" y="16435"/>
                  <a:pt x="5224" y="16506"/>
                </a:cubicBezTo>
                <a:cubicBezTo>
                  <a:pt x="5224" y="16636"/>
                  <a:pt x="5289" y="16856"/>
                  <a:pt x="5357" y="16951"/>
                </a:cubicBezTo>
                <a:cubicBezTo>
                  <a:pt x="5403" y="17016"/>
                  <a:pt x="5608" y="17466"/>
                  <a:pt x="5649" y="17591"/>
                </a:cubicBezTo>
                <a:cubicBezTo>
                  <a:pt x="5667" y="17648"/>
                  <a:pt x="5695" y="17733"/>
                  <a:pt x="5711" y="17781"/>
                </a:cubicBezTo>
                <a:cubicBezTo>
                  <a:pt x="5733" y="17849"/>
                  <a:pt x="5734" y="17870"/>
                  <a:pt x="5713" y="17880"/>
                </a:cubicBezTo>
                <a:cubicBezTo>
                  <a:pt x="5699" y="17886"/>
                  <a:pt x="5686" y="17929"/>
                  <a:pt x="5686" y="17974"/>
                </a:cubicBezTo>
                <a:cubicBezTo>
                  <a:pt x="5686" y="18018"/>
                  <a:pt x="5673" y="18080"/>
                  <a:pt x="5656" y="18112"/>
                </a:cubicBezTo>
                <a:cubicBezTo>
                  <a:pt x="5639" y="18143"/>
                  <a:pt x="5624" y="18232"/>
                  <a:pt x="5624" y="18308"/>
                </a:cubicBezTo>
                <a:cubicBezTo>
                  <a:pt x="5623" y="18444"/>
                  <a:pt x="5623" y="18444"/>
                  <a:pt x="5531" y="18480"/>
                </a:cubicBezTo>
                <a:cubicBezTo>
                  <a:pt x="5461" y="18507"/>
                  <a:pt x="5308" y="18511"/>
                  <a:pt x="4926" y="18496"/>
                </a:cubicBezTo>
                <a:cubicBezTo>
                  <a:pt x="4413" y="18475"/>
                  <a:pt x="3475" y="18470"/>
                  <a:pt x="2780" y="18483"/>
                </a:cubicBezTo>
                <a:cubicBezTo>
                  <a:pt x="2578" y="18487"/>
                  <a:pt x="2310" y="18480"/>
                  <a:pt x="2185" y="18468"/>
                </a:cubicBezTo>
                <a:cubicBezTo>
                  <a:pt x="2040" y="18453"/>
                  <a:pt x="1926" y="18456"/>
                  <a:pt x="1868" y="18477"/>
                </a:cubicBezTo>
                <a:cubicBezTo>
                  <a:pt x="1813" y="18497"/>
                  <a:pt x="1457" y="18509"/>
                  <a:pt x="936" y="18511"/>
                </a:cubicBezTo>
                <a:cubicBezTo>
                  <a:pt x="473" y="18513"/>
                  <a:pt x="74" y="18523"/>
                  <a:pt x="48" y="18532"/>
                </a:cubicBezTo>
                <a:lnTo>
                  <a:pt x="0" y="18547"/>
                </a:lnTo>
                <a:lnTo>
                  <a:pt x="0" y="20075"/>
                </a:lnTo>
                <a:lnTo>
                  <a:pt x="0" y="21600"/>
                </a:lnTo>
                <a:lnTo>
                  <a:pt x="10684" y="21600"/>
                </a:lnTo>
                <a:lnTo>
                  <a:pt x="21367" y="21600"/>
                </a:lnTo>
                <a:lnTo>
                  <a:pt x="21394" y="21520"/>
                </a:lnTo>
                <a:cubicBezTo>
                  <a:pt x="21409" y="21476"/>
                  <a:pt x="21421" y="21379"/>
                  <a:pt x="21421" y="21304"/>
                </a:cubicBezTo>
                <a:cubicBezTo>
                  <a:pt x="21421" y="21228"/>
                  <a:pt x="21435" y="21139"/>
                  <a:pt x="21452" y="21108"/>
                </a:cubicBezTo>
                <a:cubicBezTo>
                  <a:pt x="21473" y="21067"/>
                  <a:pt x="21483" y="20972"/>
                  <a:pt x="21483" y="20791"/>
                </a:cubicBezTo>
                <a:cubicBezTo>
                  <a:pt x="21483" y="20638"/>
                  <a:pt x="21492" y="20531"/>
                  <a:pt x="21504" y="20531"/>
                </a:cubicBezTo>
                <a:cubicBezTo>
                  <a:pt x="21517" y="20531"/>
                  <a:pt x="21526" y="20350"/>
                  <a:pt x="21526" y="20048"/>
                </a:cubicBezTo>
                <a:cubicBezTo>
                  <a:pt x="21527" y="19703"/>
                  <a:pt x="21535" y="19532"/>
                  <a:pt x="21556" y="19447"/>
                </a:cubicBezTo>
                <a:cubicBezTo>
                  <a:pt x="21599" y="19280"/>
                  <a:pt x="21600" y="18664"/>
                  <a:pt x="21558" y="18521"/>
                </a:cubicBezTo>
                <a:cubicBezTo>
                  <a:pt x="21539" y="18457"/>
                  <a:pt x="21525" y="18321"/>
                  <a:pt x="21525" y="18182"/>
                </a:cubicBezTo>
                <a:cubicBezTo>
                  <a:pt x="21525" y="18054"/>
                  <a:pt x="21516" y="17941"/>
                  <a:pt x="21504" y="17931"/>
                </a:cubicBezTo>
                <a:cubicBezTo>
                  <a:pt x="21493" y="17921"/>
                  <a:pt x="21483" y="17797"/>
                  <a:pt x="21483" y="17655"/>
                </a:cubicBezTo>
                <a:cubicBezTo>
                  <a:pt x="21483" y="17476"/>
                  <a:pt x="21473" y="17380"/>
                  <a:pt x="21452" y="17340"/>
                </a:cubicBezTo>
                <a:cubicBezTo>
                  <a:pt x="21432" y="17304"/>
                  <a:pt x="21421" y="17214"/>
                  <a:pt x="21421" y="17097"/>
                </a:cubicBezTo>
                <a:cubicBezTo>
                  <a:pt x="21421" y="16995"/>
                  <a:pt x="21411" y="16902"/>
                  <a:pt x="21400" y="16892"/>
                </a:cubicBezTo>
                <a:cubicBezTo>
                  <a:pt x="21388" y="16882"/>
                  <a:pt x="21379" y="16768"/>
                  <a:pt x="21379" y="16639"/>
                </a:cubicBezTo>
                <a:cubicBezTo>
                  <a:pt x="21379" y="16511"/>
                  <a:pt x="21369" y="16397"/>
                  <a:pt x="21357" y="16387"/>
                </a:cubicBezTo>
                <a:cubicBezTo>
                  <a:pt x="21346" y="16377"/>
                  <a:pt x="21335" y="16267"/>
                  <a:pt x="21335" y="16141"/>
                </a:cubicBezTo>
                <a:cubicBezTo>
                  <a:pt x="21335" y="15987"/>
                  <a:pt x="21325" y="15893"/>
                  <a:pt x="21304" y="15854"/>
                </a:cubicBezTo>
                <a:cubicBezTo>
                  <a:pt x="21283" y="15815"/>
                  <a:pt x="21273" y="15723"/>
                  <a:pt x="21273" y="15567"/>
                </a:cubicBezTo>
                <a:cubicBezTo>
                  <a:pt x="21273" y="15440"/>
                  <a:pt x="21263" y="15328"/>
                  <a:pt x="21252" y="15318"/>
                </a:cubicBezTo>
                <a:cubicBezTo>
                  <a:pt x="21240" y="15308"/>
                  <a:pt x="21231" y="15248"/>
                  <a:pt x="21231" y="15185"/>
                </a:cubicBezTo>
                <a:cubicBezTo>
                  <a:pt x="21231" y="15121"/>
                  <a:pt x="21221" y="15061"/>
                  <a:pt x="21209" y="15051"/>
                </a:cubicBezTo>
                <a:cubicBezTo>
                  <a:pt x="21198" y="15041"/>
                  <a:pt x="21188" y="14996"/>
                  <a:pt x="21188" y="14953"/>
                </a:cubicBezTo>
                <a:cubicBezTo>
                  <a:pt x="21188" y="14909"/>
                  <a:pt x="21174" y="14835"/>
                  <a:pt x="21157" y="14788"/>
                </a:cubicBezTo>
                <a:cubicBezTo>
                  <a:pt x="21140" y="14741"/>
                  <a:pt x="21126" y="14678"/>
                  <a:pt x="21126" y="14648"/>
                </a:cubicBezTo>
                <a:cubicBezTo>
                  <a:pt x="21126" y="14619"/>
                  <a:pt x="21117" y="14586"/>
                  <a:pt x="21105" y="14576"/>
                </a:cubicBezTo>
                <a:cubicBezTo>
                  <a:pt x="21093" y="14566"/>
                  <a:pt x="21084" y="14526"/>
                  <a:pt x="21084" y="14488"/>
                </a:cubicBezTo>
                <a:cubicBezTo>
                  <a:pt x="21084" y="14451"/>
                  <a:pt x="21069" y="14404"/>
                  <a:pt x="21052" y="14383"/>
                </a:cubicBezTo>
                <a:cubicBezTo>
                  <a:pt x="21034" y="14363"/>
                  <a:pt x="21020" y="14318"/>
                  <a:pt x="21019" y="14283"/>
                </a:cubicBezTo>
                <a:cubicBezTo>
                  <a:pt x="21019" y="14248"/>
                  <a:pt x="21001" y="14186"/>
                  <a:pt x="20978" y="14145"/>
                </a:cubicBezTo>
                <a:cubicBezTo>
                  <a:pt x="20955" y="14104"/>
                  <a:pt x="20937" y="14061"/>
                  <a:pt x="20937" y="14048"/>
                </a:cubicBezTo>
                <a:cubicBezTo>
                  <a:pt x="20936" y="14017"/>
                  <a:pt x="20765" y="13688"/>
                  <a:pt x="20742" y="13675"/>
                </a:cubicBezTo>
                <a:cubicBezTo>
                  <a:pt x="20733" y="13669"/>
                  <a:pt x="20726" y="13653"/>
                  <a:pt x="20726" y="13637"/>
                </a:cubicBezTo>
                <a:cubicBezTo>
                  <a:pt x="20726" y="13621"/>
                  <a:pt x="20701" y="13571"/>
                  <a:pt x="20672" y="13527"/>
                </a:cubicBezTo>
                <a:cubicBezTo>
                  <a:pt x="20643" y="13483"/>
                  <a:pt x="20604" y="13403"/>
                  <a:pt x="20586" y="13347"/>
                </a:cubicBezTo>
                <a:cubicBezTo>
                  <a:pt x="20505" y="13108"/>
                  <a:pt x="20296" y="12865"/>
                  <a:pt x="19967" y="12631"/>
                </a:cubicBezTo>
                <a:cubicBezTo>
                  <a:pt x="19732" y="12463"/>
                  <a:pt x="19715" y="12439"/>
                  <a:pt x="19715" y="12295"/>
                </a:cubicBezTo>
                <a:cubicBezTo>
                  <a:pt x="19715" y="12169"/>
                  <a:pt x="19759" y="12097"/>
                  <a:pt x="19976" y="11875"/>
                </a:cubicBezTo>
                <a:cubicBezTo>
                  <a:pt x="20023" y="11827"/>
                  <a:pt x="20074" y="11771"/>
                  <a:pt x="20088" y="11751"/>
                </a:cubicBezTo>
                <a:cubicBezTo>
                  <a:pt x="20120" y="11707"/>
                  <a:pt x="20124" y="11425"/>
                  <a:pt x="20094" y="11398"/>
                </a:cubicBezTo>
                <a:cubicBezTo>
                  <a:pt x="20082" y="11388"/>
                  <a:pt x="20073" y="11353"/>
                  <a:pt x="20073" y="11321"/>
                </a:cubicBezTo>
                <a:cubicBezTo>
                  <a:pt x="20073" y="11290"/>
                  <a:pt x="20064" y="11263"/>
                  <a:pt x="20054" y="11263"/>
                </a:cubicBezTo>
                <a:cubicBezTo>
                  <a:pt x="20044" y="11263"/>
                  <a:pt x="20024" y="11227"/>
                  <a:pt x="20011" y="11180"/>
                </a:cubicBezTo>
                <a:cubicBezTo>
                  <a:pt x="19997" y="11134"/>
                  <a:pt x="19935" y="11025"/>
                  <a:pt x="19872" y="10939"/>
                </a:cubicBezTo>
                <a:cubicBezTo>
                  <a:pt x="19808" y="10852"/>
                  <a:pt x="19757" y="10764"/>
                  <a:pt x="19757" y="10741"/>
                </a:cubicBezTo>
                <a:cubicBezTo>
                  <a:pt x="19757" y="10719"/>
                  <a:pt x="19747" y="10701"/>
                  <a:pt x="19736" y="10701"/>
                </a:cubicBezTo>
                <a:cubicBezTo>
                  <a:pt x="19724" y="10701"/>
                  <a:pt x="19715" y="10680"/>
                  <a:pt x="19715" y="10655"/>
                </a:cubicBezTo>
                <a:cubicBezTo>
                  <a:pt x="19715" y="10631"/>
                  <a:pt x="19705" y="10611"/>
                  <a:pt x="19694" y="10611"/>
                </a:cubicBezTo>
                <a:cubicBezTo>
                  <a:pt x="19682" y="10611"/>
                  <a:pt x="19672" y="10592"/>
                  <a:pt x="19672" y="10569"/>
                </a:cubicBezTo>
                <a:cubicBezTo>
                  <a:pt x="19672" y="10546"/>
                  <a:pt x="19659" y="10488"/>
                  <a:pt x="19642" y="10442"/>
                </a:cubicBezTo>
                <a:cubicBezTo>
                  <a:pt x="19527" y="10117"/>
                  <a:pt x="19525" y="10100"/>
                  <a:pt x="19521" y="9735"/>
                </a:cubicBezTo>
                <a:cubicBezTo>
                  <a:pt x="19519" y="9509"/>
                  <a:pt x="19527" y="9354"/>
                  <a:pt x="19542" y="9313"/>
                </a:cubicBezTo>
                <a:cubicBezTo>
                  <a:pt x="19571" y="9238"/>
                  <a:pt x="19577" y="8471"/>
                  <a:pt x="19549" y="8390"/>
                </a:cubicBezTo>
                <a:cubicBezTo>
                  <a:pt x="19539" y="8361"/>
                  <a:pt x="19516" y="8294"/>
                  <a:pt x="19497" y="8239"/>
                </a:cubicBezTo>
                <a:cubicBezTo>
                  <a:pt x="19477" y="8185"/>
                  <a:pt x="19461" y="8082"/>
                  <a:pt x="19461" y="8010"/>
                </a:cubicBezTo>
                <a:cubicBezTo>
                  <a:pt x="19461" y="7938"/>
                  <a:pt x="19452" y="7879"/>
                  <a:pt x="19440" y="7879"/>
                </a:cubicBezTo>
                <a:cubicBezTo>
                  <a:pt x="19428" y="7879"/>
                  <a:pt x="19419" y="7815"/>
                  <a:pt x="19419" y="7737"/>
                </a:cubicBezTo>
                <a:cubicBezTo>
                  <a:pt x="19419" y="7660"/>
                  <a:pt x="19405" y="7570"/>
                  <a:pt x="19388" y="7538"/>
                </a:cubicBezTo>
                <a:cubicBezTo>
                  <a:pt x="19370" y="7504"/>
                  <a:pt x="19357" y="7416"/>
                  <a:pt x="19357" y="7324"/>
                </a:cubicBezTo>
                <a:cubicBezTo>
                  <a:pt x="19357" y="7237"/>
                  <a:pt x="19347" y="7165"/>
                  <a:pt x="19336" y="7165"/>
                </a:cubicBezTo>
                <a:cubicBezTo>
                  <a:pt x="19324" y="7165"/>
                  <a:pt x="19314" y="7120"/>
                  <a:pt x="19314" y="7063"/>
                </a:cubicBezTo>
                <a:cubicBezTo>
                  <a:pt x="19314" y="7007"/>
                  <a:pt x="19305" y="6953"/>
                  <a:pt x="19293" y="6943"/>
                </a:cubicBezTo>
                <a:cubicBezTo>
                  <a:pt x="19282" y="6932"/>
                  <a:pt x="19272" y="6886"/>
                  <a:pt x="19272" y="6839"/>
                </a:cubicBezTo>
                <a:cubicBezTo>
                  <a:pt x="19272" y="6792"/>
                  <a:pt x="19263" y="6745"/>
                  <a:pt x="19252" y="6736"/>
                </a:cubicBezTo>
                <a:cubicBezTo>
                  <a:pt x="19241" y="6726"/>
                  <a:pt x="19201" y="6627"/>
                  <a:pt x="19164" y="6518"/>
                </a:cubicBezTo>
                <a:cubicBezTo>
                  <a:pt x="19127" y="6408"/>
                  <a:pt x="19090" y="6315"/>
                  <a:pt x="19080" y="6309"/>
                </a:cubicBezTo>
                <a:cubicBezTo>
                  <a:pt x="19070" y="6304"/>
                  <a:pt x="19062" y="6275"/>
                  <a:pt x="19062" y="6245"/>
                </a:cubicBezTo>
                <a:cubicBezTo>
                  <a:pt x="19062" y="6215"/>
                  <a:pt x="19023" y="6132"/>
                  <a:pt x="18975" y="6061"/>
                </a:cubicBezTo>
                <a:cubicBezTo>
                  <a:pt x="18745" y="5717"/>
                  <a:pt x="18662" y="5552"/>
                  <a:pt x="18662" y="5442"/>
                </a:cubicBezTo>
                <a:cubicBezTo>
                  <a:pt x="18662" y="5413"/>
                  <a:pt x="18655" y="5383"/>
                  <a:pt x="18646" y="5378"/>
                </a:cubicBezTo>
                <a:cubicBezTo>
                  <a:pt x="18631" y="5369"/>
                  <a:pt x="18587" y="5248"/>
                  <a:pt x="18540" y="5086"/>
                </a:cubicBezTo>
                <a:cubicBezTo>
                  <a:pt x="18481" y="4881"/>
                  <a:pt x="18439" y="4761"/>
                  <a:pt x="18425" y="4760"/>
                </a:cubicBezTo>
                <a:cubicBezTo>
                  <a:pt x="18416" y="4760"/>
                  <a:pt x="18408" y="4747"/>
                  <a:pt x="18408" y="4730"/>
                </a:cubicBezTo>
                <a:cubicBezTo>
                  <a:pt x="18408" y="4714"/>
                  <a:pt x="18375" y="4636"/>
                  <a:pt x="18335" y="4556"/>
                </a:cubicBezTo>
                <a:cubicBezTo>
                  <a:pt x="18294" y="4477"/>
                  <a:pt x="18261" y="4398"/>
                  <a:pt x="18261" y="4384"/>
                </a:cubicBezTo>
                <a:cubicBezTo>
                  <a:pt x="18261" y="4369"/>
                  <a:pt x="18239" y="4324"/>
                  <a:pt x="18213" y="4282"/>
                </a:cubicBezTo>
                <a:cubicBezTo>
                  <a:pt x="18161" y="4199"/>
                  <a:pt x="18148" y="4166"/>
                  <a:pt x="18041" y="3882"/>
                </a:cubicBezTo>
                <a:cubicBezTo>
                  <a:pt x="18001" y="3775"/>
                  <a:pt x="17944" y="3645"/>
                  <a:pt x="17914" y="3591"/>
                </a:cubicBezTo>
                <a:cubicBezTo>
                  <a:pt x="17885" y="3536"/>
                  <a:pt x="17861" y="3476"/>
                  <a:pt x="17861" y="3457"/>
                </a:cubicBezTo>
                <a:cubicBezTo>
                  <a:pt x="17861" y="3438"/>
                  <a:pt x="17852" y="3423"/>
                  <a:pt x="17840" y="3423"/>
                </a:cubicBezTo>
                <a:cubicBezTo>
                  <a:pt x="17828" y="3423"/>
                  <a:pt x="17809" y="3394"/>
                  <a:pt x="17799" y="3357"/>
                </a:cubicBezTo>
                <a:cubicBezTo>
                  <a:pt x="17772" y="3262"/>
                  <a:pt x="17405" y="2556"/>
                  <a:pt x="17373" y="2537"/>
                </a:cubicBezTo>
                <a:cubicBezTo>
                  <a:pt x="17363" y="2532"/>
                  <a:pt x="17356" y="2509"/>
                  <a:pt x="17356" y="2487"/>
                </a:cubicBezTo>
                <a:cubicBezTo>
                  <a:pt x="17356" y="2465"/>
                  <a:pt x="17348" y="2444"/>
                  <a:pt x="17338" y="2438"/>
                </a:cubicBezTo>
                <a:cubicBezTo>
                  <a:pt x="17329" y="2433"/>
                  <a:pt x="17280" y="2348"/>
                  <a:pt x="17229" y="2250"/>
                </a:cubicBezTo>
                <a:cubicBezTo>
                  <a:pt x="17178" y="2152"/>
                  <a:pt x="17112" y="2038"/>
                  <a:pt x="17082" y="1996"/>
                </a:cubicBezTo>
                <a:cubicBezTo>
                  <a:pt x="17053" y="1954"/>
                  <a:pt x="17000" y="1868"/>
                  <a:pt x="16966" y="1805"/>
                </a:cubicBezTo>
                <a:cubicBezTo>
                  <a:pt x="16931" y="1742"/>
                  <a:pt x="16867" y="1635"/>
                  <a:pt x="16824" y="1568"/>
                </a:cubicBezTo>
                <a:cubicBezTo>
                  <a:pt x="16781" y="1502"/>
                  <a:pt x="16746" y="1434"/>
                  <a:pt x="16745" y="1416"/>
                </a:cubicBezTo>
                <a:cubicBezTo>
                  <a:pt x="16744" y="1360"/>
                  <a:pt x="16413" y="958"/>
                  <a:pt x="16368" y="958"/>
                </a:cubicBezTo>
                <a:cubicBezTo>
                  <a:pt x="16355" y="958"/>
                  <a:pt x="16344" y="947"/>
                  <a:pt x="16344" y="935"/>
                </a:cubicBezTo>
                <a:cubicBezTo>
                  <a:pt x="16344" y="922"/>
                  <a:pt x="16290" y="868"/>
                  <a:pt x="16224" y="812"/>
                </a:cubicBezTo>
                <a:cubicBezTo>
                  <a:pt x="16157" y="757"/>
                  <a:pt x="16083" y="690"/>
                  <a:pt x="16060" y="662"/>
                </a:cubicBezTo>
                <a:cubicBezTo>
                  <a:pt x="15830" y="388"/>
                  <a:pt x="15266" y="94"/>
                  <a:pt x="14849" y="32"/>
                </a:cubicBezTo>
                <a:cubicBezTo>
                  <a:pt x="14704" y="10"/>
                  <a:pt x="14540" y="0"/>
                  <a:pt x="14381" y="0"/>
                </a:cubicBezTo>
                <a:close/>
                <a:moveTo>
                  <a:pt x="7750" y="12773"/>
                </a:moveTo>
                <a:lnTo>
                  <a:pt x="7824" y="12780"/>
                </a:lnTo>
                <a:lnTo>
                  <a:pt x="7719" y="12914"/>
                </a:lnTo>
                <a:cubicBezTo>
                  <a:pt x="7662" y="12989"/>
                  <a:pt x="7584" y="13076"/>
                  <a:pt x="7548" y="13107"/>
                </a:cubicBezTo>
                <a:cubicBezTo>
                  <a:pt x="7463" y="13182"/>
                  <a:pt x="7431" y="13180"/>
                  <a:pt x="7376" y="13096"/>
                </a:cubicBezTo>
                <a:cubicBezTo>
                  <a:pt x="7325" y="13020"/>
                  <a:pt x="7314" y="12864"/>
                  <a:pt x="7356" y="12816"/>
                </a:cubicBezTo>
                <a:cubicBezTo>
                  <a:pt x="7381" y="12787"/>
                  <a:pt x="7600" y="12763"/>
                  <a:pt x="7750" y="1277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7" name="Organise for New Shoes Theatre actors to present Hurried Steps stories of your choosing and collaborate with us to invite panel members"/>
          <p:cNvSpPr txBox="1"/>
          <p:nvPr/>
        </p:nvSpPr>
        <p:spPr>
          <a:xfrm>
            <a:off x="2604641" y="2373362"/>
            <a:ext cx="7795518" cy="12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28600" indent="-228600">
              <a:spcBef>
                <a:spcPts val="4200"/>
              </a:spcBef>
              <a:buSzPct val="100000"/>
              <a:buAutoNum type="arabicPeriod"/>
              <a:defRPr sz="2500"/>
            </a:pPr>
            <a:r>
              <a:t>Organise for New Shoes Theatre actors to present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t> stories of your choosing and collaborate with us to invite panel members</a:t>
            </a:r>
          </a:p>
        </p:txBody>
      </p:sp>
      <p:sp>
        <p:nvSpPr>
          <p:cNvPr id="168" name="Organisations can"/>
          <p:cNvSpPr txBox="1">
            <a:spLocks noGrp="1"/>
          </p:cNvSpPr>
          <p:nvPr>
            <p:ph type="title"/>
          </p:nvPr>
        </p:nvSpPr>
        <p:spPr>
          <a:xfrm>
            <a:off x="1270000" y="457200"/>
            <a:ext cx="10464800" cy="162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Organisations can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DSC_7389.JPG" descr="DSC_7389.JPG"/>
          <p:cNvPicPr>
            <a:picLocks noChangeAspect="1"/>
          </p:cNvPicPr>
          <p:nvPr/>
        </p:nvPicPr>
        <p:blipFill>
          <a:blip r:embed="rId2"/>
          <a:srcRect t="30316" r="3656"/>
          <a:stretch>
            <a:fillRect/>
          </a:stretch>
        </p:blipFill>
        <p:spPr>
          <a:xfrm>
            <a:off x="2662435" y="5407024"/>
            <a:ext cx="7679855" cy="370311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2. Groups can organise their own performance with their own community members performing…"/>
          <p:cNvSpPr txBox="1"/>
          <p:nvPr/>
        </p:nvSpPr>
        <p:spPr>
          <a:xfrm>
            <a:off x="2597149" y="2374900"/>
            <a:ext cx="7810501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200"/>
              </a:spcBef>
              <a:defRPr sz="2100"/>
            </a:pPr>
            <a:r>
              <a:t>2. Groups can organise their own performance with their own community members performing </a:t>
            </a:r>
          </a:p>
          <a:p>
            <a:pPr>
              <a:spcBef>
                <a:spcPts val="4200"/>
              </a:spcBef>
              <a:defRPr sz="2100"/>
            </a:pPr>
            <a:r>
              <a:t>- New Shoes Theatre would obtain the permissions from the playwright &amp; translator.  </a:t>
            </a:r>
            <a:br/>
            <a:r>
              <a:t>-We could also lend music stands. </a:t>
            </a:r>
            <a:br/>
            <a:r>
              <a:t>-There has to be a panel discussion afterwards.</a:t>
            </a:r>
          </a:p>
        </p:txBody>
      </p:sp>
      <p:sp>
        <p:nvSpPr>
          <p:cNvPr id="172" name="Organisations can"/>
          <p:cNvSpPr txBox="1">
            <a:spLocks noGrp="1"/>
          </p:cNvSpPr>
          <p:nvPr>
            <p:ph type="title"/>
          </p:nvPr>
        </p:nvSpPr>
        <p:spPr>
          <a:xfrm>
            <a:off x="1270000" y="457200"/>
            <a:ext cx="10464800" cy="162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Organisations can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3. Host workshops: There is a Hurried Steps themed workshop devised for young people. We use the fairytale and not Hurried Steps stories as a structure for this workshop"/>
          <p:cNvSpPr txBox="1"/>
          <p:nvPr/>
        </p:nvSpPr>
        <p:spPr>
          <a:xfrm>
            <a:off x="2603500" y="2243137"/>
            <a:ext cx="77978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200"/>
              </a:spcBef>
              <a:defRPr sz="2100"/>
            </a:pPr>
            <a:r>
              <a:t>3. Host workshops: There is a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t> themed workshop devised for young people. We use the fairytale and not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t> stories as a structure for this workshop</a:t>
            </a:r>
          </a:p>
        </p:txBody>
      </p:sp>
      <p:sp>
        <p:nvSpPr>
          <p:cNvPr id="175" name="Organisations can"/>
          <p:cNvSpPr txBox="1">
            <a:spLocks noGrp="1"/>
          </p:cNvSpPr>
          <p:nvPr>
            <p:ph type="title"/>
          </p:nvPr>
        </p:nvSpPr>
        <p:spPr>
          <a:xfrm>
            <a:off x="3077170" y="435330"/>
            <a:ext cx="6850460" cy="16160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Organisations can</a:t>
            </a:r>
          </a:p>
        </p:txBody>
      </p:sp>
      <p:grpSp>
        <p:nvGrpSpPr>
          <p:cNvPr id="178" name="Group"/>
          <p:cNvGrpSpPr/>
          <p:nvPr/>
        </p:nvGrpSpPr>
        <p:grpSpPr>
          <a:xfrm>
            <a:off x="2856302" y="3704869"/>
            <a:ext cx="7292196" cy="5327360"/>
            <a:chOff x="0" y="0"/>
            <a:chExt cx="7292195" cy="5327358"/>
          </a:xfrm>
        </p:grpSpPr>
        <p:pic>
          <p:nvPicPr>
            <p:cNvPr id="176" name="Workshop lancashire3.jpg" descr="Workshop lancashire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26" y="0"/>
              <a:ext cx="7103145" cy="5327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Cinderella Answers Back"/>
            <p:cNvSpPr txBox="1"/>
            <p:nvPr/>
          </p:nvSpPr>
          <p:spPr>
            <a:xfrm>
              <a:off x="0" y="0"/>
              <a:ext cx="7292196" cy="8173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spcBef>
                  <a:spcPts val="4200"/>
                </a:spcBef>
                <a:defRPr sz="4000" i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100" i="0">
                  <a:latin typeface="+mn-lt"/>
                  <a:ea typeface="+mn-ea"/>
                  <a:cs typeface="+mn-cs"/>
                  <a:sym typeface="Helvetica Light"/>
                </a:defRPr>
              </a:pPr>
              <a:r>
                <a:rPr sz="4000" i="1">
                  <a:latin typeface="Helvetica"/>
                  <a:ea typeface="Helvetica"/>
                  <a:cs typeface="Helvetica"/>
                  <a:sym typeface="Helvetica"/>
                </a:rPr>
                <a:t>Cinderella Answers Back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inderella Answers Back"/>
          <p:cNvSpPr>
            <a:spLocks noGrp="1"/>
          </p:cNvSpPr>
          <p:nvPr>
            <p:ph type="title"/>
          </p:nvPr>
        </p:nvSpPr>
        <p:spPr>
          <a:xfrm>
            <a:off x="1270000" y="457200"/>
            <a:ext cx="10464800" cy="162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Cinderella Answers Back</a:t>
            </a:r>
          </a:p>
        </p:txBody>
      </p:sp>
      <p:pic>
        <p:nvPicPr>
          <p:cNvPr id="181" name="IMG_0105.JPG" descr="IMG_0105.JPG"/>
          <p:cNvPicPr>
            <a:picLocks noChangeAspect="1"/>
          </p:cNvPicPr>
          <p:nvPr/>
        </p:nvPicPr>
        <p:blipFill>
          <a:blip r:embed="rId2"/>
          <a:srcRect t="21881" r="36040" b="1136"/>
          <a:stretch>
            <a:fillRect/>
          </a:stretch>
        </p:blipFill>
        <p:spPr>
          <a:xfrm>
            <a:off x="2746469" y="2400048"/>
            <a:ext cx="7511647" cy="6780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inderella Answers Back"/>
          <p:cNvSpPr txBox="1">
            <a:spLocks noGrp="1"/>
          </p:cNvSpPr>
          <p:nvPr>
            <p:ph type="title"/>
          </p:nvPr>
        </p:nvSpPr>
        <p:spPr>
          <a:xfrm>
            <a:off x="1616050" y="457200"/>
            <a:ext cx="9772700" cy="16256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Cinderella Answers Back</a:t>
            </a:r>
          </a:p>
        </p:txBody>
      </p:sp>
      <p:pic>
        <p:nvPicPr>
          <p:cNvPr id="184" name="IMG_0056.jpg" descr="IMG_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262" y="2372171"/>
            <a:ext cx="5248276" cy="699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For longer workshops we discuss ideas during ‘family’ meals"/>
          <p:cNvSpPr txBox="1"/>
          <p:nvPr/>
        </p:nvSpPr>
        <p:spPr>
          <a:xfrm>
            <a:off x="878789" y="1614413"/>
            <a:ext cx="112472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For longer workshops we discuss ideas during ‘family’ meals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haracter work.jpg" descr="character w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07" y="2399657"/>
            <a:ext cx="5179786" cy="690638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Cinderella Answers Back"/>
          <p:cNvSpPr txBox="1">
            <a:spLocks noGrp="1"/>
          </p:cNvSpPr>
          <p:nvPr>
            <p:ph type="title"/>
          </p:nvPr>
        </p:nvSpPr>
        <p:spPr>
          <a:xfrm>
            <a:off x="1270000" y="457200"/>
            <a:ext cx="10464800" cy="1616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Cinderella Answers Back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L - plain text.jpg" descr="L - plain text.jpg"/>
          <p:cNvPicPr>
            <a:picLocks noChangeAspect="1"/>
          </p:cNvPicPr>
          <p:nvPr/>
        </p:nvPicPr>
        <p:blipFill>
          <a:blip r:embed="rId2"/>
          <a:srcRect t="32772" b="32772"/>
          <a:stretch>
            <a:fillRect/>
          </a:stretch>
        </p:blipFill>
        <p:spPr>
          <a:xfrm>
            <a:off x="3801864" y="843483"/>
            <a:ext cx="5400983" cy="130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oster ID for amateur performance Large.jpg" descr="Poster ID for amateur performance Large.jpg"/>
          <p:cNvPicPr>
            <a:picLocks noChangeAspect="1"/>
          </p:cNvPicPr>
          <p:nvPr/>
        </p:nvPicPr>
        <p:blipFill>
          <a:blip r:embed="rId3"/>
          <a:srcRect t="6517" b="4819"/>
          <a:stretch>
            <a:fillRect/>
          </a:stretch>
        </p:blipFill>
        <p:spPr>
          <a:xfrm>
            <a:off x="3133725" y="2975570"/>
            <a:ext cx="6737296" cy="5631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0826.jpg" descr="IMG_0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318867"/>
            <a:ext cx="8128000" cy="585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Hurried Steps is available to read you are welcome to take a copy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1714500"/>
            <a:ext cx="10464800" cy="1130300"/>
          </a:xfrm>
          <a:prstGeom prst="rect">
            <a:avLst/>
          </a:prstGeom>
        </p:spPr>
        <p:txBody>
          <a:bodyPr/>
          <a:lstStyle/>
          <a:p>
            <a:pPr defTabSz="484886">
              <a:defRPr sz="2656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t> is available to read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you are welcome to take a copy</a:t>
            </a:r>
          </a:p>
          <a:p>
            <a:pPr defTabSz="484886">
              <a:defRPr sz="2656"/>
            </a:pPr>
            <a:r>
              <a:t>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Trigger warnings - powerful descriptions of violence and control</a:t>
            </a:r>
            <a:r>
              <a:t>)</a:t>
            </a:r>
          </a:p>
        </p:txBody>
      </p:sp>
      <p:sp>
        <p:nvSpPr>
          <p:cNvPr id="192" name="Book"/>
          <p:cNvSpPr txBox="1">
            <a:spLocks noGrp="1"/>
          </p:cNvSpPr>
          <p:nvPr>
            <p:ph type="ctrTitle"/>
          </p:nvPr>
        </p:nvSpPr>
        <p:spPr>
          <a:xfrm>
            <a:off x="5170041" y="457200"/>
            <a:ext cx="2664718" cy="16256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Book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Copyrighr Bloombury.jpeg" descr="Copyrighr Bloombur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36" y="3213348"/>
            <a:ext cx="3994927" cy="596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he Kubra FGM/C story is published by Bloomsbury (Trigger warning - powerful description of violence)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1574800"/>
            <a:ext cx="10464800" cy="1130300"/>
          </a:xfrm>
          <a:prstGeom prst="rect">
            <a:avLst/>
          </a:prstGeom>
        </p:spPr>
        <p:txBody>
          <a:bodyPr/>
          <a:lstStyle/>
          <a:p>
            <a:r>
              <a:t>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Kubra</a:t>
            </a:r>
            <a:r>
              <a:t> FGM/C story is published by Bloomsbury (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Trigger warning - powerful description of violence</a:t>
            </a:r>
            <a:r>
              <a:t>)</a:t>
            </a:r>
          </a:p>
        </p:txBody>
      </p:sp>
      <p:sp>
        <p:nvSpPr>
          <p:cNvPr id="196" name="Book"/>
          <p:cNvSpPr txBox="1">
            <a:spLocks noGrp="1"/>
          </p:cNvSpPr>
          <p:nvPr>
            <p:ph type="ctrTitle"/>
          </p:nvPr>
        </p:nvSpPr>
        <p:spPr>
          <a:xfrm>
            <a:off x="5170041" y="457200"/>
            <a:ext cx="2664718" cy="16256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Book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L - pattern.jpg" descr="L - pattern.jpg"/>
          <p:cNvPicPr>
            <a:picLocks noChangeAspect="1"/>
          </p:cNvPicPr>
          <p:nvPr/>
        </p:nvPicPr>
        <p:blipFill>
          <a:blip r:embed="rId2"/>
          <a:srcRect l="349" t="38871" r="349" b="38871"/>
          <a:stretch>
            <a:fillRect/>
          </a:stretch>
        </p:blipFill>
        <p:spPr>
          <a:xfrm>
            <a:off x="38496" y="7788399"/>
            <a:ext cx="13004801" cy="2044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L - plain text.jpg" descr="L - plain text.jpg"/>
          <p:cNvPicPr>
            <a:picLocks noChangeAspect="1"/>
          </p:cNvPicPr>
          <p:nvPr/>
        </p:nvPicPr>
        <p:blipFill>
          <a:blip r:embed="rId3"/>
          <a:srcRect t="32772" b="32772"/>
          <a:stretch>
            <a:fillRect/>
          </a:stretch>
        </p:blipFill>
        <p:spPr>
          <a:xfrm>
            <a:off x="3801864" y="462483"/>
            <a:ext cx="5400983" cy="130550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www.newshoestheatre.org.uk"/>
          <p:cNvSpPr txBox="1"/>
          <p:nvPr/>
        </p:nvSpPr>
        <p:spPr>
          <a:xfrm>
            <a:off x="3284702" y="5957651"/>
            <a:ext cx="643539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</a:lvl1pPr>
          </a:lstStyle>
          <a:p>
            <a:r>
              <a:t>www.newshoestheatre.org.uk</a:t>
            </a:r>
          </a:p>
        </p:txBody>
      </p:sp>
      <p:sp>
        <p:nvSpPr>
          <p:cNvPr id="201" name="Contact Nicolette Kay"/>
          <p:cNvSpPr txBox="1"/>
          <p:nvPr/>
        </p:nvSpPr>
        <p:spPr>
          <a:xfrm>
            <a:off x="4098124" y="3811609"/>
            <a:ext cx="480855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200"/>
              </a:spcBef>
            </a:lvl1pPr>
          </a:lstStyle>
          <a:p>
            <a:r>
              <a:t>Contact Nicolette Kay</a:t>
            </a:r>
          </a:p>
        </p:txBody>
      </p:sp>
      <p:sp>
        <p:nvSpPr>
          <p:cNvPr id="202" name="www.hurriedsteps.org"/>
          <p:cNvSpPr txBox="1"/>
          <p:nvPr/>
        </p:nvSpPr>
        <p:spPr>
          <a:xfrm>
            <a:off x="4085577" y="2669703"/>
            <a:ext cx="48336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200"/>
              </a:spcBef>
            </a:lvl1pPr>
          </a:lstStyle>
          <a:p>
            <a:r>
              <a:t>www.hurriedsteps.org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04" name="admin@newshoestheatre.org.uk"/>
          <p:cNvSpPr txBox="1"/>
          <p:nvPr/>
        </p:nvSpPr>
        <p:spPr>
          <a:xfrm>
            <a:off x="2997796" y="4953514"/>
            <a:ext cx="700920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admin@newshoestheatre.org.uk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Hurried Steps is a hard hitting, powerful text written from accounts given to the writer by Amnesty International and she has since added stories taken from newspaper articles"/>
          <p:cNvSpPr txBox="1">
            <a:spLocks noGrp="1"/>
          </p:cNvSpPr>
          <p:nvPr>
            <p:ph type="ctrTitle"/>
          </p:nvPr>
        </p:nvSpPr>
        <p:spPr>
          <a:xfrm>
            <a:off x="1604898" y="5399958"/>
            <a:ext cx="10045701" cy="2538413"/>
          </a:xfrm>
          <a:prstGeom prst="rect">
            <a:avLst/>
          </a:prstGeom>
          <a:solidFill>
            <a:srgbClr val="000000"/>
          </a:solidFill>
        </p:spPr>
        <p:txBody>
          <a:bodyPr anchor="ctr">
            <a:noAutofit/>
          </a:bodyPr>
          <a:lstStyle/>
          <a:p>
            <a:pPr lvl="2" indent="0">
              <a:spcBef>
                <a:spcPts val="4200"/>
              </a:spcBef>
              <a:defRPr sz="3200"/>
            </a:pPr>
            <a:br>
              <a:rPr lang="en-GB" i="1" dirty="0">
                <a:latin typeface="Helvetica"/>
                <a:ea typeface="Helvetica"/>
                <a:cs typeface="Helvetica"/>
                <a:sym typeface="Helvetica"/>
              </a:rPr>
            </a:br>
            <a:br>
              <a:rPr lang="en-GB" i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Hurried Steps </a:t>
            </a:r>
            <a:r>
              <a:rPr dirty="0"/>
              <a:t>is a hard hitting, powerful text written from accounts given to the writer by Amnesty International and she has since added stories taken from newspaper articles</a:t>
            </a:r>
          </a:p>
          <a:p>
            <a:pPr lvl="2" indent="0">
              <a:spcBef>
                <a:spcPts val="4200"/>
              </a:spcBef>
              <a:defRPr sz="3200"/>
            </a:pPr>
            <a:endParaRPr dirty="0"/>
          </a:p>
        </p:txBody>
      </p:sp>
      <p:pic>
        <p:nvPicPr>
          <p:cNvPr id="126" name="L - plain text.jpg" descr="L - plain text.jpg"/>
          <p:cNvPicPr>
            <a:picLocks noChangeAspect="1"/>
          </p:cNvPicPr>
          <p:nvPr/>
        </p:nvPicPr>
        <p:blipFill>
          <a:blip r:embed="rId2"/>
          <a:srcRect t="32772" b="32772"/>
          <a:stretch>
            <a:fillRect/>
          </a:stretch>
        </p:blipFill>
        <p:spPr>
          <a:xfrm>
            <a:off x="3801864" y="457200"/>
            <a:ext cx="5400983" cy="130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oster ID for amateur performance Large.jpg" descr="Poster ID for amateur performance Large.jpg"/>
          <p:cNvPicPr>
            <a:picLocks noChangeAspect="1"/>
          </p:cNvPicPr>
          <p:nvPr/>
        </p:nvPicPr>
        <p:blipFill>
          <a:blip r:embed="rId3"/>
          <a:srcRect t="55211" b="4819"/>
          <a:stretch>
            <a:fillRect/>
          </a:stretch>
        </p:blipFill>
        <p:spPr>
          <a:xfrm>
            <a:off x="3133725" y="2159000"/>
            <a:ext cx="6737296" cy="2538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Hurried Steps is presented simply. There's a choice of 10 powerful stories from all over the world, based on real Amnesty testimonies &amp; newspaper cuttings.  Organisations can choose which stories are performed."/>
          <p:cNvSpPr txBox="1">
            <a:spLocks noGrp="1"/>
          </p:cNvSpPr>
          <p:nvPr>
            <p:ph type="ctrTitle"/>
          </p:nvPr>
        </p:nvSpPr>
        <p:spPr>
          <a:xfrm>
            <a:off x="1479550" y="5461000"/>
            <a:ext cx="10045700" cy="3422105"/>
          </a:xfrm>
          <a:prstGeom prst="rect">
            <a:avLst/>
          </a:prstGeom>
          <a:solidFill>
            <a:srgbClr val="000000"/>
          </a:solidFill>
        </p:spPr>
        <p:txBody>
          <a:bodyPr anchor="ctr">
            <a:noAutofit/>
          </a:bodyPr>
          <a:lstStyle/>
          <a:p>
            <a:pPr lvl="2" indent="0">
              <a:spcBef>
                <a:spcPts val="4200"/>
              </a:spcBef>
              <a:defRPr sz="3200"/>
            </a:pPr>
            <a:br>
              <a:rPr lang="en-GB" i="1" dirty="0">
                <a:latin typeface="Helvetica"/>
                <a:ea typeface="Helvetica"/>
                <a:cs typeface="Helvetica"/>
                <a:sym typeface="Helvetica"/>
              </a:rPr>
            </a:br>
            <a:br>
              <a:rPr lang="en-GB" i="1" dirty="0">
                <a:latin typeface="Helvetica"/>
                <a:ea typeface="Helvetica"/>
                <a:cs typeface="Helvetica"/>
                <a:sym typeface="Helvetica"/>
              </a:rPr>
            </a:b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rPr dirty="0"/>
              <a:t> is presented simply. There's a choice of 10 powerful stories from all over the world, based on real Amnesty testimonies &amp; newspaper cuttings.</a:t>
            </a:r>
            <a:br>
              <a:rPr dirty="0"/>
            </a:br>
            <a:br>
              <a:rPr dirty="0"/>
            </a:br>
            <a:r>
              <a:rPr dirty="0" err="1"/>
              <a:t>Organisations</a:t>
            </a:r>
            <a:r>
              <a:rPr dirty="0"/>
              <a:t> can choose which stories are performed.</a:t>
            </a:r>
            <a:br>
              <a:rPr dirty="0"/>
            </a:br>
            <a:endParaRPr dirty="0"/>
          </a:p>
          <a:p>
            <a:pPr lvl="2" indent="0">
              <a:spcBef>
                <a:spcPts val="4200"/>
              </a:spcBef>
              <a:defRPr sz="3200"/>
            </a:pPr>
            <a:endParaRPr dirty="0"/>
          </a:p>
        </p:txBody>
      </p:sp>
      <p:pic>
        <p:nvPicPr>
          <p:cNvPr id="130" name="L - plain text.jpg" descr="L - plain text.jpg"/>
          <p:cNvPicPr>
            <a:picLocks noChangeAspect="1"/>
          </p:cNvPicPr>
          <p:nvPr/>
        </p:nvPicPr>
        <p:blipFill>
          <a:blip r:embed="rId2"/>
          <a:srcRect t="32772" b="32772"/>
          <a:stretch>
            <a:fillRect/>
          </a:stretch>
        </p:blipFill>
        <p:spPr>
          <a:xfrm>
            <a:off x="3801864" y="457200"/>
            <a:ext cx="5400983" cy="130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oster ID for amateur performance Large.jpg" descr="Poster ID for amateur performance Large.jpg"/>
          <p:cNvPicPr>
            <a:picLocks noChangeAspect="1"/>
          </p:cNvPicPr>
          <p:nvPr/>
        </p:nvPicPr>
        <p:blipFill>
          <a:blip r:embed="rId3"/>
          <a:srcRect t="55211" b="4819"/>
          <a:stretch>
            <a:fillRect/>
          </a:stretch>
        </p:blipFill>
        <p:spPr>
          <a:xfrm>
            <a:off x="3133725" y="2159111"/>
            <a:ext cx="6737296" cy="2538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4836" b="4836"/>
          <a:stretch>
            <a:fillRect/>
          </a:stretch>
        </p:blipFill>
        <p:spPr>
          <a:xfrm>
            <a:off x="2035770" y="3811984"/>
            <a:ext cx="8933183" cy="5406317"/>
          </a:xfrm>
          <a:prstGeom prst="rect">
            <a:avLst/>
          </a:prstGeom>
        </p:spPr>
      </p:pic>
      <p:sp>
        <p:nvSpPr>
          <p:cNvPr id="134" name="The hour long play is performed in a stark context; five actors stand without visual distractions as they recount stories about violence against women and girls."/>
          <p:cNvSpPr txBox="1">
            <a:spLocks noGrp="1"/>
          </p:cNvSpPr>
          <p:nvPr>
            <p:ph type="title"/>
          </p:nvPr>
        </p:nvSpPr>
        <p:spPr>
          <a:xfrm>
            <a:off x="1511300" y="1870967"/>
            <a:ext cx="9982200" cy="15432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3800"/>
              </a:spcBef>
              <a:defRPr sz="2800"/>
            </a:lvl1pPr>
          </a:lstStyle>
          <a:p>
            <a:r>
              <a:t>The hour long play is performed in a stark context; five actors stand without visual distractions as they recount stories about violence against women and girls.</a:t>
            </a:r>
          </a:p>
        </p:txBody>
      </p:sp>
      <p:sp>
        <p:nvSpPr>
          <p:cNvPr id="135" name="Hurried Steps"/>
          <p:cNvSpPr txBox="1"/>
          <p:nvPr/>
        </p:nvSpPr>
        <p:spPr>
          <a:xfrm>
            <a:off x="3946983" y="457200"/>
            <a:ext cx="5110834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Hurried Steps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anels"/>
          <p:cNvSpPr txBox="1"/>
          <p:nvPr/>
        </p:nvSpPr>
        <p:spPr>
          <a:xfrm>
            <a:off x="5216859" y="457200"/>
            <a:ext cx="2571082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Panels</a:t>
            </a:r>
          </a:p>
        </p:txBody>
      </p:sp>
      <p:pic>
        <p:nvPicPr>
          <p:cNvPr id="138" name="Hurried Steps panel Sydney.jpg" descr="Hurried Steps panel Sydney.jpg"/>
          <p:cNvPicPr>
            <a:picLocks noChangeAspect="1"/>
          </p:cNvPicPr>
          <p:nvPr/>
        </p:nvPicPr>
        <p:blipFill>
          <a:blip r:embed="rId2"/>
          <a:srcRect t="25398" r="5992"/>
          <a:stretch>
            <a:fillRect/>
          </a:stretch>
        </p:blipFill>
        <p:spPr>
          <a:xfrm>
            <a:off x="1899840" y="3897213"/>
            <a:ext cx="9204971" cy="54785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All performances must be followed by a discussion panel. They have included advocates/representatives from many different organisations"/>
          <p:cNvSpPr txBox="1"/>
          <p:nvPr/>
        </p:nvSpPr>
        <p:spPr>
          <a:xfrm>
            <a:off x="2393329" y="1935906"/>
            <a:ext cx="821814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spcBef>
                <a:spcPts val="4200"/>
              </a:spcBef>
              <a:defRPr sz="2500"/>
            </a:lvl1pPr>
          </a:lstStyle>
          <a:p>
            <a:r>
              <a:t>All performances must be followed by a discussion panel. They have included advocates/representatives from many different organisations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Hurried Steps only needs two days rehearsal and can be performed in any space."/>
          <p:cNvSpPr txBox="1">
            <a:spLocks noGrp="1"/>
          </p:cNvSpPr>
          <p:nvPr>
            <p:ph type="ctrTitle"/>
          </p:nvPr>
        </p:nvSpPr>
        <p:spPr>
          <a:xfrm>
            <a:off x="1479549" y="5419030"/>
            <a:ext cx="10045702" cy="3293986"/>
          </a:xfrm>
          <a:prstGeom prst="rect">
            <a:avLst/>
          </a:prstGeom>
          <a:solidFill>
            <a:srgbClr val="000000"/>
          </a:solidFill>
        </p:spPr>
        <p:txBody>
          <a:bodyPr lIns="50800" tIns="50800" rIns="50800" bIns="50800" anchor="b">
            <a:noAutofit/>
          </a:bodyPr>
          <a:lstStyle/>
          <a:p>
            <a:pPr lvl="2" indent="0">
              <a:spcBef>
                <a:spcPts val="4200"/>
              </a:spcBef>
              <a:defRPr sz="3200"/>
            </a:pP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Hurried Steps</a:t>
            </a:r>
            <a:r>
              <a:rPr dirty="0"/>
              <a:t> only needs two days rehearsal and can be performed in any space. </a:t>
            </a:r>
          </a:p>
          <a:p>
            <a:pPr lvl="2" indent="0">
              <a:spcBef>
                <a:spcPts val="4200"/>
              </a:spcBef>
              <a:defRPr sz="3200"/>
            </a:pPr>
            <a:endParaRPr/>
          </a:p>
          <a:p>
            <a:pPr lvl="2" indent="0">
              <a:spcBef>
                <a:spcPts val="4200"/>
              </a:spcBef>
              <a:defRPr sz="3200"/>
            </a:pPr>
            <a:endParaRPr/>
          </a:p>
        </p:txBody>
      </p:sp>
      <p:pic>
        <p:nvPicPr>
          <p:cNvPr id="143" name="L - plain text.jpg" descr="L - plain text.jpg"/>
          <p:cNvPicPr>
            <a:picLocks noChangeAspect="1"/>
          </p:cNvPicPr>
          <p:nvPr/>
        </p:nvPicPr>
        <p:blipFill>
          <a:blip r:embed="rId2"/>
          <a:srcRect t="32772" b="32772"/>
          <a:stretch>
            <a:fillRect/>
          </a:stretch>
        </p:blipFill>
        <p:spPr>
          <a:xfrm>
            <a:off x="3801864" y="622300"/>
            <a:ext cx="5400983" cy="130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oster ID for amateur performance Large.jpg" descr="Poster ID for amateur performance Large.jpg"/>
          <p:cNvPicPr>
            <a:picLocks noChangeAspect="1"/>
          </p:cNvPicPr>
          <p:nvPr/>
        </p:nvPicPr>
        <p:blipFill>
          <a:blip r:embed="rId3"/>
          <a:srcRect t="55211" b="4819"/>
          <a:stretch>
            <a:fillRect/>
          </a:stretch>
        </p:blipFill>
        <p:spPr>
          <a:xfrm>
            <a:off x="3133725" y="2159111"/>
            <a:ext cx="6737296" cy="2538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Viollca story…"/>
          <p:cNvSpPr txBox="1"/>
          <p:nvPr/>
        </p:nvSpPr>
        <p:spPr>
          <a:xfrm>
            <a:off x="2155700" y="455662"/>
            <a:ext cx="8693400" cy="162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Viollca story</a:t>
            </a:r>
            <a:r>
              <a:t> </a:t>
            </a:r>
          </a:p>
          <a:p>
            <a:pPr>
              <a:defRPr sz="3200"/>
            </a:pPr>
            <a:r>
              <a:t>- Sex trafficking and modern day slavery</a:t>
            </a:r>
          </a:p>
        </p:txBody>
      </p:sp>
      <p:pic>
        <p:nvPicPr>
          <p:cNvPr id="147" name="Lucy Vandi© Neville Chadwick4.jpg" descr="Lucy Vandi© Neville Chadwic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395" y="2209956"/>
            <a:ext cx="4790010" cy="7155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resa and Marguerite stories…"/>
          <p:cNvSpPr txBox="1"/>
          <p:nvPr/>
        </p:nvSpPr>
        <p:spPr>
          <a:xfrm>
            <a:off x="772293" y="457199"/>
            <a:ext cx="1146021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Teresa and Marguerite stories</a:t>
            </a:r>
            <a:r>
              <a:t> </a:t>
            </a:r>
          </a:p>
          <a:p>
            <a:pPr>
              <a:defRPr sz="3200"/>
            </a:pPr>
            <a:r>
              <a:t>- Coercive control/domestic abuse &amp; no police intervention</a:t>
            </a:r>
          </a:p>
        </p:txBody>
      </p:sp>
      <p:pic>
        <p:nvPicPr>
          <p:cNvPr id="150" name="20121291_515509462121833_7035603213418299791_o.jpg" descr="20121291_515509462121833_7035603213418299791_o.jpg"/>
          <p:cNvPicPr>
            <a:picLocks noChangeAspect="1"/>
          </p:cNvPicPr>
          <p:nvPr/>
        </p:nvPicPr>
        <p:blipFill>
          <a:blip r:embed="rId2"/>
          <a:srcRect l="10155" t="14996" r="7237" b="9694"/>
          <a:stretch>
            <a:fillRect/>
          </a:stretch>
        </p:blipFill>
        <p:spPr>
          <a:xfrm>
            <a:off x="2070695" y="3644635"/>
            <a:ext cx="8863419" cy="5385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51793D1A37F4EB3054E3E30C94C36" ma:contentTypeVersion="15" ma:contentTypeDescription="Create a new document." ma:contentTypeScope="" ma:versionID="ba21a606bf31687f261d8512ff01da7c">
  <xsd:schema xmlns:xsd="http://www.w3.org/2001/XMLSchema" xmlns:xs="http://www.w3.org/2001/XMLSchema" xmlns:p="http://schemas.microsoft.com/office/2006/metadata/properties" xmlns:ns2="c4be6382-c42b-4808-ab56-1463cad5ca77" xmlns:ns3="1b83801e-36ca-4ccb-8b15-9137798ab6d2" targetNamespace="http://schemas.microsoft.com/office/2006/metadata/properties" ma:root="true" ma:fieldsID="83a7550ab2841e8547e2a209f3507eb5" ns2:_="" ns3:_="">
    <xsd:import namespace="c4be6382-c42b-4808-ab56-1463cad5ca77"/>
    <xsd:import namespace="1b83801e-36ca-4ccb-8b15-9137798ab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e6382-c42b-4808-ab56-1463cad5c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09603ee-69b4-403e-ac95-63817ba417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3801e-36ca-4ccb-8b15-9137798ab6d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43f8255-44ae-4e8b-bf5f-83fa0ba2ec92}" ma:internalName="TaxCatchAll" ma:showField="CatchAllData" ma:web="1b83801e-36ca-4ccb-8b15-9137798ab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83801e-36ca-4ccb-8b15-9137798ab6d2" xsi:nil="true"/>
    <lcf76f155ced4ddcb4097134ff3c332f xmlns="c4be6382-c42b-4808-ab56-1463cad5ca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413DFB-C3E6-4134-94E2-985527F910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38583-C982-4F4E-98E8-0B60CE027F1D}"/>
</file>

<file path=customXml/itemProps3.xml><?xml version="1.0" encoding="utf-8"?>
<ds:datastoreItem xmlns:ds="http://schemas.openxmlformats.org/officeDocument/2006/customXml" ds:itemID="{2EED48D0-3B97-442A-8F63-B152F693166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434</Words>
  <Application>Microsoft Office PowerPoint</Application>
  <PresentationFormat>Custom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Avenir Roman</vt:lpstr>
      <vt:lpstr>Helvetica</vt:lpstr>
      <vt:lpstr>Helvetica Light</vt:lpstr>
      <vt:lpstr>Gradient</vt:lpstr>
      <vt:lpstr>Founded in 2008 to present Hurried Steps New Shoes Theatre is registered as a Co Ltd by Guarantee and a Charity. This presentation is about our revival of Hurried Steps for International Women’s Day March 2025</vt:lpstr>
      <vt:lpstr>PowerPoint Presentation</vt:lpstr>
      <vt:lpstr>  Hurried Steps is a hard hitting, powerful text written from accounts given to the writer by Amnesty International and she has since added stories taken from newspaper articles </vt:lpstr>
      <vt:lpstr>  Hurried Steps is presented simply. There's a choice of 10 powerful stories from all over the world, based on real Amnesty testimonies &amp; newspaper cuttings.  Organisations can choose which stories are performed.  </vt:lpstr>
      <vt:lpstr>The hour long play is performed in a stark context; five actors stand without visual distractions as they recount stories about violence against women and girls.</vt:lpstr>
      <vt:lpstr>PowerPoint Presentation</vt:lpstr>
      <vt:lpstr>Hurried Steps only needs two days rehearsal and can be performed in any space.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Organisations can</vt:lpstr>
      <vt:lpstr>Organisations can</vt:lpstr>
      <vt:lpstr>Organisations can</vt:lpstr>
      <vt:lpstr>Cinderella Answers Back</vt:lpstr>
      <vt:lpstr>Cinderella Answers Back</vt:lpstr>
      <vt:lpstr>Cinderella Answers Back</vt:lpstr>
      <vt:lpstr>Book</vt:lpstr>
      <vt:lpstr>Book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Ania Bobrowicz</dc:creator>
  <cp:lastModifiedBy>Ania Bobrowicz</cp:lastModifiedBy>
  <cp:revision>11</cp:revision>
  <dcterms:modified xsi:type="dcterms:W3CDTF">2025-01-31T11:12:03Z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0x01010040A51793D1A37F4EB3054E3E30C94C36</vt:lpwstr>
  </property>
</Properties>
</file>