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8" r:id="rId6"/>
    <p:sldId id="265" r:id="rId7"/>
    <p:sldId id="272" r:id="rId8"/>
    <p:sldId id="263" r:id="rId9"/>
    <p:sldId id="260" r:id="rId10"/>
    <p:sldId id="275" r:id="rId11"/>
    <p:sldId id="276" r:id="rId12"/>
    <p:sldId id="261" r:id="rId13"/>
    <p:sldId id="270" r:id="rId14"/>
    <p:sldId id="269" r:id="rId15"/>
    <p:sldId id="271" r:id="rId16"/>
    <p:sldId id="273" r:id="rId17"/>
    <p:sldId id="274" r:id="rId18"/>
    <p:sldId id="267" r:id="rId19"/>
    <p:sldId id="264" r:id="rId2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54"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54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354" cy="496412"/>
          </a:xfrm>
          <a:prstGeom prst="rect">
            <a:avLst/>
          </a:prstGeom>
        </p:spPr>
        <p:txBody>
          <a:bodyPr vert="horz" lIns="92381" tIns="46190" rIns="92381" bIns="46190" rtlCol="0"/>
          <a:lstStyle>
            <a:lvl1pPr algn="l">
              <a:defRPr sz="1200"/>
            </a:lvl1pPr>
          </a:lstStyle>
          <a:p>
            <a:endParaRPr lang="en-GB" dirty="0"/>
          </a:p>
        </p:txBody>
      </p:sp>
      <p:sp>
        <p:nvSpPr>
          <p:cNvPr id="3" name="Date Placeholder 2"/>
          <p:cNvSpPr>
            <a:spLocks noGrp="1"/>
          </p:cNvSpPr>
          <p:nvPr>
            <p:ph type="dt" idx="1"/>
          </p:nvPr>
        </p:nvSpPr>
        <p:spPr>
          <a:xfrm>
            <a:off x="3778142" y="0"/>
            <a:ext cx="2889354" cy="496412"/>
          </a:xfrm>
          <a:prstGeom prst="rect">
            <a:avLst/>
          </a:prstGeom>
        </p:spPr>
        <p:txBody>
          <a:bodyPr vert="horz" lIns="92381" tIns="46190" rIns="92381" bIns="46190" rtlCol="0"/>
          <a:lstStyle>
            <a:lvl1pPr algn="r">
              <a:defRPr sz="1200"/>
            </a:lvl1pPr>
          </a:lstStyle>
          <a:p>
            <a:fld id="{684FA7F6-D5F7-4A8F-9EFB-28A256E90D8A}" type="datetimeFigureOut">
              <a:rPr lang="en-GB" smtClean="0"/>
              <a:t>05/02/2025</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2381" tIns="46190" rIns="92381" bIns="46190" rtlCol="0" anchor="ctr"/>
          <a:lstStyle/>
          <a:p>
            <a:endParaRPr lang="en-GB" dirty="0"/>
          </a:p>
        </p:txBody>
      </p:sp>
      <p:sp>
        <p:nvSpPr>
          <p:cNvPr id="5" name="Notes Placeholder 4"/>
          <p:cNvSpPr>
            <a:spLocks noGrp="1"/>
          </p:cNvSpPr>
          <p:nvPr>
            <p:ph type="body" sz="quarter" idx="3"/>
          </p:nvPr>
        </p:nvSpPr>
        <p:spPr>
          <a:xfrm>
            <a:off x="667389" y="4715920"/>
            <a:ext cx="5334314" cy="4466101"/>
          </a:xfrm>
          <a:prstGeom prst="rect">
            <a:avLst/>
          </a:prstGeom>
        </p:spPr>
        <p:txBody>
          <a:bodyPr vert="horz" lIns="92381" tIns="46190" rIns="92381" bIns="461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614"/>
            <a:ext cx="2889354" cy="496412"/>
          </a:xfrm>
          <a:prstGeom prst="rect">
            <a:avLst/>
          </a:prstGeom>
        </p:spPr>
        <p:txBody>
          <a:bodyPr vert="horz" lIns="92381" tIns="46190" rIns="92381" bIns="4619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142" y="9428614"/>
            <a:ext cx="2889354" cy="496412"/>
          </a:xfrm>
          <a:prstGeom prst="rect">
            <a:avLst/>
          </a:prstGeom>
        </p:spPr>
        <p:txBody>
          <a:bodyPr vert="horz" lIns="92381" tIns="46190" rIns="92381" bIns="46190" rtlCol="0" anchor="b"/>
          <a:lstStyle>
            <a:lvl1pPr algn="r">
              <a:defRPr sz="1200"/>
            </a:lvl1pPr>
          </a:lstStyle>
          <a:p>
            <a:fld id="{63DB42AD-4173-4ABC-8263-0B2E0C2D01F6}" type="slidenum">
              <a:rPr lang="en-GB" smtClean="0"/>
              <a:t>‹#›</a:t>
            </a:fld>
            <a:endParaRPr lang="en-GB" dirty="0"/>
          </a:p>
        </p:txBody>
      </p:sp>
    </p:spTree>
    <p:extLst>
      <p:ext uri="{BB962C8B-B14F-4D97-AF65-F5344CB8AC3E}">
        <p14:creationId xmlns:p14="http://schemas.microsoft.com/office/powerpoint/2010/main" val="393826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Good evening,</a:t>
            </a:r>
            <a:r>
              <a:rPr lang="en-GB" sz="1600" baseline="0" dirty="0"/>
              <a:t> </a:t>
            </a:r>
            <a:r>
              <a:rPr lang="en-GB" sz="1600" dirty="0"/>
              <a:t>my name is Kerry</a:t>
            </a:r>
            <a:r>
              <a:rPr lang="en-GB" sz="1600" baseline="0" dirty="0"/>
              <a:t> Banks and I am the Fundraising and Events Office</a:t>
            </a:r>
            <a:r>
              <a:rPr lang="en-GB" sz="1600" dirty="0"/>
              <a:t> at Martha Trust. Thank you for inviting me here</a:t>
            </a:r>
            <a:r>
              <a:rPr lang="en-GB" sz="1600" baseline="0" dirty="0"/>
              <a:t> to talk about our charity</a:t>
            </a:r>
            <a:endParaRPr lang="en-GB" sz="1600" dirty="0"/>
          </a:p>
          <a:p>
            <a:r>
              <a:rPr lang="en-GB" sz="1600" dirty="0"/>
              <a:t> I have been with Martha</a:t>
            </a:r>
            <a:r>
              <a:rPr lang="en-GB" sz="1600" baseline="0" dirty="0"/>
              <a:t> Trust</a:t>
            </a:r>
            <a:r>
              <a:rPr lang="en-GB" sz="1600" dirty="0"/>
              <a:t> for 3</a:t>
            </a:r>
            <a:r>
              <a:rPr lang="en-GB" sz="1600" baseline="0" dirty="0"/>
              <a:t> years now  and I love</a:t>
            </a:r>
            <a:r>
              <a:rPr lang="en-GB" sz="1600" dirty="0"/>
              <a:t> every minute of it; no 1 day is the same</a:t>
            </a:r>
            <a:r>
              <a:rPr lang="en-GB" sz="1600" baseline="0" dirty="0"/>
              <a:t> and I get to meet great people like yourselves </a:t>
            </a:r>
            <a:endParaRPr lang="en-GB" sz="1600" dirty="0"/>
          </a:p>
        </p:txBody>
      </p:sp>
      <p:sp>
        <p:nvSpPr>
          <p:cNvPr id="4" name="Slide Number Placeholder 3"/>
          <p:cNvSpPr>
            <a:spLocks noGrp="1"/>
          </p:cNvSpPr>
          <p:nvPr>
            <p:ph type="sldNum" sz="quarter" idx="10"/>
          </p:nvPr>
        </p:nvSpPr>
        <p:spPr/>
        <p:txBody>
          <a:bodyPr/>
          <a:lstStyle/>
          <a:p>
            <a:fld id="{63DB42AD-4173-4ABC-8263-0B2E0C2D01F6}" type="slidenum">
              <a:rPr lang="en-GB" smtClean="0"/>
              <a:t>1</a:t>
            </a:fld>
            <a:endParaRPr lang="en-GB" dirty="0"/>
          </a:p>
        </p:txBody>
      </p:sp>
    </p:spTree>
    <p:extLst>
      <p:ext uri="{BB962C8B-B14F-4D97-AF65-F5344CB8AC3E}">
        <p14:creationId xmlns:p14="http://schemas.microsoft.com/office/powerpoint/2010/main" val="397390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you are looking to fundraise for Martha this year why not consider supporting – Martha’s Sporting Summer?</a:t>
            </a:r>
          </a:p>
          <a:p>
            <a:r>
              <a:rPr lang="en-GB" sz="1200" kern="1200" dirty="0">
                <a:solidFill>
                  <a:schemeClr val="tx1"/>
                </a:solidFill>
                <a:effectLst/>
                <a:latin typeface="+mn-lt"/>
                <a:ea typeface="+mn-ea"/>
                <a:cs typeface="+mn-cs"/>
              </a:rPr>
              <a:t>As 2019 promises to be an amazing summer for flagship sporting occasions, why don’t you and your friends, family and colleagues support Martha through fun themed Summer Sports Days.</a:t>
            </a:r>
          </a:p>
          <a:p>
            <a:r>
              <a:rPr lang="en-GB" sz="1200" kern="1200" dirty="0">
                <a:solidFill>
                  <a:schemeClr val="tx1"/>
                </a:solidFill>
                <a:effectLst/>
                <a:latin typeface="+mn-lt"/>
                <a:ea typeface="+mn-ea"/>
                <a:cs typeface="+mn-cs"/>
              </a:rPr>
              <a:t>Celebrate the FA Cup Final, Rugby Six Nations and of course Wimbledon. Choose just one of the following elements or run several activities but all under the banner of ‘Martha’s Sporting Summer’.</a:t>
            </a:r>
          </a:p>
          <a:p>
            <a:pPr lvl="0"/>
            <a:r>
              <a:rPr lang="en-GB" sz="1200" kern="1200" dirty="0">
                <a:solidFill>
                  <a:schemeClr val="tx1"/>
                </a:solidFill>
                <a:effectLst/>
                <a:latin typeface="+mn-lt"/>
                <a:ea typeface="+mn-ea"/>
                <a:cs typeface="+mn-cs"/>
              </a:rPr>
              <a:t>Sweep Stakes</a:t>
            </a:r>
          </a:p>
          <a:p>
            <a:pPr lvl="0"/>
            <a:r>
              <a:rPr lang="en-GB" sz="1200" kern="1200" dirty="0">
                <a:solidFill>
                  <a:schemeClr val="tx1"/>
                </a:solidFill>
                <a:effectLst/>
                <a:latin typeface="+mn-lt"/>
                <a:ea typeface="+mn-ea"/>
                <a:cs typeface="+mn-cs"/>
              </a:rPr>
              <a:t>Match Day raffles</a:t>
            </a:r>
          </a:p>
          <a:p>
            <a:pPr lvl="0"/>
            <a:r>
              <a:rPr lang="en-GB" sz="1200" kern="1200" dirty="0">
                <a:solidFill>
                  <a:schemeClr val="tx1"/>
                </a:solidFill>
                <a:effectLst/>
                <a:latin typeface="+mn-lt"/>
                <a:ea typeface="+mn-ea"/>
                <a:cs typeface="+mn-cs"/>
              </a:rPr>
              <a:t>Sport Screening – organise a screening of a big sporting event and ask for a donation for entry</a:t>
            </a:r>
          </a:p>
          <a:p>
            <a:pPr lvl="0"/>
            <a:r>
              <a:rPr lang="en-GB" sz="1200" kern="1200" dirty="0">
                <a:solidFill>
                  <a:schemeClr val="tx1"/>
                </a:solidFill>
                <a:effectLst/>
                <a:latin typeface="+mn-lt"/>
                <a:ea typeface="+mn-ea"/>
                <a:cs typeface="+mn-cs"/>
              </a:rPr>
              <a:t>Dress Down Days  - Wear your kit to school/work day  </a:t>
            </a:r>
          </a:p>
          <a:p>
            <a:pPr lvl="0"/>
            <a:r>
              <a:rPr lang="en-GB" sz="1200" kern="1200" dirty="0">
                <a:solidFill>
                  <a:schemeClr val="tx1"/>
                </a:solidFill>
                <a:effectLst/>
                <a:latin typeface="+mn-lt"/>
                <a:ea typeface="+mn-ea"/>
                <a:cs typeface="+mn-cs"/>
              </a:rPr>
              <a:t>Host a Cricket Tea</a:t>
            </a:r>
          </a:p>
          <a:p>
            <a:pPr lvl="0"/>
            <a:r>
              <a:rPr lang="en-GB" sz="1200" kern="1200" dirty="0">
                <a:solidFill>
                  <a:schemeClr val="tx1"/>
                </a:solidFill>
                <a:effectLst/>
                <a:latin typeface="+mn-lt"/>
                <a:ea typeface="+mn-ea"/>
                <a:cs typeface="+mn-cs"/>
              </a:rPr>
              <a:t>‘Strawberries and Cream’ Days for Wimbledon -  sell cream tea boxes</a:t>
            </a:r>
          </a:p>
          <a:p>
            <a:pPr lvl="0"/>
            <a:r>
              <a:rPr lang="en-GB" sz="1200" kern="1200" dirty="0">
                <a:solidFill>
                  <a:schemeClr val="tx1"/>
                </a:solidFill>
                <a:effectLst/>
                <a:latin typeface="+mn-lt"/>
                <a:ea typeface="+mn-ea"/>
                <a:cs typeface="+mn-cs"/>
              </a:rPr>
              <a:t>Themed Lunches</a:t>
            </a:r>
          </a:p>
          <a:p>
            <a:pPr lvl="0"/>
            <a:r>
              <a:rPr lang="en-GB" sz="1200" kern="1200" dirty="0">
                <a:solidFill>
                  <a:schemeClr val="tx1"/>
                </a:solidFill>
                <a:effectLst/>
                <a:latin typeface="+mn-lt"/>
                <a:ea typeface="+mn-ea"/>
                <a:cs typeface="+mn-cs"/>
              </a:rPr>
              <a:t>Table Cricket/Table Football Matches</a:t>
            </a:r>
          </a:p>
          <a:p>
            <a:pPr lvl="0"/>
            <a:r>
              <a:rPr lang="en-GB" sz="1200" kern="1200" dirty="0">
                <a:solidFill>
                  <a:schemeClr val="tx1"/>
                </a:solidFill>
                <a:effectLst/>
                <a:latin typeface="+mn-lt"/>
                <a:ea typeface="+mn-ea"/>
                <a:cs typeface="+mn-cs"/>
              </a:rPr>
              <a:t>Hold a Race Night</a:t>
            </a:r>
          </a:p>
          <a:p>
            <a:pPr lvl="0"/>
            <a:r>
              <a:rPr lang="en-GB" sz="1200" kern="1200" dirty="0">
                <a:solidFill>
                  <a:schemeClr val="tx1"/>
                </a:solidFill>
                <a:effectLst/>
                <a:latin typeface="+mn-lt"/>
                <a:ea typeface="+mn-ea"/>
                <a:cs typeface="+mn-cs"/>
              </a:rPr>
              <a:t>Question of Sport – Become Sue Barker for the evening and host a sporting quiz night </a:t>
            </a:r>
          </a:p>
          <a:p>
            <a:pPr lvl="0"/>
            <a:r>
              <a:rPr lang="en-GB" sz="1200" kern="1200" dirty="0">
                <a:solidFill>
                  <a:schemeClr val="tx1"/>
                </a:solidFill>
                <a:effectLst/>
                <a:latin typeface="+mn-lt"/>
                <a:ea typeface="+mn-ea"/>
                <a:cs typeface="+mn-cs"/>
              </a:rPr>
              <a:t>5-a-side Football, Touch Rugby or Quick Cricket Matches</a:t>
            </a:r>
          </a:p>
          <a:p>
            <a:pPr lvl="0"/>
            <a:r>
              <a:rPr lang="en-GB" sz="1200" kern="1200" dirty="0">
                <a:solidFill>
                  <a:schemeClr val="tx1"/>
                </a:solidFill>
                <a:effectLst/>
                <a:latin typeface="+mn-lt"/>
                <a:ea typeface="+mn-ea"/>
                <a:cs typeface="+mn-cs"/>
              </a:rPr>
              <a:t>Fancy dress Football match</a:t>
            </a:r>
          </a:p>
          <a:p>
            <a:pPr lvl="0"/>
            <a:r>
              <a:rPr lang="en-GB" sz="1200" kern="1200" dirty="0" err="1">
                <a:solidFill>
                  <a:schemeClr val="tx1"/>
                </a:solidFill>
                <a:effectLst/>
                <a:latin typeface="+mn-lt"/>
                <a:ea typeface="+mn-ea"/>
                <a:cs typeface="+mn-cs"/>
              </a:rPr>
              <a:t>Keepy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Uppy</a:t>
            </a:r>
            <a:r>
              <a:rPr lang="en-GB" sz="1200" kern="1200" dirty="0">
                <a:solidFill>
                  <a:schemeClr val="tx1"/>
                </a:solidFill>
                <a:effectLst/>
                <a:latin typeface="+mn-lt"/>
                <a:ea typeface="+mn-ea"/>
                <a:cs typeface="+mn-cs"/>
              </a:rPr>
              <a:t> Challenge</a:t>
            </a:r>
          </a:p>
          <a:p>
            <a:pPr lvl="0"/>
            <a:r>
              <a:rPr lang="en-GB" sz="1200" kern="1200" dirty="0">
                <a:solidFill>
                  <a:schemeClr val="tx1"/>
                </a:solidFill>
                <a:effectLst/>
                <a:latin typeface="+mn-lt"/>
                <a:ea typeface="+mn-ea"/>
                <a:cs typeface="+mn-cs"/>
              </a:rPr>
              <a:t>Sponsored Walk</a:t>
            </a:r>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12</a:t>
            </a:fld>
            <a:endParaRPr lang="en-GB" dirty="0"/>
          </a:p>
        </p:txBody>
      </p:sp>
    </p:spTree>
    <p:extLst>
      <p:ext uri="{BB962C8B-B14F-4D97-AF65-F5344CB8AC3E}">
        <p14:creationId xmlns:p14="http://schemas.microsoft.com/office/powerpoint/2010/main" val="356572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CAR</a:t>
            </a:r>
            <a:r>
              <a:rPr lang="en-GB" sz="1200" kern="1200" baseline="0" dirty="0">
                <a:solidFill>
                  <a:schemeClr val="tx1"/>
                </a:solidFill>
                <a:effectLst/>
                <a:latin typeface="+mn-lt"/>
                <a:ea typeface="+mn-ea"/>
                <a:cs typeface="+mn-cs"/>
              </a:rPr>
              <a:t> CHALLENGE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would like to get involved or find out more, visit www.marthatrust.org.uk , email fundraising@marthatrust.org.uk or call 01304 610448.</a:t>
            </a:r>
          </a:p>
          <a:p>
            <a:r>
              <a:rPr lang="en-GB" sz="1200" b="1" kern="1200" dirty="0">
                <a:solidFill>
                  <a:schemeClr val="tx1"/>
                </a:solidFill>
                <a:effectLst/>
                <a:latin typeface="+mn-lt"/>
                <a:ea typeface="+mn-ea"/>
                <a:cs typeface="+mn-cs"/>
              </a:rPr>
              <a:t>Wear Blue 4Martha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your colleagues and members to get involved by holding a Wear Blue4Martha day. Get them to donate a £1 to Wear Blue4Martha.</a:t>
            </a:r>
          </a:p>
          <a:p>
            <a:r>
              <a:rPr lang="en-GB" sz="1200" b="1" kern="1200" dirty="0">
                <a:solidFill>
                  <a:schemeClr val="tx1"/>
                </a:solidFill>
                <a:effectLst/>
                <a:latin typeface="+mn-lt"/>
                <a:ea typeface="+mn-ea"/>
                <a:cs typeface="+mn-cs"/>
              </a:rPr>
              <a:t>Music4Martha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Ways to support:</a:t>
            </a:r>
          </a:p>
          <a:p>
            <a:r>
              <a:rPr lang="en-GB" sz="1200" kern="1200" dirty="0">
                <a:solidFill>
                  <a:schemeClr val="tx1"/>
                </a:solidFill>
                <a:effectLst/>
                <a:latin typeface="+mn-lt"/>
                <a:ea typeface="+mn-ea"/>
                <a:cs typeface="+mn-cs"/>
              </a:rPr>
              <a:t>Wear Blue4Martha</a:t>
            </a:r>
          </a:p>
          <a:p>
            <a:r>
              <a:rPr lang="en-GB" sz="1200" kern="1200" dirty="0">
                <a:solidFill>
                  <a:schemeClr val="tx1"/>
                </a:solidFill>
                <a:effectLst/>
                <a:latin typeface="+mn-lt"/>
                <a:ea typeface="+mn-ea"/>
                <a:cs typeface="+mn-cs"/>
              </a:rPr>
              <a:t>Music4Martha</a:t>
            </a:r>
          </a:p>
          <a:p>
            <a:r>
              <a:rPr lang="en-GB" sz="1200" kern="1200" dirty="0">
                <a:solidFill>
                  <a:schemeClr val="tx1"/>
                </a:solidFill>
                <a:effectLst/>
                <a:latin typeface="+mn-lt"/>
                <a:ea typeface="+mn-ea"/>
                <a:cs typeface="+mn-cs"/>
              </a:rPr>
              <a:t>30 ways to show your support</a:t>
            </a:r>
          </a:p>
          <a:p>
            <a:r>
              <a:rPr lang="en-GB" sz="1600" dirty="0"/>
              <a:t>It</a:t>
            </a:r>
            <a:r>
              <a:rPr lang="en-GB" sz="1600" baseline="0" dirty="0"/>
              <a:t> has been a real pleasure meeting you all tonight, I do have some handouts of how to support Martha @ 30.. do you have any questions?</a:t>
            </a:r>
            <a:endParaRPr lang="en-GB" sz="1600" dirty="0"/>
          </a:p>
          <a:p>
            <a:endParaRPr lang="en-GB" sz="1600" dirty="0"/>
          </a:p>
          <a:p>
            <a:r>
              <a:rPr lang="en-GB" sz="1600" dirty="0"/>
              <a:t>Thank you for listening.</a:t>
            </a:r>
          </a:p>
          <a:p>
            <a:endParaRPr lang="en-GB" sz="1600" dirty="0"/>
          </a:p>
          <a:p>
            <a:r>
              <a:rPr lang="en-GB" sz="1600" dirty="0"/>
              <a:t>Does anyone have any questions?</a:t>
            </a:r>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13</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Dover Lotto</a:t>
            </a:r>
          </a:p>
        </p:txBody>
      </p:sp>
      <p:sp>
        <p:nvSpPr>
          <p:cNvPr id="4" name="Slide Number Placeholder 3"/>
          <p:cNvSpPr>
            <a:spLocks noGrp="1"/>
          </p:cNvSpPr>
          <p:nvPr>
            <p:ph type="sldNum" sz="quarter" idx="10"/>
          </p:nvPr>
        </p:nvSpPr>
        <p:spPr/>
        <p:txBody>
          <a:bodyPr/>
          <a:lstStyle/>
          <a:p>
            <a:fld id="{63DB42AD-4173-4ABC-8263-0B2E0C2D01F6}" type="slidenum">
              <a:rPr lang="en-GB" smtClean="0"/>
              <a:t>14</a:t>
            </a:fld>
            <a:endParaRPr lang="en-GB" dirty="0"/>
          </a:p>
        </p:txBody>
      </p:sp>
    </p:spTree>
    <p:extLst>
      <p:ext uri="{BB962C8B-B14F-4D97-AF65-F5344CB8AC3E}">
        <p14:creationId xmlns:p14="http://schemas.microsoft.com/office/powerpoint/2010/main" val="200479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ways to raise money for us which are great fun!-</a:t>
            </a:r>
            <a:r>
              <a:rPr lang="en-GB" baseline="0" dirty="0"/>
              <a:t> YOU COULD ALWAYS CONSIDER US AS YOUR Charity of the year</a:t>
            </a:r>
          </a:p>
          <a:p>
            <a:r>
              <a:rPr lang="en-GB" baseline="0" dirty="0"/>
              <a:t>Music4Martha events </a:t>
            </a:r>
            <a:r>
              <a:rPr lang="en-GB" dirty="0"/>
              <a:t>Indoor Boot Sales, Quiz Nights, </a:t>
            </a:r>
            <a:r>
              <a:rPr lang="en-GB" baseline="0" dirty="0" err="1"/>
              <a:t>Tombolas</a:t>
            </a:r>
            <a:r>
              <a:rPr lang="en-GB" baseline="0" dirty="0"/>
              <a:t> and Raffles, Guess the name of the Teddy, race Nights, Murder mystery evenings,</a:t>
            </a:r>
            <a:r>
              <a:rPr lang="en-GB" dirty="0"/>
              <a:t> Sponsored</a:t>
            </a:r>
            <a:r>
              <a:rPr lang="en-GB" baseline="0" dirty="0"/>
              <a:t> Walks, Silences, anything sponsored really plus  </a:t>
            </a:r>
            <a:r>
              <a:rPr lang="en-GB" dirty="0"/>
              <a:t>Cake Sales are always good too !</a:t>
            </a:r>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15</a:t>
            </a:fld>
            <a:endParaRPr lang="en-GB" dirty="0"/>
          </a:p>
        </p:txBody>
      </p:sp>
    </p:spTree>
    <p:extLst>
      <p:ext uri="{BB962C8B-B14F-4D97-AF65-F5344CB8AC3E}">
        <p14:creationId xmlns:p14="http://schemas.microsoft.com/office/powerpoint/2010/main" val="177833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a:t>
            </a:r>
            <a:r>
              <a:rPr lang="en-GB" sz="1200" kern="1200" baseline="0" dirty="0">
                <a:solidFill>
                  <a:schemeClr val="tx1"/>
                </a:solidFill>
                <a:effectLst/>
                <a:latin typeface="+mn-lt"/>
                <a:ea typeface="+mn-ea"/>
                <a:cs typeface="+mn-cs"/>
              </a:rPr>
              <a:t> you so much for listening , do you have some questions for me at all please?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would like to get involved or find out more, visit www.marthatrust.org.uk , email fundraising@marthatrust.org.uk or call 01304 610448.</a:t>
            </a:r>
          </a:p>
          <a:p>
            <a:r>
              <a:rPr lang="en-GB" sz="1200" b="1" kern="1200" dirty="0">
                <a:solidFill>
                  <a:schemeClr val="tx1"/>
                </a:solidFill>
                <a:effectLst/>
                <a:latin typeface="+mn-lt"/>
                <a:ea typeface="+mn-ea"/>
                <a:cs typeface="+mn-cs"/>
              </a:rPr>
              <a:t>Wear Blue 4Martha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your colleagues and members to get involved by holding a Wear Blue4Martha day. Get them to donate a £1 to Wear Blue4Martha.</a:t>
            </a:r>
          </a:p>
          <a:p>
            <a:r>
              <a:rPr lang="en-GB" sz="1200" b="1" kern="1200" dirty="0">
                <a:solidFill>
                  <a:schemeClr val="tx1"/>
                </a:solidFill>
                <a:effectLst/>
                <a:latin typeface="+mn-lt"/>
                <a:ea typeface="+mn-ea"/>
                <a:cs typeface="+mn-cs"/>
              </a:rPr>
              <a:t>Music4Martha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Ways to support:</a:t>
            </a:r>
          </a:p>
          <a:p>
            <a:r>
              <a:rPr lang="en-GB" sz="1200" kern="1200" dirty="0">
                <a:solidFill>
                  <a:schemeClr val="tx1"/>
                </a:solidFill>
                <a:effectLst/>
                <a:latin typeface="+mn-lt"/>
                <a:ea typeface="+mn-ea"/>
                <a:cs typeface="+mn-cs"/>
              </a:rPr>
              <a:t>Wear Blue4Martha</a:t>
            </a:r>
          </a:p>
          <a:p>
            <a:r>
              <a:rPr lang="en-GB" sz="1200" kern="1200" dirty="0">
                <a:solidFill>
                  <a:schemeClr val="tx1"/>
                </a:solidFill>
                <a:effectLst/>
                <a:latin typeface="+mn-lt"/>
                <a:ea typeface="+mn-ea"/>
                <a:cs typeface="+mn-cs"/>
              </a:rPr>
              <a:t>Music4Martha</a:t>
            </a:r>
          </a:p>
          <a:p>
            <a:r>
              <a:rPr lang="en-GB" sz="1200" kern="1200" dirty="0">
                <a:solidFill>
                  <a:schemeClr val="tx1"/>
                </a:solidFill>
                <a:effectLst/>
                <a:latin typeface="+mn-lt"/>
                <a:ea typeface="+mn-ea"/>
                <a:cs typeface="+mn-cs"/>
              </a:rPr>
              <a:t>30 ways to show your support</a:t>
            </a:r>
          </a:p>
          <a:p>
            <a:r>
              <a:rPr lang="en-GB" sz="1600" dirty="0"/>
              <a:t>It</a:t>
            </a:r>
            <a:r>
              <a:rPr lang="en-GB" sz="1600" baseline="0" dirty="0"/>
              <a:t> has been a real pleasure meeting you all tonight, I do have some handouts of how to support Martha @ 30.. do you have any questions?</a:t>
            </a:r>
            <a:endParaRPr lang="en-GB" sz="1600" dirty="0"/>
          </a:p>
          <a:p>
            <a:endParaRPr lang="en-GB" sz="1600" dirty="0"/>
          </a:p>
          <a:p>
            <a:r>
              <a:rPr lang="en-GB" sz="1600" dirty="0"/>
              <a:t>Thank you for listening.</a:t>
            </a:r>
          </a:p>
          <a:p>
            <a:endParaRPr lang="en-GB" sz="1600" dirty="0"/>
          </a:p>
          <a:p>
            <a:r>
              <a:rPr lang="en-GB" sz="1600" dirty="0"/>
              <a:t>Does anyone have any questions?</a:t>
            </a:r>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16</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389" y="4715920"/>
            <a:ext cx="5334314" cy="4783903"/>
          </a:xfrm>
        </p:spPr>
        <p:txBody>
          <a:bodyPr/>
          <a:lstStyle/>
          <a:p>
            <a:r>
              <a:rPr lang="en-GB" sz="1600" dirty="0"/>
              <a:t>We are a charity based in</a:t>
            </a:r>
            <a:r>
              <a:rPr lang="en-GB" sz="1600" baseline="0" dirty="0"/>
              <a:t> </a:t>
            </a:r>
            <a:r>
              <a:rPr lang="en-GB" sz="1600" dirty="0"/>
              <a:t>Kent and East Sussex providing a very special home for  people with profound</a:t>
            </a:r>
            <a:r>
              <a:rPr lang="en-GB" sz="1600" baseline="0" dirty="0"/>
              <a:t> physical and multiple learning </a:t>
            </a:r>
            <a:r>
              <a:rPr lang="en-GB" sz="1600" dirty="0"/>
              <a:t> disabilities, people not as fortunate as you and I.</a:t>
            </a:r>
          </a:p>
          <a:p>
            <a:endParaRPr lang="en-GB" sz="1600" dirty="0"/>
          </a:p>
          <a:p>
            <a:r>
              <a:rPr lang="en-GB" sz="1600" dirty="0"/>
              <a:t>Our resident’s basic daily nursing care is funded by local authorities</a:t>
            </a:r>
            <a:r>
              <a:rPr lang="en-GB" sz="1600" baseline="0" dirty="0"/>
              <a:t> or CCG’s however other costs like hydrotherapy to day trips, specialist recreational equipment, minibuses and improvements have to be paid for entirely by voluntary donations and fundraising.</a:t>
            </a:r>
          </a:p>
          <a:p>
            <a:endParaRPr lang="en-GB" sz="1600" baseline="0" dirty="0"/>
          </a:p>
          <a:p>
            <a:r>
              <a:rPr lang="en-GB" sz="1600" baseline="0" dirty="0"/>
              <a:t>My job at Martha is to hold events, raise awareness of Martha, inspire and encourage people and organisations like yourselves to fundraise for us </a:t>
            </a:r>
          </a:p>
          <a:p>
            <a:r>
              <a:rPr lang="en-GB" sz="1600" baseline="0" dirty="0"/>
              <a:t>These are the things that make the difference between giving supportive, holistic care as opposed to just minding someone.</a:t>
            </a:r>
            <a:endParaRPr lang="en-GB" sz="1600" dirty="0"/>
          </a:p>
          <a:p>
            <a:endParaRPr lang="en-GB" sz="1600" dirty="0"/>
          </a:p>
          <a:p>
            <a:endParaRPr lang="en-GB" sz="1600" dirty="0"/>
          </a:p>
          <a:p>
            <a:r>
              <a:rPr lang="en-GB" sz="1600" dirty="0"/>
              <a:t>This</a:t>
            </a:r>
            <a:r>
              <a:rPr lang="en-GB" sz="1600" baseline="0" dirty="0"/>
              <a:t> evening </a:t>
            </a:r>
            <a:r>
              <a:rPr lang="en-GB" sz="1600" dirty="0"/>
              <a:t>I’m going to talk about the people who live at Martha and how their disabilities affect their lives. </a:t>
            </a:r>
          </a:p>
          <a:p>
            <a:endParaRPr lang="en-GB" sz="1600" dirty="0"/>
          </a:p>
        </p:txBody>
      </p:sp>
      <p:sp>
        <p:nvSpPr>
          <p:cNvPr id="4" name="Slide Number Placeholder 3"/>
          <p:cNvSpPr>
            <a:spLocks noGrp="1"/>
          </p:cNvSpPr>
          <p:nvPr>
            <p:ph type="sldNum" sz="quarter" idx="10"/>
          </p:nvPr>
        </p:nvSpPr>
        <p:spPr/>
        <p:txBody>
          <a:bodyPr/>
          <a:lstStyle/>
          <a:p>
            <a:fld id="{63DB42AD-4173-4ABC-8263-0B2E0C2D01F6}" type="slidenum">
              <a:rPr lang="en-GB" smtClean="0"/>
              <a:t>2</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Martha Trust was founded in 1987 by a small group of Christians from Deal. They felt there had to be a better alternative to the NHS long stay mental health hospitals and institutions where people with profound disabilities were being placed. They believed those with profound disabilities should be able to live life to the full and get the most out of each and every day. Their vision combined with a lot of hard work, determination and support from the local community means that thirty years on Martha continues to support  families and their loved ones to live fulfilling lives in a safe loving environment.</a:t>
            </a:r>
          </a:p>
          <a:p>
            <a:r>
              <a:rPr lang="en-GB" sz="1200" kern="1200" dirty="0">
                <a:solidFill>
                  <a:schemeClr val="tx1"/>
                </a:solidFill>
                <a:effectLst/>
                <a:latin typeface="+mn-lt"/>
                <a:ea typeface="+mn-ea"/>
                <a:cs typeface="+mn-cs"/>
              </a:rPr>
              <a:t>Over the past thirty years they have built two modern homes, acquired a third, created a day centre, respite care facilities, sensory rooms, state of the art hydrotherapy pools and beautiful accessible gardens.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health funding cuts at an all time high, we at Martha need to raise a minimum of £235,000 to continue to offer the level of holistic care</a:t>
            </a:r>
            <a:r>
              <a:rPr lang="en-GB" sz="1200" kern="1200" baseline="0" dirty="0">
                <a:solidFill>
                  <a:schemeClr val="tx1"/>
                </a:solidFill>
                <a:effectLst/>
                <a:latin typeface="+mn-lt"/>
                <a:ea typeface="+mn-ea"/>
                <a:cs typeface="+mn-cs"/>
              </a:rPr>
              <a:t> that we are so very proud of</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3</a:t>
            </a:fld>
            <a:endParaRPr lang="en-GB" dirty="0"/>
          </a:p>
        </p:txBody>
      </p:sp>
    </p:spTree>
    <p:extLst>
      <p:ext uri="{BB962C8B-B14F-4D97-AF65-F5344CB8AC3E}">
        <p14:creationId xmlns:p14="http://schemas.microsoft.com/office/powerpoint/2010/main" val="117554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 would like you to think about the 5 senses.</a:t>
            </a:r>
          </a:p>
          <a:p>
            <a:r>
              <a:rPr lang="en-GB" sz="1200" kern="1200" dirty="0">
                <a:solidFill>
                  <a:schemeClr val="tx1"/>
                </a:solidFill>
                <a:effectLst/>
                <a:latin typeface="+mn-lt"/>
                <a:ea typeface="+mn-ea"/>
                <a:cs typeface="+mn-cs"/>
              </a:rPr>
              <a:t>At Martha Trust some of our residents can’t see properly and some can’t hear properly.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our residents can smell things, so their sense of smell is probably better than ours.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people that we support can taste things, just like we can. But some of them aren’t able to chew and swallow food, so they have to be fed through a tube straight into their stomach.</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the last sense is touch. All of our people can feel things, so touch is a really important sense to them.</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3DB42AD-4173-4ABC-8263-0B2E0C2D01F6}" type="slidenum">
              <a:rPr lang="en-GB" smtClean="0"/>
              <a:t>4</a:t>
            </a:fld>
            <a:endParaRPr lang="en-GB" dirty="0"/>
          </a:p>
        </p:txBody>
      </p:sp>
    </p:spTree>
    <p:extLst>
      <p:ext uri="{BB962C8B-B14F-4D97-AF65-F5344CB8AC3E}">
        <p14:creationId xmlns:p14="http://schemas.microsoft.com/office/powerpoint/2010/main" val="166456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a:t>Now, when a sense doesn’t work as well as it should, we have discovered that it is important to stimulate the senses that do work properly. This is called sensory therapy. </a:t>
            </a:r>
          </a:p>
          <a:p>
            <a:endParaRPr lang="en-GB" sz="1600" dirty="0"/>
          </a:p>
          <a:p>
            <a:r>
              <a:rPr lang="en-GB" sz="1600" dirty="0"/>
              <a:t>Let me give you an example, at Martha Trust we have beautiful sensory gardens, which are designed to appeal to all 5 senses. When our  people go into the garden they might not all be able to see or hear the waterfall, but they can touch it. The scent of the flowers and herbs and the rustling breeze through the grasses can make it like a peaceful haven for them.</a:t>
            </a:r>
          </a:p>
          <a:p>
            <a:endParaRPr lang="en-GB" sz="1600" dirty="0"/>
          </a:p>
          <a:p>
            <a:r>
              <a:rPr lang="en-GB" sz="1600" dirty="0"/>
              <a:t>We stock the sensory gardens with as many different things to stimulate all the senses as possible, including brightly coloured Koi Carp in the pond, plants that are interesting to touch and smell and wind chimes.</a:t>
            </a:r>
          </a:p>
          <a:p>
            <a:r>
              <a:rPr lang="en-GB" dirty="0"/>
              <a:t>.</a:t>
            </a:r>
          </a:p>
        </p:txBody>
      </p:sp>
      <p:sp>
        <p:nvSpPr>
          <p:cNvPr id="4" name="Slide Number Placeholder 3"/>
          <p:cNvSpPr>
            <a:spLocks noGrp="1"/>
          </p:cNvSpPr>
          <p:nvPr>
            <p:ph type="sldNum" sz="quarter" idx="10"/>
          </p:nvPr>
        </p:nvSpPr>
        <p:spPr/>
        <p:txBody>
          <a:bodyPr/>
          <a:lstStyle/>
          <a:p>
            <a:fld id="{63DB42AD-4173-4ABC-8263-0B2E0C2D01F6}" type="slidenum">
              <a:rPr lang="en-GB" smtClean="0"/>
              <a:t>5</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It’s really important to listen to the senses that do work. As well as our wonderful gardens, we have sensory and music rooms to do just that. Our sensory rooms have</a:t>
            </a:r>
            <a:r>
              <a:rPr lang="en-GB" sz="1600" baseline="0" dirty="0"/>
              <a:t> recently been  updated to and one of our new additions is a magic sensory carpet in each home. When a resident is laying on it and moving , the carpet will light up and  music will play to the movement. We also have a water bed in the rooms plus a massage bed and now a light up ball pit </a:t>
            </a:r>
            <a:r>
              <a:rPr lang="en-GB" sz="1600" baseline="0" dirty="0" err="1"/>
              <a:t>pool.All</a:t>
            </a:r>
            <a:r>
              <a:rPr lang="en-GB" sz="1600" baseline="0" dirty="0"/>
              <a:t> our residents enjoy music in their own ways so our sensory rooms are always full of laughter when the music is playing.</a:t>
            </a:r>
          </a:p>
          <a:p>
            <a:endParaRPr lang="en-GB" sz="1600" baseline="0" dirty="0"/>
          </a:p>
          <a:p>
            <a:r>
              <a:rPr lang="en-GB" sz="1600" baseline="0" dirty="0"/>
              <a:t>Because of this, we have a campaign called Music4Martha</a:t>
            </a:r>
            <a:endParaRPr lang="en-GB" sz="1600" dirty="0"/>
          </a:p>
        </p:txBody>
      </p:sp>
      <p:sp>
        <p:nvSpPr>
          <p:cNvPr id="4" name="Slide Number Placeholder 3"/>
          <p:cNvSpPr>
            <a:spLocks noGrp="1"/>
          </p:cNvSpPr>
          <p:nvPr>
            <p:ph type="sldNum" sz="quarter" idx="10"/>
          </p:nvPr>
        </p:nvSpPr>
        <p:spPr/>
        <p:txBody>
          <a:bodyPr/>
          <a:lstStyle/>
          <a:p>
            <a:fld id="{63DB42AD-4173-4ABC-8263-0B2E0C2D01F6}" type="slidenum">
              <a:rPr lang="en-GB" smtClean="0"/>
              <a:t>6</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389" y="4459263"/>
            <a:ext cx="5334314" cy="4968551"/>
          </a:xfrm>
        </p:spPr>
        <p:txBody>
          <a:bodyPr/>
          <a:lstStyle/>
          <a:p>
            <a:r>
              <a:rPr lang="en-GB" sz="1600" dirty="0"/>
              <a:t>For our residents the two most important things are the senses that they are able to use and the carers who can understand them. We have support workers and a nurse on duty 24 hours a day and each resident has a named nurse and keyworker who really get to know their needs and how to communicate with them.</a:t>
            </a:r>
          </a:p>
          <a:p>
            <a:endParaRPr lang="en-GB" sz="1600" dirty="0"/>
          </a:p>
          <a:p>
            <a:r>
              <a:rPr lang="en-GB" sz="1600" dirty="0"/>
              <a:t>They can’t turn the TV on or off, take themselves for a walk, or leave a room when they are fed up with people around them. But they have learnt how to communicate in their own way, maybe blinking, raising a finger, crying, laughing – all signs that their carers look out for. </a:t>
            </a:r>
          </a:p>
          <a:p>
            <a:endParaRPr lang="en-GB" sz="1600" dirty="0"/>
          </a:p>
          <a:p>
            <a:r>
              <a:rPr lang="en-GB" sz="1600" dirty="0"/>
              <a:t>We all need help sometimes,  but the people who live at Martha need round the clock help. </a:t>
            </a:r>
          </a:p>
        </p:txBody>
      </p:sp>
      <p:sp>
        <p:nvSpPr>
          <p:cNvPr id="4" name="Slide Number Placeholder 3"/>
          <p:cNvSpPr>
            <a:spLocks noGrp="1"/>
          </p:cNvSpPr>
          <p:nvPr>
            <p:ph type="sldNum" sz="quarter" idx="10"/>
          </p:nvPr>
        </p:nvSpPr>
        <p:spPr/>
        <p:txBody>
          <a:bodyPr/>
          <a:lstStyle/>
          <a:p>
            <a:fld id="{63DB42AD-4173-4ABC-8263-0B2E0C2D01F6}" type="slidenum">
              <a:rPr lang="en-GB" smtClean="0"/>
              <a:t>9</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TALK</a:t>
            </a:r>
            <a:r>
              <a:rPr lang="en-GB" sz="1600" baseline="0" dirty="0"/>
              <a:t> ABOUT MUSIC4MARTHA  events</a:t>
            </a:r>
            <a:endParaRPr lang="en-GB" sz="1600" dirty="0"/>
          </a:p>
        </p:txBody>
      </p:sp>
      <p:sp>
        <p:nvSpPr>
          <p:cNvPr id="4" name="Slide Number Placeholder 3"/>
          <p:cNvSpPr>
            <a:spLocks noGrp="1"/>
          </p:cNvSpPr>
          <p:nvPr>
            <p:ph type="sldNum" sz="quarter" idx="10"/>
          </p:nvPr>
        </p:nvSpPr>
        <p:spPr/>
        <p:txBody>
          <a:bodyPr/>
          <a:lstStyle/>
          <a:p>
            <a:fld id="{63DB42AD-4173-4ABC-8263-0B2E0C2D01F6}" type="slidenum">
              <a:rPr lang="en-GB" smtClean="0"/>
              <a:t>10</a:t>
            </a:fld>
            <a:endParaRPr lang="en-GB" dirty="0"/>
          </a:p>
        </p:txBody>
      </p:sp>
    </p:spTree>
    <p:extLst>
      <p:ext uri="{BB962C8B-B14F-4D97-AF65-F5344CB8AC3E}">
        <p14:creationId xmlns:p14="http://schemas.microsoft.com/office/powerpoint/2010/main" val="58486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TALK</a:t>
            </a:r>
            <a:r>
              <a:rPr lang="en-GB" sz="1600" baseline="0" dirty="0"/>
              <a:t> ABOUT WEAR BLUE4MARTHA  events</a:t>
            </a:r>
            <a:endParaRPr lang="en-GB" sz="1600" dirty="0"/>
          </a:p>
        </p:txBody>
      </p:sp>
      <p:sp>
        <p:nvSpPr>
          <p:cNvPr id="4" name="Slide Number Placeholder 3"/>
          <p:cNvSpPr>
            <a:spLocks noGrp="1"/>
          </p:cNvSpPr>
          <p:nvPr>
            <p:ph type="sldNum" sz="quarter" idx="10"/>
          </p:nvPr>
        </p:nvSpPr>
        <p:spPr/>
        <p:txBody>
          <a:bodyPr/>
          <a:lstStyle/>
          <a:p>
            <a:fld id="{63DB42AD-4173-4ABC-8263-0B2E0C2D01F6}" type="slidenum">
              <a:rPr lang="en-GB" smtClean="0"/>
              <a:t>11</a:t>
            </a:fld>
            <a:endParaRPr lang="en-GB" dirty="0"/>
          </a:p>
        </p:txBody>
      </p:sp>
    </p:spTree>
    <p:extLst>
      <p:ext uri="{BB962C8B-B14F-4D97-AF65-F5344CB8AC3E}">
        <p14:creationId xmlns:p14="http://schemas.microsoft.com/office/powerpoint/2010/main" val="58486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241353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81938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14611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61932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115500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31143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5325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38381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190383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534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C34EE7-489A-42EF-A116-AD866606507A}" type="datetimeFigureOut">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FBB758B-284A-435E-AACF-681143EC36EC}" type="slidenum">
              <a:rPr lang="en-GB" smtClean="0"/>
              <a:t>‹#›</a:t>
            </a:fld>
            <a:endParaRPr lang="en-GB" dirty="0"/>
          </a:p>
        </p:txBody>
      </p:sp>
    </p:spTree>
    <p:extLst>
      <p:ext uri="{BB962C8B-B14F-4D97-AF65-F5344CB8AC3E}">
        <p14:creationId xmlns:p14="http://schemas.microsoft.com/office/powerpoint/2010/main" val="334625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34EE7-489A-42EF-A116-AD866606507A}" type="datetimeFigureOut">
              <a:rPr lang="en-GB" smtClean="0"/>
              <a:t>05/02/2025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B758B-284A-435E-AACF-681143EC36EC}" type="slidenum">
              <a:rPr lang="en-GB" smtClean="0"/>
              <a:t>‹#›</a:t>
            </a:fld>
            <a:endParaRPr lang="en-GB" dirty="0"/>
          </a:p>
        </p:txBody>
      </p:sp>
    </p:spTree>
    <p:extLst>
      <p:ext uri="{BB962C8B-B14F-4D97-AF65-F5344CB8AC3E}">
        <p14:creationId xmlns:p14="http://schemas.microsoft.com/office/powerpoint/2010/main" val="59764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gif"/><Relationship Id="rId11" Type="http://schemas.openxmlformats.org/officeDocument/2006/relationships/image" Target="../media/image49.jp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9"/>
            <a:ext cx="8424936" cy="1899642"/>
          </a:xfrm>
        </p:spPr>
        <p:txBody>
          <a:bodyPr>
            <a:noAutofit/>
          </a:bodyPr>
          <a:lstStyle/>
          <a:p>
            <a:r>
              <a:rPr lang="en-GB" sz="5000" b="1" dirty="0">
                <a:solidFill>
                  <a:schemeClr val="tx2"/>
                </a:solidFill>
                <a:latin typeface="Cooper Black" panose="0208090404030B020404" pitchFamily="18" charset="0"/>
              </a:rPr>
              <a:t>Making Connections!</a:t>
            </a:r>
          </a:p>
        </p:txBody>
      </p:sp>
      <p:sp>
        <p:nvSpPr>
          <p:cNvPr id="3" name="Subtitle 2"/>
          <p:cNvSpPr>
            <a:spLocks noGrp="1"/>
          </p:cNvSpPr>
          <p:nvPr>
            <p:ph type="subTitle" idx="1"/>
          </p:nvPr>
        </p:nvSpPr>
        <p:spPr>
          <a:xfrm>
            <a:off x="1519572" y="3501008"/>
            <a:ext cx="6400800" cy="2592288"/>
          </a:xfrm>
        </p:spPr>
        <p:txBody>
          <a:bodyPr>
            <a:normAutofit fontScale="32500" lnSpcReduction="20000"/>
          </a:bodyPr>
          <a:lstStyle/>
          <a:p>
            <a:endParaRPr lang="en-GB" b="1" dirty="0">
              <a:solidFill>
                <a:schemeClr val="tx2">
                  <a:lumMod val="60000"/>
                  <a:lumOff val="40000"/>
                </a:schemeClr>
              </a:solidFill>
              <a:latin typeface="Jayne Print" pitchFamily="2" charset="0"/>
            </a:endParaRPr>
          </a:p>
          <a:p>
            <a:endParaRPr lang="en-GB" b="1" dirty="0">
              <a:solidFill>
                <a:schemeClr val="tx2">
                  <a:lumMod val="60000"/>
                  <a:lumOff val="40000"/>
                </a:schemeClr>
              </a:solidFill>
              <a:latin typeface="Jayne Print" pitchFamily="2" charset="0"/>
            </a:endParaRPr>
          </a:p>
          <a:p>
            <a:r>
              <a:rPr lang="en-GB" sz="16600" b="1" dirty="0">
                <a:solidFill>
                  <a:schemeClr val="tx2">
                    <a:lumMod val="60000"/>
                    <a:lumOff val="40000"/>
                  </a:schemeClr>
                </a:solidFill>
                <a:latin typeface="Cooper Black" panose="0208090404030B020404" pitchFamily="18" charset="0"/>
              </a:rPr>
              <a:t>Martha Trust</a:t>
            </a:r>
          </a:p>
          <a:p>
            <a:endParaRPr lang="en-GB" b="1" dirty="0">
              <a:solidFill>
                <a:schemeClr val="tx2">
                  <a:lumMod val="60000"/>
                  <a:lumOff val="40000"/>
                </a:schemeClr>
              </a:solidFill>
              <a:latin typeface="Cooper Black" panose="0208090404030B020404" pitchFamily="18" charset="0"/>
            </a:endParaRPr>
          </a:p>
          <a:p>
            <a:endParaRPr lang="en-GB" b="1" dirty="0">
              <a:solidFill>
                <a:schemeClr val="tx2">
                  <a:lumMod val="60000"/>
                  <a:lumOff val="40000"/>
                </a:schemeClr>
              </a:solidFill>
              <a:latin typeface="Cooper Black" panose="0208090404030B020404" pitchFamily="18" charset="0"/>
            </a:endParaRPr>
          </a:p>
          <a:p>
            <a:endParaRPr lang="en-GB" b="1" dirty="0">
              <a:solidFill>
                <a:schemeClr val="tx2">
                  <a:lumMod val="60000"/>
                  <a:lumOff val="40000"/>
                </a:schemeClr>
              </a:solidFill>
              <a:latin typeface="Cooper Black" panose="0208090404030B020404" pitchFamily="18" charset="0"/>
            </a:endParaRPr>
          </a:p>
          <a:p>
            <a:r>
              <a:rPr lang="en-GB" sz="8000" b="1" dirty="0">
                <a:solidFill>
                  <a:srgbClr val="002060"/>
                </a:solidFill>
                <a:latin typeface="Cooper Black" panose="0208090404030B020404" pitchFamily="18" charset="0"/>
              </a:rPr>
              <a:t>Kerry Banks BEM</a:t>
            </a:r>
          </a:p>
          <a:p>
            <a:r>
              <a:rPr lang="en-GB" sz="8000" b="1" dirty="0">
                <a:solidFill>
                  <a:srgbClr val="002060"/>
                </a:solidFill>
                <a:latin typeface="Cooper Black" panose="0208090404030B020404" pitchFamily="18" charset="0"/>
              </a:rPr>
              <a:t>Fundraising &amp; Events Officer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60648"/>
            <a:ext cx="1800200" cy="1800200"/>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6672"/>
            <a:ext cx="3345076" cy="223451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722149"/>
            <a:ext cx="3345076" cy="2251300"/>
          </a:xfrm>
          <a:prstGeom prst="rect">
            <a:avLst/>
          </a:prstGeom>
        </p:spPr>
      </p:pic>
      <p:sp>
        <p:nvSpPr>
          <p:cNvPr id="5" name="Rectangle 4"/>
          <p:cNvSpPr/>
          <p:nvPr/>
        </p:nvSpPr>
        <p:spPr>
          <a:xfrm>
            <a:off x="4211960" y="367854"/>
            <a:ext cx="2914328" cy="830997"/>
          </a:xfrm>
          <a:prstGeom prst="rect">
            <a:avLst/>
          </a:prstGeom>
        </p:spPr>
        <p:txBody>
          <a:bodyPr wrap="square">
            <a:spAutoFit/>
          </a:bodyPr>
          <a:lstStyle/>
          <a:p>
            <a:pPr lvl="0"/>
            <a:endParaRPr lang="en-GB" sz="2000" b="1" dirty="0">
              <a:solidFill>
                <a:srgbClr val="4F81BD"/>
              </a:solidFill>
              <a:latin typeface="Cooper Black" panose="0208090404030B020404" pitchFamily="18" charset="0"/>
            </a:endParaRPr>
          </a:p>
          <a:p>
            <a:pPr lvl="0"/>
            <a:r>
              <a:rPr lang="en-GB" sz="2800" b="1" dirty="0">
                <a:solidFill>
                  <a:srgbClr val="4F81BD"/>
                </a:solidFill>
                <a:latin typeface="Cooper Black" panose="0208090404030B020404" pitchFamily="18" charset="0"/>
              </a:rPr>
              <a:t>Music4Martha</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375" y="1916831"/>
            <a:ext cx="4211960" cy="3454121"/>
          </a:xfrm>
          <a:prstGeom prst="rect">
            <a:avLst/>
          </a:prstGeom>
        </p:spPr>
      </p:pic>
    </p:spTree>
    <p:extLst>
      <p:ext uri="{BB962C8B-B14F-4D97-AF65-F5344CB8AC3E}">
        <p14:creationId xmlns:p14="http://schemas.microsoft.com/office/powerpoint/2010/main" val="75639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32656"/>
            <a:ext cx="3096344" cy="2322258"/>
          </a:xfrm>
          <a:prstGeom prst="rect">
            <a:avLst/>
          </a:prstGeom>
        </p:spPr>
      </p:pic>
      <p:sp>
        <p:nvSpPr>
          <p:cNvPr id="9" name="TextBox 8"/>
          <p:cNvSpPr txBox="1"/>
          <p:nvPr/>
        </p:nvSpPr>
        <p:spPr>
          <a:xfrm>
            <a:off x="2987824" y="2996952"/>
            <a:ext cx="3240360" cy="461665"/>
          </a:xfrm>
          <a:prstGeom prst="rect">
            <a:avLst/>
          </a:prstGeom>
          <a:noFill/>
        </p:spPr>
        <p:txBody>
          <a:bodyPr wrap="square" rtlCol="0">
            <a:spAutoFit/>
          </a:bodyPr>
          <a:lstStyle/>
          <a:p>
            <a:r>
              <a:rPr lang="en-GB" sz="2400" b="1" dirty="0">
                <a:solidFill>
                  <a:schemeClr val="accent1"/>
                </a:solidFill>
                <a:latin typeface="Cooper Black" panose="0208090404030B020404" pitchFamily="18" charset="0"/>
              </a:rPr>
              <a:t>Wear Blue4Martha</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332656"/>
            <a:ext cx="3096344" cy="23222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2867317"/>
            <a:ext cx="1833667" cy="244489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9278" y="2803431"/>
            <a:ext cx="1715109" cy="257266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4518" y="3717032"/>
            <a:ext cx="3275856" cy="2456892"/>
          </a:xfrm>
          <a:prstGeom prst="rect">
            <a:avLst/>
          </a:prstGeom>
        </p:spPr>
      </p:pic>
    </p:spTree>
    <p:extLst>
      <p:ext uri="{BB962C8B-B14F-4D97-AF65-F5344CB8AC3E}">
        <p14:creationId xmlns:p14="http://schemas.microsoft.com/office/powerpoint/2010/main" val="71560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Cooper Black" panose="0208090404030B020404" pitchFamily="18" charset="0"/>
              </a:rPr>
              <a:t>Sporting Summer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5" name="Straight Connector 4"/>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1026" name="Picture 2" descr="L:\Fundraising\Pictures\2017\Deal Town Charity Football Match\Teamslineup.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268760"/>
            <a:ext cx="3744416" cy="21602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Fundraising\Pictures\2017\CinCin Race Night\The gee gee gir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726556"/>
            <a:ext cx="3744416" cy="2435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1772817"/>
            <a:ext cx="3096344" cy="4344482"/>
          </a:xfrm>
          <a:prstGeom prst="rect">
            <a:avLst/>
          </a:prstGeom>
        </p:spPr>
      </p:pic>
    </p:spTree>
    <p:extLst>
      <p:ext uri="{BB962C8B-B14F-4D97-AF65-F5344CB8AC3E}">
        <p14:creationId xmlns:p14="http://schemas.microsoft.com/office/powerpoint/2010/main" val="64433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47864" y="4509120"/>
            <a:ext cx="3456384" cy="1815882"/>
          </a:xfrm>
          <a:prstGeom prst="rect">
            <a:avLst/>
          </a:prstGeom>
          <a:noFill/>
        </p:spPr>
        <p:txBody>
          <a:bodyPr wrap="square" rtlCol="0">
            <a:spAutoFit/>
          </a:bodyPr>
          <a:lstStyle/>
          <a:p>
            <a:pPr algn="ctr"/>
            <a:endParaRPr lang="en-GB" sz="1600" b="1" dirty="0">
              <a:solidFill>
                <a:schemeClr val="accent1"/>
              </a:solidFill>
              <a:latin typeface="Cooper Black" panose="0208090404030B020404" pitchFamily="18" charset="0"/>
            </a:endParaRPr>
          </a:p>
          <a:p>
            <a:pPr algn="ctr"/>
            <a:r>
              <a:rPr lang="en-GB" sz="2400" b="1" dirty="0">
                <a:solidFill>
                  <a:schemeClr val="accent1"/>
                </a:solidFill>
                <a:latin typeface="Cooper Black" panose="0208090404030B020404" pitchFamily="18" charset="0"/>
              </a:rPr>
              <a:t>Your car must be worth no more than £500,  Tax and MOT required!</a:t>
            </a:r>
          </a:p>
        </p:txBody>
      </p:sp>
      <p:sp>
        <p:nvSpPr>
          <p:cNvPr id="2" name="TextBox 1"/>
          <p:cNvSpPr txBox="1"/>
          <p:nvPr/>
        </p:nvSpPr>
        <p:spPr>
          <a:xfrm>
            <a:off x="755576" y="213132"/>
            <a:ext cx="6597225" cy="1754326"/>
          </a:xfrm>
          <a:prstGeom prst="rect">
            <a:avLst/>
          </a:prstGeom>
          <a:noFill/>
        </p:spPr>
        <p:txBody>
          <a:bodyPr wrap="square" rtlCol="0">
            <a:spAutoFit/>
          </a:bodyPr>
          <a:lstStyle/>
          <a:p>
            <a:pPr algn="ctr"/>
            <a:r>
              <a:rPr lang="en-GB" sz="3600" dirty="0">
                <a:solidFill>
                  <a:schemeClr val="accent1"/>
                </a:solidFill>
                <a:latin typeface="Cooper Black" panose="0208090404030B020404" pitchFamily="18" charset="0"/>
              </a:rPr>
              <a:t>Bonkers in Barcelona Martha Car Challenge!</a:t>
            </a:r>
          </a:p>
          <a:p>
            <a:pPr algn="ctr"/>
            <a:r>
              <a:rPr lang="en-GB" sz="3600" dirty="0">
                <a:solidFill>
                  <a:schemeClr val="accent1"/>
                </a:solidFill>
                <a:latin typeface="Cooper Black" panose="0208090404030B020404" pitchFamily="18" charset="0"/>
              </a:rPr>
              <a:t> September 2023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17" y="4453030"/>
            <a:ext cx="2442564" cy="16257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4077071"/>
            <a:ext cx="1801849" cy="203023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97561" y="2060354"/>
            <a:ext cx="2398183" cy="17986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91" y="2060354"/>
            <a:ext cx="1802053" cy="1802053"/>
          </a:xfrm>
          <a:prstGeom prst="rect">
            <a:avLst/>
          </a:prstGeom>
        </p:spPr>
      </p:pic>
      <p:pic>
        <p:nvPicPr>
          <p:cNvPr id="14" name="Picture 13"/>
          <p:cNvPicPr/>
          <p:nvPr/>
        </p:nvPicPr>
        <p:blipFill>
          <a:blip r:embed="rId8" cstate="print">
            <a:extLst>
              <a:ext uri="{28A0092B-C50C-407E-A947-70E740481C1C}">
                <a14:useLocalDpi xmlns:a14="http://schemas.microsoft.com/office/drawing/2010/main" val="0"/>
              </a:ext>
            </a:extLst>
          </a:blip>
          <a:stretch>
            <a:fillRect/>
          </a:stretch>
        </p:blipFill>
        <p:spPr>
          <a:xfrm>
            <a:off x="3707904" y="2398631"/>
            <a:ext cx="1800200" cy="1616377"/>
          </a:xfrm>
          <a:prstGeom prst="rect">
            <a:avLst/>
          </a:prstGeom>
        </p:spPr>
      </p:pic>
    </p:spTree>
    <p:extLst>
      <p:ext uri="{BB962C8B-B14F-4D97-AF65-F5344CB8AC3E}">
        <p14:creationId xmlns:p14="http://schemas.microsoft.com/office/powerpoint/2010/main" val="175080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chemeClr val="accent1">
                    <a:lumMod val="75000"/>
                  </a:schemeClr>
                </a:solidFill>
                <a:latin typeface="Cooper Black" panose="0208090404030B020404" pitchFamily="18" charset="0"/>
              </a:rPr>
              <a:t>Chances to win </a:t>
            </a:r>
            <a:r>
              <a:rPr lang="en-GB" sz="3600">
                <a:solidFill>
                  <a:schemeClr val="accent1">
                    <a:lumMod val="75000"/>
                  </a:schemeClr>
                </a:solidFill>
                <a:latin typeface="Cooper Black" panose="0208090404030B020404" pitchFamily="18" charset="0"/>
              </a:rPr>
              <a:t>whilst </a:t>
            </a:r>
            <a:br>
              <a:rPr lang="en-GB" sz="3600">
                <a:solidFill>
                  <a:schemeClr val="accent1">
                    <a:lumMod val="75000"/>
                  </a:schemeClr>
                </a:solidFill>
                <a:latin typeface="Cooper Black" panose="0208090404030B020404" pitchFamily="18" charset="0"/>
              </a:rPr>
            </a:br>
            <a:r>
              <a:rPr lang="en-GB" sz="3600">
                <a:solidFill>
                  <a:schemeClr val="accent1">
                    <a:lumMod val="75000"/>
                  </a:schemeClr>
                </a:solidFill>
                <a:latin typeface="Cooper Black" panose="0208090404030B020404" pitchFamily="18" charset="0"/>
              </a:rPr>
              <a:t>supporting </a:t>
            </a:r>
            <a:r>
              <a:rPr lang="en-GB" sz="3600" dirty="0">
                <a:solidFill>
                  <a:schemeClr val="accent1">
                    <a:lumMod val="75000"/>
                  </a:schemeClr>
                </a:solidFill>
                <a:latin typeface="Cooper Black" panose="0208090404030B020404" pitchFamily="18" charset="0"/>
              </a:rPr>
              <a:t>Martha!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984" y="1772816"/>
            <a:ext cx="3200032"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188640"/>
            <a:ext cx="1477888" cy="1477888"/>
          </a:xfrm>
          <a:prstGeom prst="rect">
            <a:avLst/>
          </a:prstGeom>
        </p:spPr>
      </p:pic>
    </p:spTree>
    <p:extLst>
      <p:ext uri="{BB962C8B-B14F-4D97-AF65-F5344CB8AC3E}">
        <p14:creationId xmlns:p14="http://schemas.microsoft.com/office/powerpoint/2010/main" val="164185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505" y="116632"/>
            <a:ext cx="7715200" cy="778098"/>
          </a:xfrm>
        </p:spPr>
        <p:txBody>
          <a:bodyPr>
            <a:normAutofit/>
          </a:bodyPr>
          <a:lstStyle/>
          <a:p>
            <a:r>
              <a:rPr lang="en-GB" dirty="0">
                <a:solidFill>
                  <a:schemeClr val="accent1">
                    <a:lumMod val="50000"/>
                  </a:schemeClr>
                </a:solidFill>
                <a:latin typeface="Berlin Sans FB Demi" panose="020E0802020502020306" pitchFamily="34" charset="0"/>
              </a:rPr>
              <a:t>F</a:t>
            </a:r>
            <a:r>
              <a:rPr lang="en-GB" dirty="0">
                <a:solidFill>
                  <a:schemeClr val="tx2">
                    <a:lumMod val="60000"/>
                    <a:lumOff val="40000"/>
                  </a:schemeClr>
                </a:solidFill>
                <a:latin typeface="Berlin Sans FB Demi" panose="020E0802020502020306" pitchFamily="34" charset="0"/>
              </a:rPr>
              <a:t>u</a:t>
            </a:r>
            <a:r>
              <a:rPr lang="en-GB" dirty="0">
                <a:solidFill>
                  <a:schemeClr val="accent1">
                    <a:lumMod val="50000"/>
                  </a:schemeClr>
                </a:solidFill>
                <a:latin typeface="Berlin Sans FB Demi" panose="020E0802020502020306" pitchFamily="34" charset="0"/>
              </a:rPr>
              <a:t>n</a:t>
            </a:r>
            <a:r>
              <a:rPr lang="en-GB" dirty="0">
                <a:solidFill>
                  <a:schemeClr val="tx2">
                    <a:lumMod val="60000"/>
                    <a:lumOff val="40000"/>
                  </a:schemeClr>
                </a:solidFill>
                <a:latin typeface="Berlin Sans FB Demi" panose="020E0802020502020306" pitchFamily="34" charset="0"/>
              </a:rPr>
              <a:t>d</a:t>
            </a:r>
            <a:r>
              <a:rPr lang="en-GB" dirty="0">
                <a:solidFill>
                  <a:schemeClr val="accent1">
                    <a:lumMod val="50000"/>
                  </a:schemeClr>
                </a:solidFill>
                <a:latin typeface="Berlin Sans FB Demi" panose="020E0802020502020306" pitchFamily="34" charset="0"/>
              </a:rPr>
              <a:t>r</a:t>
            </a:r>
            <a:r>
              <a:rPr lang="en-GB" dirty="0">
                <a:solidFill>
                  <a:schemeClr val="accent1"/>
                </a:solidFill>
                <a:latin typeface="Berlin Sans FB Demi" panose="020E0802020502020306" pitchFamily="34" charset="0"/>
              </a:rPr>
              <a:t>a</a:t>
            </a:r>
            <a:r>
              <a:rPr lang="en-GB" dirty="0">
                <a:solidFill>
                  <a:schemeClr val="accent1">
                    <a:lumMod val="50000"/>
                  </a:schemeClr>
                </a:solidFill>
                <a:latin typeface="Berlin Sans FB Demi" panose="020E0802020502020306" pitchFamily="34" charset="0"/>
              </a:rPr>
              <a:t>i</a:t>
            </a:r>
            <a:r>
              <a:rPr lang="en-GB" dirty="0">
                <a:solidFill>
                  <a:schemeClr val="accent1"/>
                </a:solidFill>
                <a:latin typeface="Berlin Sans FB Demi" panose="020E0802020502020306" pitchFamily="34" charset="0"/>
              </a:rPr>
              <a:t>s</a:t>
            </a:r>
            <a:r>
              <a:rPr lang="en-GB" dirty="0">
                <a:solidFill>
                  <a:schemeClr val="accent1">
                    <a:lumMod val="50000"/>
                  </a:schemeClr>
                </a:solidFill>
                <a:latin typeface="Berlin Sans FB Demi" panose="020E0802020502020306" pitchFamily="34" charset="0"/>
              </a:rPr>
              <a:t>i</a:t>
            </a:r>
            <a:r>
              <a:rPr lang="en-GB" dirty="0">
                <a:solidFill>
                  <a:schemeClr val="accent1"/>
                </a:solidFill>
                <a:latin typeface="Berlin Sans FB Demi" panose="020E0802020502020306" pitchFamily="34" charset="0"/>
              </a:rPr>
              <a:t>n</a:t>
            </a:r>
            <a:r>
              <a:rPr lang="en-GB" dirty="0">
                <a:solidFill>
                  <a:schemeClr val="accent1">
                    <a:lumMod val="50000"/>
                  </a:schemeClr>
                </a:solidFill>
                <a:latin typeface="Berlin Sans FB Demi" panose="020E0802020502020306" pitchFamily="34" charset="0"/>
              </a:rPr>
              <a:t>g </a:t>
            </a:r>
            <a:r>
              <a:rPr lang="en-GB" dirty="0">
                <a:solidFill>
                  <a:schemeClr val="accent1"/>
                </a:solidFill>
                <a:latin typeface="Berlin Sans FB Demi" panose="020E0802020502020306" pitchFamily="34" charset="0"/>
              </a:rPr>
              <a:t>I</a:t>
            </a:r>
            <a:r>
              <a:rPr lang="en-GB" dirty="0">
                <a:solidFill>
                  <a:schemeClr val="accent1">
                    <a:lumMod val="50000"/>
                  </a:schemeClr>
                </a:solidFill>
                <a:latin typeface="Berlin Sans FB Demi" panose="020E0802020502020306" pitchFamily="34" charset="0"/>
              </a:rPr>
              <a:t>d</a:t>
            </a:r>
            <a:r>
              <a:rPr lang="en-GB" dirty="0">
                <a:solidFill>
                  <a:schemeClr val="accent1"/>
                </a:solidFill>
                <a:latin typeface="Berlin Sans FB Demi" panose="020E0802020502020306" pitchFamily="34" charset="0"/>
              </a:rPr>
              <a:t>e</a:t>
            </a:r>
            <a:r>
              <a:rPr lang="en-GB" dirty="0">
                <a:solidFill>
                  <a:schemeClr val="accent1">
                    <a:lumMod val="50000"/>
                  </a:schemeClr>
                </a:solidFill>
                <a:latin typeface="Berlin Sans FB Demi" panose="020E0802020502020306" pitchFamily="34" charset="0"/>
              </a:rPr>
              <a:t>a</a:t>
            </a:r>
            <a:r>
              <a:rPr lang="en-GB" dirty="0">
                <a:solidFill>
                  <a:schemeClr val="accent1"/>
                </a:solidFill>
                <a:latin typeface="Berlin Sans FB Demi" panose="020E0802020502020306" pitchFamily="34" charset="0"/>
              </a:rPr>
              <a:t>s</a:t>
            </a:r>
            <a:r>
              <a:rPr lang="en-GB" dirty="0">
                <a:solidFill>
                  <a:schemeClr val="tx2"/>
                </a:solidFill>
                <a:latin typeface="Berlin Sans FB Demi" panose="020E0802020502020306" pitchFamily="34" charset="0"/>
              </a:rPr>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4261" y="2492008"/>
            <a:ext cx="2124969" cy="2124969"/>
          </a:xfrm>
        </p:spPr>
      </p:pic>
      <p:pic>
        <p:nvPicPr>
          <p:cNvPr id="1026" name="Picture 2" descr="C:\Users\Kerryrubins\AppData\Local\Microsoft\Windows\Temporary Internet Files\Content.IE5\BPXMBURE\2306172095_88906732c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316" y="4226697"/>
            <a:ext cx="1007439" cy="10502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erryrubins\AppData\Local\Microsoft\Windows\Temporary Internet Files\Content.IE5\U2EIUCJY\15919375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21978">
            <a:off x="4991194" y="5061411"/>
            <a:ext cx="1092183" cy="9810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erryrubins\AppData\Local\Microsoft\Windows\Temporary Internet Files\Content.IE5\CW3G2CSH\Quiz[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314" y="1204804"/>
            <a:ext cx="119839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cdn.netmums.com/assets/whats_on/228/545/56673ace-ae0c-41b7-8202-06a1c0a8641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8060" y="1400842"/>
            <a:ext cx="1524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2" name="Up Arrow 21"/>
          <p:cNvSpPr/>
          <p:nvPr/>
        </p:nvSpPr>
        <p:spPr>
          <a:xfrm rot="8076816">
            <a:off x="3365689" y="2347027"/>
            <a:ext cx="426800"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 Arrow 22"/>
          <p:cNvSpPr/>
          <p:nvPr/>
        </p:nvSpPr>
        <p:spPr>
          <a:xfrm rot="10800000">
            <a:off x="4365688" y="2014180"/>
            <a:ext cx="484632" cy="4778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14397511">
            <a:off x="5552537" y="2319577"/>
            <a:ext cx="484632" cy="5144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6200000">
            <a:off x="5896511" y="3150580"/>
            <a:ext cx="484632" cy="5735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rot="18580791">
            <a:off x="5752774" y="4089905"/>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rot="1882606">
            <a:off x="3660772" y="4570012"/>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rot="3794868">
            <a:off x="2975324" y="4034761"/>
            <a:ext cx="484632" cy="5411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 Arrow 28"/>
          <p:cNvSpPr/>
          <p:nvPr/>
        </p:nvSpPr>
        <p:spPr>
          <a:xfrm rot="5400000">
            <a:off x="2888491" y="3157340"/>
            <a:ext cx="484632" cy="5398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2419" y="5233695"/>
            <a:ext cx="1752052" cy="98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7364" y="878096"/>
            <a:ext cx="1850562" cy="956185"/>
          </a:xfrm>
          <a:prstGeom prst="rect">
            <a:avLst/>
          </a:prstGeom>
        </p:spPr>
      </p:pic>
      <p:sp>
        <p:nvSpPr>
          <p:cNvPr id="30" name="Up Arrow 29"/>
          <p:cNvSpPr/>
          <p:nvPr/>
        </p:nvSpPr>
        <p:spPr>
          <a:xfrm rot="20055091">
            <a:off x="4884045" y="4543238"/>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1039" y="3052955"/>
            <a:ext cx="1811049" cy="748645"/>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576" y="2931036"/>
            <a:ext cx="1624935" cy="1026959"/>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03762" y="116632"/>
            <a:ext cx="1388717" cy="138871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11227" y="4234975"/>
            <a:ext cx="1304181" cy="1356898"/>
          </a:xfrm>
          <a:prstGeom prst="rect">
            <a:avLst/>
          </a:prstGeom>
        </p:spPr>
      </p:pic>
      <p:cxnSp>
        <p:nvCxnSpPr>
          <p:cNvPr id="32" name="Straight Connector 31"/>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3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526559"/>
            <a:ext cx="3959654" cy="4264242"/>
          </a:xfrm>
          <a:prstGeom prst="rect">
            <a:avLst/>
          </a:prstGeom>
        </p:spPr>
      </p:pic>
      <p:sp>
        <p:nvSpPr>
          <p:cNvPr id="9" name="TextBox 8"/>
          <p:cNvSpPr txBox="1"/>
          <p:nvPr/>
        </p:nvSpPr>
        <p:spPr>
          <a:xfrm>
            <a:off x="1952201" y="4943822"/>
            <a:ext cx="5112568" cy="1077218"/>
          </a:xfrm>
          <a:prstGeom prst="rect">
            <a:avLst/>
          </a:prstGeom>
          <a:noFill/>
        </p:spPr>
        <p:txBody>
          <a:bodyPr wrap="square" rtlCol="0">
            <a:spAutoFit/>
          </a:bodyPr>
          <a:lstStyle/>
          <a:p>
            <a:pPr algn="ctr"/>
            <a:r>
              <a:rPr lang="en-GB" sz="1600" b="1" dirty="0">
                <a:solidFill>
                  <a:schemeClr val="tx2"/>
                </a:solidFill>
                <a:latin typeface="Cooper Black" panose="0208090404030B020404" pitchFamily="18" charset="0"/>
              </a:rPr>
              <a:t>If you would like to get involved or find out more, visit www.marthatrust.org.uk , email fundraising@marthatrust.org.uk or call </a:t>
            </a:r>
          </a:p>
          <a:p>
            <a:pPr algn="ctr"/>
            <a:r>
              <a:rPr lang="en-GB" sz="1600" b="1" dirty="0">
                <a:solidFill>
                  <a:schemeClr val="tx2"/>
                </a:solidFill>
                <a:latin typeface="Cooper Black" panose="0208090404030B020404" pitchFamily="18" charset="0"/>
              </a:rPr>
              <a:t>01304 610448.</a:t>
            </a:r>
          </a:p>
        </p:txBody>
      </p:sp>
    </p:spTree>
    <p:extLst>
      <p:ext uri="{BB962C8B-B14F-4D97-AF65-F5344CB8AC3E}">
        <p14:creationId xmlns:p14="http://schemas.microsoft.com/office/powerpoint/2010/main" val="111668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6912768" cy="1224135"/>
          </a:xfrm>
        </p:spPr>
        <p:txBody>
          <a:bodyPr>
            <a:normAutofit fontScale="90000"/>
          </a:bodyPr>
          <a:lstStyle/>
          <a:p>
            <a:br>
              <a:rPr lang="en-GB" sz="4000" b="1" dirty="0">
                <a:solidFill>
                  <a:schemeClr val="tx2">
                    <a:lumMod val="75000"/>
                  </a:schemeClr>
                </a:solidFill>
              </a:rPr>
            </a:br>
            <a:br>
              <a:rPr lang="en-GB" sz="4000" b="1" dirty="0">
                <a:solidFill>
                  <a:schemeClr val="tx2">
                    <a:lumMod val="75000"/>
                  </a:schemeClr>
                </a:solidFill>
              </a:rPr>
            </a:br>
            <a:r>
              <a:rPr lang="en-GB" sz="3600" b="1" dirty="0">
                <a:solidFill>
                  <a:schemeClr val="accent1"/>
                </a:solidFill>
                <a:latin typeface="Cooper Black" panose="0208090404030B020404" pitchFamily="18" charset="0"/>
              </a:rPr>
              <a:t>Providing support for people with profound</a:t>
            </a:r>
            <a:br>
              <a:rPr lang="en-GB" sz="3600" b="1" dirty="0">
                <a:solidFill>
                  <a:schemeClr val="accent1"/>
                </a:solidFill>
                <a:latin typeface="Cooper Black" panose="0208090404030B020404" pitchFamily="18" charset="0"/>
              </a:rPr>
            </a:br>
            <a:r>
              <a:rPr lang="en-GB" sz="3600" b="1" dirty="0">
                <a:solidFill>
                  <a:schemeClr val="accent1"/>
                </a:solidFill>
                <a:latin typeface="Cooper Black" panose="0208090404030B020404" pitchFamily="18" charset="0"/>
              </a:rPr>
              <a:t>physical and learning disabilities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7" name="Picture 4" descr="MCj02154360000[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2411760" y="2464786"/>
            <a:ext cx="4103662" cy="38445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MCj021543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268539" y="2289915"/>
            <a:ext cx="4247677" cy="3979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040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accent1"/>
                </a:solidFill>
                <a:latin typeface="Cooper Black" panose="0208090404030B020404" pitchFamily="18" charset="0"/>
              </a:rPr>
              <a:t>Our Journey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170" y="91408"/>
            <a:ext cx="1473950" cy="147395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916833"/>
            <a:ext cx="8229600" cy="3469454"/>
          </a:xfrm>
        </p:spPr>
      </p:pic>
      <p:cxnSp>
        <p:nvCxnSpPr>
          <p:cNvPr id="8" name="Straight Connector 7"/>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5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93204" y="-747464"/>
            <a:ext cx="8759316" cy="72008"/>
          </a:xfrm>
        </p:spPr>
        <p:txBody>
          <a:bodyPr>
            <a:normAutofit fontScale="90000"/>
          </a:bodyPr>
          <a:lstStyle/>
          <a:p>
            <a:endParaRPr lang="en-GB" dirty="0">
              <a:solidFill>
                <a:schemeClr val="accent1"/>
              </a:solidFill>
              <a:latin typeface="Cooper Black" panose="0208090404030B0204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548680"/>
            <a:ext cx="6886806" cy="540060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16632"/>
            <a:ext cx="1296144" cy="129614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92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5" name="Picture 4" descr="We are off !!! 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7545" y="380290"/>
            <a:ext cx="3296862" cy="24726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2391254"/>
            <a:ext cx="4854472" cy="32403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31" y="3429000"/>
            <a:ext cx="3344191" cy="2232248"/>
          </a:xfrm>
          <a:prstGeom prst="rect">
            <a:avLst/>
          </a:prstGeom>
        </p:spPr>
      </p:pic>
      <p:sp>
        <p:nvSpPr>
          <p:cNvPr id="9" name="TextBox 8"/>
          <p:cNvSpPr txBox="1"/>
          <p:nvPr/>
        </p:nvSpPr>
        <p:spPr>
          <a:xfrm>
            <a:off x="4499992" y="548680"/>
            <a:ext cx="2736304" cy="1569660"/>
          </a:xfrm>
          <a:prstGeom prst="rect">
            <a:avLst/>
          </a:prstGeom>
          <a:noFill/>
        </p:spPr>
        <p:txBody>
          <a:bodyPr wrap="square" rtlCol="0">
            <a:spAutoFit/>
          </a:bodyPr>
          <a:lstStyle/>
          <a:p>
            <a:pPr algn="ctr"/>
            <a:r>
              <a:rPr lang="en-GB" sz="3200" b="1" dirty="0">
                <a:solidFill>
                  <a:schemeClr val="accent1"/>
                </a:solidFill>
                <a:latin typeface="Cooper Black" panose="0208090404030B020404" pitchFamily="18" charset="0"/>
              </a:rPr>
              <a:t>Our Sensory Gardens</a:t>
            </a:r>
          </a:p>
        </p:txBody>
      </p:sp>
    </p:spTree>
    <p:extLst>
      <p:ext uri="{BB962C8B-B14F-4D97-AF65-F5344CB8AC3E}">
        <p14:creationId xmlns:p14="http://schemas.microsoft.com/office/powerpoint/2010/main" val="254203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137" y="3269805"/>
            <a:ext cx="4139952" cy="2763122"/>
          </a:xfrm>
          <a:prstGeom prst="rect">
            <a:avLst/>
          </a:prstGeom>
        </p:spPr>
      </p:pic>
      <p:sp>
        <p:nvSpPr>
          <p:cNvPr id="3" name="TextBox 2"/>
          <p:cNvSpPr txBox="1"/>
          <p:nvPr/>
        </p:nvSpPr>
        <p:spPr>
          <a:xfrm>
            <a:off x="4572000" y="944724"/>
            <a:ext cx="2592288" cy="1384995"/>
          </a:xfrm>
          <a:prstGeom prst="rect">
            <a:avLst/>
          </a:prstGeom>
          <a:noFill/>
        </p:spPr>
        <p:txBody>
          <a:bodyPr wrap="square" rtlCol="0">
            <a:spAutoFit/>
          </a:bodyPr>
          <a:lstStyle/>
          <a:p>
            <a:pPr algn="ctr"/>
            <a:r>
              <a:rPr lang="en-GB" sz="2800" b="1" dirty="0">
                <a:solidFill>
                  <a:schemeClr val="accent1"/>
                </a:solidFill>
                <a:latin typeface="Cooper Black" panose="0208090404030B020404" pitchFamily="18" charset="0"/>
              </a:rPr>
              <a:t>“Play is the highest form of research”</a:t>
            </a:r>
          </a:p>
        </p:txBody>
      </p:sp>
      <p:sp>
        <p:nvSpPr>
          <p:cNvPr id="5" name="TextBox 4"/>
          <p:cNvSpPr txBox="1"/>
          <p:nvPr/>
        </p:nvSpPr>
        <p:spPr>
          <a:xfrm>
            <a:off x="899592" y="3861048"/>
            <a:ext cx="2880320" cy="1384995"/>
          </a:xfrm>
          <a:prstGeom prst="rect">
            <a:avLst/>
          </a:prstGeom>
          <a:noFill/>
        </p:spPr>
        <p:txBody>
          <a:bodyPr wrap="square" rtlCol="0">
            <a:spAutoFit/>
          </a:bodyPr>
          <a:lstStyle/>
          <a:p>
            <a:pPr algn="ctr"/>
            <a:r>
              <a:rPr lang="en-GB" sz="2800" b="1" dirty="0">
                <a:solidFill>
                  <a:schemeClr val="accent1"/>
                </a:solidFill>
                <a:latin typeface="Cooper Black" panose="0208090404030B020404" pitchFamily="18" charset="0"/>
              </a:rPr>
              <a:t>Quote by Albert Einstein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38" y="377190"/>
            <a:ext cx="3924737" cy="2619762"/>
          </a:xfrm>
          <a:prstGeom prst="rect">
            <a:avLst/>
          </a:prstGeom>
        </p:spPr>
      </p:pic>
    </p:spTree>
    <p:extLst>
      <p:ext uri="{BB962C8B-B14F-4D97-AF65-F5344CB8AC3E}">
        <p14:creationId xmlns:p14="http://schemas.microsoft.com/office/powerpoint/2010/main" val="345691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143000"/>
          </a:xfrm>
        </p:spPr>
        <p:txBody>
          <a:bodyPr>
            <a:noAutofit/>
          </a:bodyPr>
          <a:lstStyle/>
          <a:p>
            <a:r>
              <a:rPr lang="en-GB" dirty="0">
                <a:solidFill>
                  <a:schemeClr val="tx2">
                    <a:lumMod val="60000"/>
                    <a:lumOff val="40000"/>
                  </a:schemeClr>
                </a:solidFill>
                <a:latin typeface="Cooper Black" panose="0208090404030B020404" pitchFamily="18" charset="0"/>
              </a:rPr>
              <a:t>Coronavirus hit the world in 2020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64" y="1772816"/>
            <a:ext cx="8046156"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88640"/>
            <a:ext cx="1477888" cy="1477888"/>
          </a:xfrm>
          <a:prstGeom prst="rect">
            <a:avLst/>
          </a:prstGeom>
        </p:spPr>
      </p:pic>
    </p:spTree>
    <p:extLst>
      <p:ext uri="{BB962C8B-B14F-4D97-AF65-F5344CB8AC3E}">
        <p14:creationId xmlns:p14="http://schemas.microsoft.com/office/powerpoint/2010/main" val="227720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850901"/>
          </a:xfrm>
        </p:spPr>
        <p:txBody>
          <a:bodyPr>
            <a:normAutofit/>
          </a:bodyPr>
          <a:lstStyle/>
          <a:p>
            <a:r>
              <a:rPr lang="en-GB" sz="4000" b="1" dirty="0">
                <a:solidFill>
                  <a:srgbClr val="0070C0"/>
                </a:solidFill>
                <a:latin typeface="Cooper Black" panose="0208090404030B020404" pitchFamily="18" charset="0"/>
              </a:rPr>
              <a:t>A new way of living.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44" y="4581129"/>
            <a:ext cx="2602477" cy="221916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429000"/>
            <a:ext cx="2856784" cy="33712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5" y="1349777"/>
            <a:ext cx="2875839" cy="19990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361" y="1125540"/>
            <a:ext cx="2545660" cy="339421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6541" y="1700808"/>
            <a:ext cx="2895786" cy="418572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9582" y="0"/>
            <a:ext cx="1349777" cy="1349777"/>
          </a:xfrm>
          <a:prstGeom prst="rect">
            <a:avLst/>
          </a:prstGeom>
        </p:spPr>
      </p:pic>
    </p:spTree>
    <p:extLst>
      <p:ext uri="{BB962C8B-B14F-4D97-AF65-F5344CB8AC3E}">
        <p14:creationId xmlns:p14="http://schemas.microsoft.com/office/powerpoint/2010/main" val="209156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6632"/>
            <a:ext cx="1656184" cy="1656184"/>
          </a:xfrm>
          <a:prstGeom prst="rect">
            <a:avLst/>
          </a:prstGeom>
        </p:spPr>
      </p:pic>
      <p:cxnSp>
        <p:nvCxnSpPr>
          <p:cNvPr id="6" name="Straight Connector 5"/>
          <p:cNvCxnSpPr/>
          <p:nvPr/>
        </p:nvCxnSpPr>
        <p:spPr>
          <a:xfrm>
            <a:off x="899592" y="6309320"/>
            <a:ext cx="7416824" cy="0"/>
          </a:xfrm>
          <a:prstGeom prst="line">
            <a:avLst/>
          </a:prstGeom>
          <a:ln w="15875" cmpd="sng"/>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028" y="3284984"/>
            <a:ext cx="3489573" cy="24516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24" y="3284984"/>
            <a:ext cx="3672844" cy="245162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524" y="548680"/>
            <a:ext cx="3611029" cy="2410362"/>
          </a:xfrm>
          <a:prstGeom prst="rect">
            <a:avLst/>
          </a:prstGeom>
        </p:spPr>
      </p:pic>
      <p:sp>
        <p:nvSpPr>
          <p:cNvPr id="5" name="TextBox 4"/>
          <p:cNvSpPr txBox="1"/>
          <p:nvPr/>
        </p:nvSpPr>
        <p:spPr>
          <a:xfrm>
            <a:off x="4355976" y="764704"/>
            <a:ext cx="2880320" cy="2431435"/>
          </a:xfrm>
          <a:prstGeom prst="rect">
            <a:avLst/>
          </a:prstGeom>
          <a:noFill/>
        </p:spPr>
        <p:txBody>
          <a:bodyPr wrap="square" rtlCol="0">
            <a:spAutoFit/>
          </a:bodyPr>
          <a:lstStyle/>
          <a:p>
            <a:endParaRPr lang="en-GB" sz="2000" b="1" dirty="0">
              <a:solidFill>
                <a:schemeClr val="accent1"/>
              </a:solidFill>
              <a:latin typeface="Cooper Black" panose="0208090404030B020404" pitchFamily="18" charset="0"/>
            </a:endParaRPr>
          </a:p>
          <a:p>
            <a:pPr algn="ctr"/>
            <a:r>
              <a:rPr lang="en-GB" sz="2200" b="1" dirty="0">
                <a:solidFill>
                  <a:schemeClr val="accent1"/>
                </a:solidFill>
                <a:latin typeface="Cooper Black" panose="0208090404030B020404" pitchFamily="18" charset="0"/>
              </a:rPr>
              <a:t>“ A great employee is like a four leaf clover- hard to find and lucky to have “</a:t>
            </a:r>
          </a:p>
          <a:p>
            <a:pPr algn="ctr"/>
            <a:r>
              <a:rPr lang="en-GB" sz="2200" b="1" dirty="0">
                <a:solidFill>
                  <a:schemeClr val="accent1"/>
                </a:solidFill>
                <a:latin typeface="Cooper Black" panose="0208090404030B020404" pitchFamily="18" charset="0"/>
              </a:rPr>
              <a:t>Tammy Cohen</a:t>
            </a:r>
          </a:p>
        </p:txBody>
      </p:sp>
    </p:spTree>
    <p:extLst>
      <p:ext uri="{BB962C8B-B14F-4D97-AF65-F5344CB8AC3E}">
        <p14:creationId xmlns:p14="http://schemas.microsoft.com/office/powerpoint/2010/main" val="238734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A51793D1A37F4EB3054E3E30C94C36" ma:contentTypeVersion="15" ma:contentTypeDescription="Create a new document." ma:contentTypeScope="" ma:versionID="ba21a606bf31687f261d8512ff01da7c">
  <xsd:schema xmlns:xsd="http://www.w3.org/2001/XMLSchema" xmlns:xs="http://www.w3.org/2001/XMLSchema" xmlns:p="http://schemas.microsoft.com/office/2006/metadata/properties" xmlns:ns2="c4be6382-c42b-4808-ab56-1463cad5ca77" xmlns:ns3="1b83801e-36ca-4ccb-8b15-9137798ab6d2" targetNamespace="http://schemas.microsoft.com/office/2006/metadata/properties" ma:root="true" ma:fieldsID="83a7550ab2841e8547e2a209f3507eb5" ns2:_="" ns3:_="">
    <xsd:import namespace="c4be6382-c42b-4808-ab56-1463cad5ca77"/>
    <xsd:import namespace="1b83801e-36ca-4ccb-8b15-9137798ab6d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e6382-c42b-4808-ab56-1463cad5c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9603ee-69b4-403e-ac95-63817ba4178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83801e-36ca-4ccb-8b15-9137798ab6d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3f8255-44ae-4e8b-bf5f-83fa0ba2ec92}" ma:internalName="TaxCatchAll" ma:showField="CatchAllData" ma:web="1b83801e-36ca-4ccb-8b15-9137798ab6d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83801e-36ca-4ccb-8b15-9137798ab6d2" xsi:nil="true"/>
    <lcf76f155ced4ddcb4097134ff3c332f xmlns="c4be6382-c42b-4808-ab56-1463cad5ca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F77E26-5D65-4F14-BD0D-527FDFEB4AA5}">
  <ds:schemaRefs>
    <ds:schemaRef ds:uri="http://schemas.microsoft.com/sharepoint/v3/contenttype/forms"/>
  </ds:schemaRefs>
</ds:datastoreItem>
</file>

<file path=customXml/itemProps2.xml><?xml version="1.0" encoding="utf-8"?>
<ds:datastoreItem xmlns:ds="http://schemas.openxmlformats.org/officeDocument/2006/customXml" ds:itemID="{42A0D8EA-8F15-4E3B-BD1A-956F343A4304}"/>
</file>

<file path=customXml/itemProps3.xml><?xml version="1.0" encoding="utf-8"?>
<ds:datastoreItem xmlns:ds="http://schemas.openxmlformats.org/officeDocument/2006/customXml" ds:itemID="{0F6BF175-5FA4-43BB-83B4-FF1814B74DED}">
  <ds:schemaRefs>
    <ds:schemaRef ds:uri="http://schemas.microsoft.com/office/2006/metadata/properties"/>
    <ds:schemaRef ds:uri="http://schemas.microsoft.com/office/infopath/2007/PartnerControls"/>
    <ds:schemaRef ds:uri="1b83801e-36ca-4ccb-8b15-9137798ab6d2"/>
    <ds:schemaRef ds:uri="c4be6382-c42b-4808-ab56-1463cad5ca77"/>
  </ds:schemaRefs>
</ds:datastoreItem>
</file>

<file path=docProps/app.xml><?xml version="1.0" encoding="utf-8"?>
<Properties xmlns="http://schemas.openxmlformats.org/officeDocument/2006/extended-properties" xmlns:vt="http://schemas.openxmlformats.org/officeDocument/2006/docPropsVTypes">
  <TotalTime>2183</TotalTime>
  <Words>1621</Words>
  <Application>Microsoft Office PowerPoint</Application>
  <PresentationFormat>On-screen Show (4:3)</PresentationFormat>
  <Paragraphs>146</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 Sans FB Demi</vt:lpstr>
      <vt:lpstr>Calibri</vt:lpstr>
      <vt:lpstr>Cooper Black</vt:lpstr>
      <vt:lpstr>Jayne Print</vt:lpstr>
      <vt:lpstr>Office Theme</vt:lpstr>
      <vt:lpstr>Making Connections!</vt:lpstr>
      <vt:lpstr>  Providing support for people with profound physical and learning disabilities</vt:lpstr>
      <vt:lpstr>Our Journey</vt:lpstr>
      <vt:lpstr>PowerPoint Presentation</vt:lpstr>
      <vt:lpstr>PowerPoint Presentation</vt:lpstr>
      <vt:lpstr>PowerPoint Presentation</vt:lpstr>
      <vt:lpstr>Coronavirus hit the world in 2020 </vt:lpstr>
      <vt:lpstr>A new way of living.</vt:lpstr>
      <vt:lpstr>PowerPoint Presentation</vt:lpstr>
      <vt:lpstr>PowerPoint Presentation</vt:lpstr>
      <vt:lpstr>PowerPoint Presentation</vt:lpstr>
      <vt:lpstr>Sporting Summer</vt:lpstr>
      <vt:lpstr>PowerPoint Presentation</vt:lpstr>
      <vt:lpstr>Chances to win whilst  supporting Martha!</vt:lpstr>
      <vt:lpstr>Fundraising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&amp; Marketing</dc:title>
  <dc:creator>Julie Gayler</dc:creator>
  <cp:lastModifiedBy>Ania Bobrowicz</cp:lastModifiedBy>
  <cp:revision>152</cp:revision>
  <cp:lastPrinted>2011-06-30T14:18:26Z</cp:lastPrinted>
  <dcterms:created xsi:type="dcterms:W3CDTF">2011-06-17T10:33:30Z</dcterms:created>
  <dcterms:modified xsi:type="dcterms:W3CDTF">2025-02-05T11:58:17Z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0x01010040A51793D1A37F4EB3054E3E30C94C36</vt:lpwstr>
  </property>
  <property fmtid="{D5CDD505-2E9C-101B-9397-08002B2CF9AE}" pid="3" name="MediaServiceImageTags">
    <vt:lpwstr/>
  </property>
</Properties>
</file>