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8.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1.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2.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56" r:id="rId2"/>
    <p:sldId id="271" r:id="rId3"/>
    <p:sldId id="272" r:id="rId4"/>
    <p:sldId id="273" r:id="rId5"/>
    <p:sldId id="260" r:id="rId6"/>
    <p:sldId id="261" r:id="rId7"/>
    <p:sldId id="263" r:id="rId8"/>
    <p:sldId id="269" r:id="rId9"/>
    <p:sldId id="266" r:id="rId10"/>
    <p:sldId id="270"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02" autoAdjust="0"/>
    <p:restoredTop sz="76611" autoAdjust="0"/>
  </p:normalViewPr>
  <p:slideViewPr>
    <p:cSldViewPr snapToGrid="0">
      <p:cViewPr varScale="1">
        <p:scale>
          <a:sx n="64" d="100"/>
          <a:sy n="64" d="100"/>
        </p:scale>
        <p:origin x="78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openxmlformats.org/officeDocument/2006/relationships/customXml" Target="../customXml/item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DEBDE0-9A3A-4951-8360-C5ECC46CFB09}" type="doc">
      <dgm:prSet loTypeId="urn:microsoft.com/office/officeart/2005/8/layout/hList1" loCatId="list" qsTypeId="urn:microsoft.com/office/officeart/2005/8/quickstyle/simple2" qsCatId="simple" csTypeId="urn:microsoft.com/office/officeart/2005/8/colors/accent3_2" csCatId="accent3"/>
      <dgm:spPr/>
      <dgm:t>
        <a:bodyPr/>
        <a:lstStyle/>
        <a:p>
          <a:endParaRPr lang="en-US"/>
        </a:p>
      </dgm:t>
    </dgm:pt>
    <dgm:pt modelId="{B963A9A4-6EF9-4DFB-B119-8264DED6FAF2}">
      <dgm:prSet/>
      <dgm:spPr/>
      <dgm:t>
        <a:bodyPr/>
        <a:lstStyle/>
        <a:p>
          <a:r>
            <a:rPr lang="en-GB"/>
            <a:t>Bowel Cancer </a:t>
          </a:r>
          <a:endParaRPr lang="en-US"/>
        </a:p>
      </dgm:t>
    </dgm:pt>
    <dgm:pt modelId="{68F93D7E-7D95-40A4-8EB5-85E5803160AD}" type="parTrans" cxnId="{16BBE7E6-0B45-4886-B41B-567B98EF6E88}">
      <dgm:prSet/>
      <dgm:spPr/>
      <dgm:t>
        <a:bodyPr/>
        <a:lstStyle/>
        <a:p>
          <a:endParaRPr lang="en-US"/>
        </a:p>
      </dgm:t>
    </dgm:pt>
    <dgm:pt modelId="{B1A632BF-CFA3-419C-B655-1FC7B267BA49}" type="sibTrans" cxnId="{16BBE7E6-0B45-4886-B41B-567B98EF6E88}">
      <dgm:prSet/>
      <dgm:spPr/>
      <dgm:t>
        <a:bodyPr/>
        <a:lstStyle/>
        <a:p>
          <a:endParaRPr lang="en-US"/>
        </a:p>
      </dgm:t>
    </dgm:pt>
    <dgm:pt modelId="{3BEE5E6D-8370-47C1-9F48-841822F8CED4}">
      <dgm:prSet/>
      <dgm:spPr/>
      <dgm:t>
        <a:bodyPr/>
        <a:lstStyle/>
        <a:p>
          <a:r>
            <a:rPr lang="en-GB"/>
            <a:t>West Kent &amp; DGS</a:t>
          </a:r>
          <a:endParaRPr lang="en-US"/>
        </a:p>
      </dgm:t>
    </dgm:pt>
    <dgm:pt modelId="{FB6291F9-3417-42E0-99DA-1FDE14F0DD3E}" type="parTrans" cxnId="{0C736661-7B18-4CCA-A9B1-0A1E1B578BE1}">
      <dgm:prSet/>
      <dgm:spPr/>
      <dgm:t>
        <a:bodyPr/>
        <a:lstStyle/>
        <a:p>
          <a:endParaRPr lang="en-US"/>
        </a:p>
      </dgm:t>
    </dgm:pt>
    <dgm:pt modelId="{B3218816-3381-48F8-9C49-3106FFE8DC5E}" type="sibTrans" cxnId="{0C736661-7B18-4CCA-A9B1-0A1E1B578BE1}">
      <dgm:prSet/>
      <dgm:spPr/>
      <dgm:t>
        <a:bodyPr/>
        <a:lstStyle/>
        <a:p>
          <a:endParaRPr lang="en-US"/>
        </a:p>
      </dgm:t>
    </dgm:pt>
    <dgm:pt modelId="{DC395EE6-1B57-41AD-A7F0-29BDB6FBEA62}">
      <dgm:prSet/>
      <dgm:spPr/>
      <dgm:t>
        <a:bodyPr/>
        <a:lstStyle/>
        <a:p>
          <a:r>
            <a:rPr lang="en-GB"/>
            <a:t>Cervical Screening</a:t>
          </a:r>
          <a:endParaRPr lang="en-US"/>
        </a:p>
      </dgm:t>
    </dgm:pt>
    <dgm:pt modelId="{57795EE4-FF8A-408B-922C-811B27DE261D}" type="parTrans" cxnId="{84D1D025-ADD0-4354-A221-2E501D2D7046}">
      <dgm:prSet/>
      <dgm:spPr/>
      <dgm:t>
        <a:bodyPr/>
        <a:lstStyle/>
        <a:p>
          <a:endParaRPr lang="en-US"/>
        </a:p>
      </dgm:t>
    </dgm:pt>
    <dgm:pt modelId="{0B2A4F74-7A15-4A96-910F-5E8E0C3A85A8}" type="sibTrans" cxnId="{84D1D025-ADD0-4354-A221-2E501D2D7046}">
      <dgm:prSet/>
      <dgm:spPr/>
      <dgm:t>
        <a:bodyPr/>
        <a:lstStyle/>
        <a:p>
          <a:endParaRPr lang="en-US"/>
        </a:p>
      </dgm:t>
    </dgm:pt>
    <dgm:pt modelId="{EC4B3EE1-1EC3-428F-989F-BD2AE3C925A9}">
      <dgm:prSet/>
      <dgm:spPr/>
      <dgm:t>
        <a:bodyPr/>
        <a:lstStyle/>
        <a:p>
          <a:r>
            <a:rPr lang="en-GB"/>
            <a:t>Canterbury</a:t>
          </a:r>
          <a:endParaRPr lang="en-US"/>
        </a:p>
      </dgm:t>
    </dgm:pt>
    <dgm:pt modelId="{278DFB2C-1A37-4D3E-AC4A-60907DC55A45}" type="parTrans" cxnId="{9184F45E-9D92-4B4A-AC3B-B7FA3D93C268}">
      <dgm:prSet/>
      <dgm:spPr/>
      <dgm:t>
        <a:bodyPr/>
        <a:lstStyle/>
        <a:p>
          <a:endParaRPr lang="en-US"/>
        </a:p>
      </dgm:t>
    </dgm:pt>
    <dgm:pt modelId="{ACEEFD19-B012-44A5-A80F-2E28391384A2}" type="sibTrans" cxnId="{9184F45E-9D92-4B4A-AC3B-B7FA3D93C268}">
      <dgm:prSet/>
      <dgm:spPr/>
      <dgm:t>
        <a:bodyPr/>
        <a:lstStyle/>
        <a:p>
          <a:endParaRPr lang="en-US"/>
        </a:p>
      </dgm:t>
    </dgm:pt>
    <dgm:pt modelId="{9425691C-A62C-4093-ADEE-8A2716955096}">
      <dgm:prSet/>
      <dgm:spPr/>
      <dgm:t>
        <a:bodyPr/>
        <a:lstStyle/>
        <a:p>
          <a:r>
            <a:rPr lang="en-GB"/>
            <a:t>Mammography</a:t>
          </a:r>
          <a:endParaRPr lang="en-US"/>
        </a:p>
      </dgm:t>
    </dgm:pt>
    <dgm:pt modelId="{17270C55-B3BE-47B0-B867-6AB8F0F44B7C}" type="parTrans" cxnId="{91355861-1A61-4AE5-B563-36AF32A5DBB8}">
      <dgm:prSet/>
      <dgm:spPr/>
      <dgm:t>
        <a:bodyPr/>
        <a:lstStyle/>
        <a:p>
          <a:endParaRPr lang="en-US"/>
        </a:p>
      </dgm:t>
    </dgm:pt>
    <dgm:pt modelId="{EBC96AA5-650B-4B52-BC29-D5A1F53A1331}" type="sibTrans" cxnId="{91355861-1A61-4AE5-B563-36AF32A5DBB8}">
      <dgm:prSet/>
      <dgm:spPr/>
      <dgm:t>
        <a:bodyPr/>
        <a:lstStyle/>
        <a:p>
          <a:endParaRPr lang="en-US"/>
        </a:p>
      </dgm:t>
    </dgm:pt>
    <dgm:pt modelId="{5243D12C-769A-4085-9DB6-C61AB4442074}">
      <dgm:prSet/>
      <dgm:spPr/>
      <dgm:t>
        <a:bodyPr/>
        <a:lstStyle/>
        <a:p>
          <a:r>
            <a:rPr lang="en-GB"/>
            <a:t>Folkestone, Dartford, Maidstone</a:t>
          </a:r>
          <a:endParaRPr lang="en-US"/>
        </a:p>
      </dgm:t>
    </dgm:pt>
    <dgm:pt modelId="{D4AC72A8-1488-48D7-9C86-F7173EA30953}" type="parTrans" cxnId="{DBC93D29-942F-48C0-8BC7-A50980A05680}">
      <dgm:prSet/>
      <dgm:spPr/>
      <dgm:t>
        <a:bodyPr/>
        <a:lstStyle/>
        <a:p>
          <a:endParaRPr lang="en-US"/>
        </a:p>
      </dgm:t>
    </dgm:pt>
    <dgm:pt modelId="{DE1313B9-0C87-4F30-B707-5D1B82350D62}" type="sibTrans" cxnId="{DBC93D29-942F-48C0-8BC7-A50980A05680}">
      <dgm:prSet/>
      <dgm:spPr/>
      <dgm:t>
        <a:bodyPr/>
        <a:lstStyle/>
        <a:p>
          <a:endParaRPr lang="en-US"/>
        </a:p>
      </dgm:t>
    </dgm:pt>
    <dgm:pt modelId="{51078E0F-F092-4860-80A1-6FF8AB6A9D38}">
      <dgm:prSet/>
      <dgm:spPr/>
      <dgm:t>
        <a:bodyPr/>
        <a:lstStyle/>
        <a:p>
          <a:r>
            <a:rPr lang="en-GB"/>
            <a:t>Early training</a:t>
          </a:r>
          <a:endParaRPr lang="en-US"/>
        </a:p>
      </dgm:t>
    </dgm:pt>
    <dgm:pt modelId="{2CAD2A84-FC02-4D3D-A360-04A6EB1B5AA7}" type="parTrans" cxnId="{8CA28C1F-4CD7-4B35-9C80-641CFF943582}">
      <dgm:prSet/>
      <dgm:spPr/>
      <dgm:t>
        <a:bodyPr/>
        <a:lstStyle/>
        <a:p>
          <a:endParaRPr lang="en-US"/>
        </a:p>
      </dgm:t>
    </dgm:pt>
    <dgm:pt modelId="{3A16D737-404D-4381-B4CF-3BCBD8F61C55}" type="sibTrans" cxnId="{8CA28C1F-4CD7-4B35-9C80-641CFF943582}">
      <dgm:prSet/>
      <dgm:spPr/>
      <dgm:t>
        <a:bodyPr/>
        <a:lstStyle/>
        <a:p>
          <a:endParaRPr lang="en-US"/>
        </a:p>
      </dgm:t>
    </dgm:pt>
    <dgm:pt modelId="{9FFDB42A-42C8-44C4-83A0-8A73160B4D79}">
      <dgm:prSet/>
      <dgm:spPr/>
      <dgm:t>
        <a:bodyPr/>
        <a:lstStyle/>
        <a:p>
          <a:r>
            <a:rPr lang="en-GB"/>
            <a:t>East Kent</a:t>
          </a:r>
          <a:endParaRPr lang="en-US"/>
        </a:p>
      </dgm:t>
    </dgm:pt>
    <dgm:pt modelId="{E35B7061-251C-488A-BD45-4E81309840BF}" type="parTrans" cxnId="{F07F2548-4437-4922-A861-49F327202689}">
      <dgm:prSet/>
      <dgm:spPr/>
      <dgm:t>
        <a:bodyPr/>
        <a:lstStyle/>
        <a:p>
          <a:endParaRPr lang="en-US"/>
        </a:p>
      </dgm:t>
    </dgm:pt>
    <dgm:pt modelId="{B4C5D429-54D2-4E57-B432-CEBE830DA3B8}" type="sibTrans" cxnId="{F07F2548-4437-4922-A861-49F327202689}">
      <dgm:prSet/>
      <dgm:spPr/>
      <dgm:t>
        <a:bodyPr/>
        <a:lstStyle/>
        <a:p>
          <a:endParaRPr lang="en-US"/>
        </a:p>
      </dgm:t>
    </dgm:pt>
    <dgm:pt modelId="{9B64D45C-8544-4A60-9B5F-E1052565AC8D}" type="pres">
      <dgm:prSet presAssocID="{84DEBDE0-9A3A-4951-8360-C5ECC46CFB09}" presName="Name0" presStyleCnt="0">
        <dgm:presLayoutVars>
          <dgm:dir/>
          <dgm:animLvl val="lvl"/>
          <dgm:resizeHandles val="exact"/>
        </dgm:presLayoutVars>
      </dgm:prSet>
      <dgm:spPr/>
    </dgm:pt>
    <dgm:pt modelId="{C691AEAD-60C1-4680-BF4B-5549CFA26823}" type="pres">
      <dgm:prSet presAssocID="{B963A9A4-6EF9-4DFB-B119-8264DED6FAF2}" presName="composite" presStyleCnt="0"/>
      <dgm:spPr/>
    </dgm:pt>
    <dgm:pt modelId="{10CC76C5-5A90-4892-B59C-F1A6BA56C28E}" type="pres">
      <dgm:prSet presAssocID="{B963A9A4-6EF9-4DFB-B119-8264DED6FAF2}" presName="parTx" presStyleLbl="alignNode1" presStyleIdx="0" presStyleCnt="4">
        <dgm:presLayoutVars>
          <dgm:chMax val="0"/>
          <dgm:chPref val="0"/>
          <dgm:bulletEnabled val="1"/>
        </dgm:presLayoutVars>
      </dgm:prSet>
      <dgm:spPr/>
    </dgm:pt>
    <dgm:pt modelId="{0947A8DE-9E6E-4B34-9AE1-5B05E1347799}" type="pres">
      <dgm:prSet presAssocID="{B963A9A4-6EF9-4DFB-B119-8264DED6FAF2}" presName="desTx" presStyleLbl="alignAccFollowNode1" presStyleIdx="0" presStyleCnt="4">
        <dgm:presLayoutVars>
          <dgm:bulletEnabled val="1"/>
        </dgm:presLayoutVars>
      </dgm:prSet>
      <dgm:spPr/>
    </dgm:pt>
    <dgm:pt modelId="{B353CB3B-08D2-418F-9C62-4C6BD56483DB}" type="pres">
      <dgm:prSet presAssocID="{B1A632BF-CFA3-419C-B655-1FC7B267BA49}" presName="space" presStyleCnt="0"/>
      <dgm:spPr/>
    </dgm:pt>
    <dgm:pt modelId="{EA3E8310-70FF-4254-B3AD-7B4C3B594DB5}" type="pres">
      <dgm:prSet presAssocID="{DC395EE6-1B57-41AD-A7F0-29BDB6FBEA62}" presName="composite" presStyleCnt="0"/>
      <dgm:spPr/>
    </dgm:pt>
    <dgm:pt modelId="{21ACDFB0-112D-4D81-8937-5EC9A3502774}" type="pres">
      <dgm:prSet presAssocID="{DC395EE6-1B57-41AD-A7F0-29BDB6FBEA62}" presName="parTx" presStyleLbl="alignNode1" presStyleIdx="1" presStyleCnt="4">
        <dgm:presLayoutVars>
          <dgm:chMax val="0"/>
          <dgm:chPref val="0"/>
          <dgm:bulletEnabled val="1"/>
        </dgm:presLayoutVars>
      </dgm:prSet>
      <dgm:spPr/>
    </dgm:pt>
    <dgm:pt modelId="{EBA0BF4D-AD7F-43E8-BC51-894E468FFC97}" type="pres">
      <dgm:prSet presAssocID="{DC395EE6-1B57-41AD-A7F0-29BDB6FBEA62}" presName="desTx" presStyleLbl="alignAccFollowNode1" presStyleIdx="1" presStyleCnt="4">
        <dgm:presLayoutVars>
          <dgm:bulletEnabled val="1"/>
        </dgm:presLayoutVars>
      </dgm:prSet>
      <dgm:spPr/>
    </dgm:pt>
    <dgm:pt modelId="{55BEA8CE-1607-455E-8CBE-1D3C3B1A964B}" type="pres">
      <dgm:prSet presAssocID="{0B2A4F74-7A15-4A96-910F-5E8E0C3A85A8}" presName="space" presStyleCnt="0"/>
      <dgm:spPr/>
    </dgm:pt>
    <dgm:pt modelId="{A61D1A2D-C8CC-4FFE-AA34-8EAB0E19720C}" type="pres">
      <dgm:prSet presAssocID="{9425691C-A62C-4093-ADEE-8A2716955096}" presName="composite" presStyleCnt="0"/>
      <dgm:spPr/>
    </dgm:pt>
    <dgm:pt modelId="{2981DA3B-FE4E-492B-A3FC-A7D19D0F8189}" type="pres">
      <dgm:prSet presAssocID="{9425691C-A62C-4093-ADEE-8A2716955096}" presName="parTx" presStyleLbl="alignNode1" presStyleIdx="2" presStyleCnt="4">
        <dgm:presLayoutVars>
          <dgm:chMax val="0"/>
          <dgm:chPref val="0"/>
          <dgm:bulletEnabled val="1"/>
        </dgm:presLayoutVars>
      </dgm:prSet>
      <dgm:spPr/>
    </dgm:pt>
    <dgm:pt modelId="{3570EBAE-C31A-4B65-963E-785D383BDC83}" type="pres">
      <dgm:prSet presAssocID="{9425691C-A62C-4093-ADEE-8A2716955096}" presName="desTx" presStyleLbl="alignAccFollowNode1" presStyleIdx="2" presStyleCnt="4">
        <dgm:presLayoutVars>
          <dgm:bulletEnabled val="1"/>
        </dgm:presLayoutVars>
      </dgm:prSet>
      <dgm:spPr/>
    </dgm:pt>
    <dgm:pt modelId="{AC80B8FA-728E-44CF-90D5-988A64699017}" type="pres">
      <dgm:prSet presAssocID="{EBC96AA5-650B-4B52-BC29-D5A1F53A1331}" presName="space" presStyleCnt="0"/>
      <dgm:spPr/>
    </dgm:pt>
    <dgm:pt modelId="{104E116E-2270-4C16-B65B-30E0EC56CB9D}" type="pres">
      <dgm:prSet presAssocID="{51078E0F-F092-4860-80A1-6FF8AB6A9D38}" presName="composite" presStyleCnt="0"/>
      <dgm:spPr/>
    </dgm:pt>
    <dgm:pt modelId="{9CB85C8C-4B94-4041-8932-EA27289309E6}" type="pres">
      <dgm:prSet presAssocID="{51078E0F-F092-4860-80A1-6FF8AB6A9D38}" presName="parTx" presStyleLbl="alignNode1" presStyleIdx="3" presStyleCnt="4">
        <dgm:presLayoutVars>
          <dgm:chMax val="0"/>
          <dgm:chPref val="0"/>
          <dgm:bulletEnabled val="1"/>
        </dgm:presLayoutVars>
      </dgm:prSet>
      <dgm:spPr/>
    </dgm:pt>
    <dgm:pt modelId="{CFD4ED1C-0EC8-475C-B26D-C81CDFF64959}" type="pres">
      <dgm:prSet presAssocID="{51078E0F-F092-4860-80A1-6FF8AB6A9D38}" presName="desTx" presStyleLbl="alignAccFollowNode1" presStyleIdx="3" presStyleCnt="4">
        <dgm:presLayoutVars>
          <dgm:bulletEnabled val="1"/>
        </dgm:presLayoutVars>
      </dgm:prSet>
      <dgm:spPr/>
    </dgm:pt>
  </dgm:ptLst>
  <dgm:cxnLst>
    <dgm:cxn modelId="{AE0F4003-35F2-490B-B52E-FA1B2C48FB24}" type="presOf" srcId="{DC395EE6-1B57-41AD-A7F0-29BDB6FBEA62}" destId="{21ACDFB0-112D-4D81-8937-5EC9A3502774}" srcOrd="0" destOrd="0" presId="urn:microsoft.com/office/officeart/2005/8/layout/hList1"/>
    <dgm:cxn modelId="{9345260C-5CD1-4DFD-AB93-021553A97F51}" type="presOf" srcId="{5243D12C-769A-4085-9DB6-C61AB4442074}" destId="{3570EBAE-C31A-4B65-963E-785D383BDC83}" srcOrd="0" destOrd="0" presId="urn:microsoft.com/office/officeart/2005/8/layout/hList1"/>
    <dgm:cxn modelId="{8CA28C1F-4CD7-4B35-9C80-641CFF943582}" srcId="{84DEBDE0-9A3A-4951-8360-C5ECC46CFB09}" destId="{51078E0F-F092-4860-80A1-6FF8AB6A9D38}" srcOrd="3" destOrd="0" parTransId="{2CAD2A84-FC02-4D3D-A360-04A6EB1B5AA7}" sibTransId="{3A16D737-404D-4381-B4CF-3BCBD8F61C55}"/>
    <dgm:cxn modelId="{114D3D24-3531-4F83-A401-01E32C9CD190}" type="presOf" srcId="{84DEBDE0-9A3A-4951-8360-C5ECC46CFB09}" destId="{9B64D45C-8544-4A60-9B5F-E1052565AC8D}" srcOrd="0" destOrd="0" presId="urn:microsoft.com/office/officeart/2005/8/layout/hList1"/>
    <dgm:cxn modelId="{84D1D025-ADD0-4354-A221-2E501D2D7046}" srcId="{84DEBDE0-9A3A-4951-8360-C5ECC46CFB09}" destId="{DC395EE6-1B57-41AD-A7F0-29BDB6FBEA62}" srcOrd="1" destOrd="0" parTransId="{57795EE4-FF8A-408B-922C-811B27DE261D}" sibTransId="{0B2A4F74-7A15-4A96-910F-5E8E0C3A85A8}"/>
    <dgm:cxn modelId="{DBC93D29-942F-48C0-8BC7-A50980A05680}" srcId="{9425691C-A62C-4093-ADEE-8A2716955096}" destId="{5243D12C-769A-4085-9DB6-C61AB4442074}" srcOrd="0" destOrd="0" parTransId="{D4AC72A8-1488-48D7-9C86-F7173EA30953}" sibTransId="{DE1313B9-0C87-4F30-B707-5D1B82350D62}"/>
    <dgm:cxn modelId="{9184F45E-9D92-4B4A-AC3B-B7FA3D93C268}" srcId="{DC395EE6-1B57-41AD-A7F0-29BDB6FBEA62}" destId="{EC4B3EE1-1EC3-428F-989F-BD2AE3C925A9}" srcOrd="0" destOrd="0" parTransId="{278DFB2C-1A37-4D3E-AC4A-60907DC55A45}" sibTransId="{ACEEFD19-B012-44A5-A80F-2E28391384A2}"/>
    <dgm:cxn modelId="{0C736661-7B18-4CCA-A9B1-0A1E1B578BE1}" srcId="{B963A9A4-6EF9-4DFB-B119-8264DED6FAF2}" destId="{3BEE5E6D-8370-47C1-9F48-841822F8CED4}" srcOrd="0" destOrd="0" parTransId="{FB6291F9-3417-42E0-99DA-1FDE14F0DD3E}" sibTransId="{B3218816-3381-48F8-9C49-3106FFE8DC5E}"/>
    <dgm:cxn modelId="{91355861-1A61-4AE5-B563-36AF32A5DBB8}" srcId="{84DEBDE0-9A3A-4951-8360-C5ECC46CFB09}" destId="{9425691C-A62C-4093-ADEE-8A2716955096}" srcOrd="2" destOrd="0" parTransId="{17270C55-B3BE-47B0-B867-6AB8F0F44B7C}" sibTransId="{EBC96AA5-650B-4B52-BC29-D5A1F53A1331}"/>
    <dgm:cxn modelId="{FDE17E47-6CA7-47B6-B675-263AE049DCF7}" type="presOf" srcId="{B963A9A4-6EF9-4DFB-B119-8264DED6FAF2}" destId="{10CC76C5-5A90-4892-B59C-F1A6BA56C28E}" srcOrd="0" destOrd="0" presId="urn:microsoft.com/office/officeart/2005/8/layout/hList1"/>
    <dgm:cxn modelId="{EBB77F47-785C-4FFC-8FCF-0803397C5701}" type="presOf" srcId="{51078E0F-F092-4860-80A1-6FF8AB6A9D38}" destId="{9CB85C8C-4B94-4041-8932-EA27289309E6}" srcOrd="0" destOrd="0" presId="urn:microsoft.com/office/officeart/2005/8/layout/hList1"/>
    <dgm:cxn modelId="{F07F2548-4437-4922-A861-49F327202689}" srcId="{51078E0F-F092-4860-80A1-6FF8AB6A9D38}" destId="{9FFDB42A-42C8-44C4-83A0-8A73160B4D79}" srcOrd="0" destOrd="0" parTransId="{E35B7061-251C-488A-BD45-4E81309840BF}" sibTransId="{B4C5D429-54D2-4E57-B432-CEBE830DA3B8}"/>
    <dgm:cxn modelId="{D22C706C-2FF1-423B-8676-DAF7701DF441}" type="presOf" srcId="{9425691C-A62C-4093-ADEE-8A2716955096}" destId="{2981DA3B-FE4E-492B-A3FC-A7D19D0F8189}" srcOrd="0" destOrd="0" presId="urn:microsoft.com/office/officeart/2005/8/layout/hList1"/>
    <dgm:cxn modelId="{90E5969E-8DD6-4BBF-8CD9-FF819B7923B4}" type="presOf" srcId="{EC4B3EE1-1EC3-428F-989F-BD2AE3C925A9}" destId="{EBA0BF4D-AD7F-43E8-BC51-894E468FFC97}" srcOrd="0" destOrd="0" presId="urn:microsoft.com/office/officeart/2005/8/layout/hList1"/>
    <dgm:cxn modelId="{527ED3CC-AE2F-44AA-BBCD-B912B4EEBC32}" type="presOf" srcId="{9FFDB42A-42C8-44C4-83A0-8A73160B4D79}" destId="{CFD4ED1C-0EC8-475C-B26D-C81CDFF64959}" srcOrd="0" destOrd="0" presId="urn:microsoft.com/office/officeart/2005/8/layout/hList1"/>
    <dgm:cxn modelId="{16BBE7E6-0B45-4886-B41B-567B98EF6E88}" srcId="{84DEBDE0-9A3A-4951-8360-C5ECC46CFB09}" destId="{B963A9A4-6EF9-4DFB-B119-8264DED6FAF2}" srcOrd="0" destOrd="0" parTransId="{68F93D7E-7D95-40A4-8EB5-85E5803160AD}" sibTransId="{B1A632BF-CFA3-419C-B655-1FC7B267BA49}"/>
    <dgm:cxn modelId="{B77D66F9-E647-49FE-97DF-D145BC036F7A}" type="presOf" srcId="{3BEE5E6D-8370-47C1-9F48-841822F8CED4}" destId="{0947A8DE-9E6E-4B34-9AE1-5B05E1347799}" srcOrd="0" destOrd="0" presId="urn:microsoft.com/office/officeart/2005/8/layout/hList1"/>
    <dgm:cxn modelId="{0B384C49-19C5-493F-8F78-B914DD7B080F}" type="presParOf" srcId="{9B64D45C-8544-4A60-9B5F-E1052565AC8D}" destId="{C691AEAD-60C1-4680-BF4B-5549CFA26823}" srcOrd="0" destOrd="0" presId="urn:microsoft.com/office/officeart/2005/8/layout/hList1"/>
    <dgm:cxn modelId="{C96722C5-0C2A-4A6D-9719-169364D33131}" type="presParOf" srcId="{C691AEAD-60C1-4680-BF4B-5549CFA26823}" destId="{10CC76C5-5A90-4892-B59C-F1A6BA56C28E}" srcOrd="0" destOrd="0" presId="urn:microsoft.com/office/officeart/2005/8/layout/hList1"/>
    <dgm:cxn modelId="{B2CFEE8F-B2D3-43A3-98EC-5CE27191183B}" type="presParOf" srcId="{C691AEAD-60C1-4680-BF4B-5549CFA26823}" destId="{0947A8DE-9E6E-4B34-9AE1-5B05E1347799}" srcOrd="1" destOrd="0" presId="urn:microsoft.com/office/officeart/2005/8/layout/hList1"/>
    <dgm:cxn modelId="{FC842292-6C2B-4673-8862-CC769450D641}" type="presParOf" srcId="{9B64D45C-8544-4A60-9B5F-E1052565AC8D}" destId="{B353CB3B-08D2-418F-9C62-4C6BD56483DB}" srcOrd="1" destOrd="0" presId="urn:microsoft.com/office/officeart/2005/8/layout/hList1"/>
    <dgm:cxn modelId="{943889D4-848C-4115-A7E6-57EF5FE9B4AA}" type="presParOf" srcId="{9B64D45C-8544-4A60-9B5F-E1052565AC8D}" destId="{EA3E8310-70FF-4254-B3AD-7B4C3B594DB5}" srcOrd="2" destOrd="0" presId="urn:microsoft.com/office/officeart/2005/8/layout/hList1"/>
    <dgm:cxn modelId="{493DBB2B-FE3A-4A6C-9380-25BD13A045F2}" type="presParOf" srcId="{EA3E8310-70FF-4254-B3AD-7B4C3B594DB5}" destId="{21ACDFB0-112D-4D81-8937-5EC9A3502774}" srcOrd="0" destOrd="0" presId="urn:microsoft.com/office/officeart/2005/8/layout/hList1"/>
    <dgm:cxn modelId="{948CE0FF-1F03-4F6B-ADBC-763316B3F52F}" type="presParOf" srcId="{EA3E8310-70FF-4254-B3AD-7B4C3B594DB5}" destId="{EBA0BF4D-AD7F-43E8-BC51-894E468FFC97}" srcOrd="1" destOrd="0" presId="urn:microsoft.com/office/officeart/2005/8/layout/hList1"/>
    <dgm:cxn modelId="{26A3061B-12DE-49A4-AA8E-132482C4C5B4}" type="presParOf" srcId="{9B64D45C-8544-4A60-9B5F-E1052565AC8D}" destId="{55BEA8CE-1607-455E-8CBE-1D3C3B1A964B}" srcOrd="3" destOrd="0" presId="urn:microsoft.com/office/officeart/2005/8/layout/hList1"/>
    <dgm:cxn modelId="{DF918164-5711-4E3B-B6EB-74C03B9AEB27}" type="presParOf" srcId="{9B64D45C-8544-4A60-9B5F-E1052565AC8D}" destId="{A61D1A2D-C8CC-4FFE-AA34-8EAB0E19720C}" srcOrd="4" destOrd="0" presId="urn:microsoft.com/office/officeart/2005/8/layout/hList1"/>
    <dgm:cxn modelId="{72BD2B0E-A01A-435D-A26D-B8A4B915297F}" type="presParOf" srcId="{A61D1A2D-C8CC-4FFE-AA34-8EAB0E19720C}" destId="{2981DA3B-FE4E-492B-A3FC-A7D19D0F8189}" srcOrd="0" destOrd="0" presId="urn:microsoft.com/office/officeart/2005/8/layout/hList1"/>
    <dgm:cxn modelId="{B433D72B-44D7-4F02-A83D-BC64879AD649}" type="presParOf" srcId="{A61D1A2D-C8CC-4FFE-AA34-8EAB0E19720C}" destId="{3570EBAE-C31A-4B65-963E-785D383BDC83}" srcOrd="1" destOrd="0" presId="urn:microsoft.com/office/officeart/2005/8/layout/hList1"/>
    <dgm:cxn modelId="{595E5BCB-E662-4970-B525-03AA50F35BC9}" type="presParOf" srcId="{9B64D45C-8544-4A60-9B5F-E1052565AC8D}" destId="{AC80B8FA-728E-44CF-90D5-988A64699017}" srcOrd="5" destOrd="0" presId="urn:microsoft.com/office/officeart/2005/8/layout/hList1"/>
    <dgm:cxn modelId="{170478E8-AE6E-4D0E-B109-9485223D1F57}" type="presParOf" srcId="{9B64D45C-8544-4A60-9B5F-E1052565AC8D}" destId="{104E116E-2270-4C16-B65B-30E0EC56CB9D}" srcOrd="6" destOrd="0" presId="urn:microsoft.com/office/officeart/2005/8/layout/hList1"/>
    <dgm:cxn modelId="{BA21D523-1D6F-4110-A763-EFCD6619A7C6}" type="presParOf" srcId="{104E116E-2270-4C16-B65B-30E0EC56CB9D}" destId="{9CB85C8C-4B94-4041-8932-EA27289309E6}" srcOrd="0" destOrd="0" presId="urn:microsoft.com/office/officeart/2005/8/layout/hList1"/>
    <dgm:cxn modelId="{6C3A9267-469D-45B7-BE50-E9ABCE034AE3}" type="presParOf" srcId="{104E116E-2270-4C16-B65B-30E0EC56CB9D}" destId="{CFD4ED1C-0EC8-475C-B26D-C81CDFF6495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CC76C5-5A90-4892-B59C-F1A6BA56C28E}">
      <dsp:nvSpPr>
        <dsp:cNvPr id="0" name=""/>
        <dsp:cNvSpPr/>
      </dsp:nvSpPr>
      <dsp:spPr>
        <a:xfrm>
          <a:off x="3952" y="543110"/>
          <a:ext cx="2376588" cy="907391"/>
        </a:xfrm>
        <a:prstGeom prst="rect">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GB" sz="2500" kern="1200"/>
            <a:t>Bowel Cancer </a:t>
          </a:r>
          <a:endParaRPr lang="en-US" sz="2500" kern="1200"/>
        </a:p>
      </dsp:txBody>
      <dsp:txXfrm>
        <a:off x="3952" y="543110"/>
        <a:ext cx="2376588" cy="907391"/>
      </dsp:txXfrm>
    </dsp:sp>
    <dsp:sp modelId="{0947A8DE-9E6E-4B34-9AE1-5B05E1347799}">
      <dsp:nvSpPr>
        <dsp:cNvPr id="0" name=""/>
        <dsp:cNvSpPr/>
      </dsp:nvSpPr>
      <dsp:spPr>
        <a:xfrm>
          <a:off x="3952" y="1450501"/>
          <a:ext cx="2376588" cy="1406812"/>
        </a:xfrm>
        <a:prstGeom prst="rect">
          <a:avLst/>
        </a:prstGeom>
        <a:solidFill>
          <a:schemeClr val="accent3">
            <a:alpha val="90000"/>
            <a:tint val="40000"/>
            <a:hueOff val="0"/>
            <a:satOff val="0"/>
            <a:lumOff val="0"/>
            <a:alphaOff val="0"/>
          </a:schemeClr>
        </a:solidFill>
        <a:ln w="10795"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GB" sz="2500" kern="1200"/>
            <a:t>West Kent &amp; DGS</a:t>
          </a:r>
          <a:endParaRPr lang="en-US" sz="2500" kern="1200"/>
        </a:p>
      </dsp:txBody>
      <dsp:txXfrm>
        <a:off x="3952" y="1450501"/>
        <a:ext cx="2376588" cy="1406812"/>
      </dsp:txXfrm>
    </dsp:sp>
    <dsp:sp modelId="{21ACDFB0-112D-4D81-8937-5EC9A3502774}">
      <dsp:nvSpPr>
        <dsp:cNvPr id="0" name=""/>
        <dsp:cNvSpPr/>
      </dsp:nvSpPr>
      <dsp:spPr>
        <a:xfrm>
          <a:off x="2713262" y="543110"/>
          <a:ext cx="2376588" cy="907391"/>
        </a:xfrm>
        <a:prstGeom prst="rect">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GB" sz="2500" kern="1200"/>
            <a:t>Cervical Screening</a:t>
          </a:r>
          <a:endParaRPr lang="en-US" sz="2500" kern="1200"/>
        </a:p>
      </dsp:txBody>
      <dsp:txXfrm>
        <a:off x="2713262" y="543110"/>
        <a:ext cx="2376588" cy="907391"/>
      </dsp:txXfrm>
    </dsp:sp>
    <dsp:sp modelId="{EBA0BF4D-AD7F-43E8-BC51-894E468FFC97}">
      <dsp:nvSpPr>
        <dsp:cNvPr id="0" name=""/>
        <dsp:cNvSpPr/>
      </dsp:nvSpPr>
      <dsp:spPr>
        <a:xfrm>
          <a:off x="2713262" y="1450501"/>
          <a:ext cx="2376588" cy="1406812"/>
        </a:xfrm>
        <a:prstGeom prst="rect">
          <a:avLst/>
        </a:prstGeom>
        <a:solidFill>
          <a:schemeClr val="accent3">
            <a:alpha val="90000"/>
            <a:tint val="40000"/>
            <a:hueOff val="0"/>
            <a:satOff val="0"/>
            <a:lumOff val="0"/>
            <a:alphaOff val="0"/>
          </a:schemeClr>
        </a:solidFill>
        <a:ln w="10795"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GB" sz="2500" kern="1200"/>
            <a:t>Canterbury</a:t>
          </a:r>
          <a:endParaRPr lang="en-US" sz="2500" kern="1200"/>
        </a:p>
      </dsp:txBody>
      <dsp:txXfrm>
        <a:off x="2713262" y="1450501"/>
        <a:ext cx="2376588" cy="1406812"/>
      </dsp:txXfrm>
    </dsp:sp>
    <dsp:sp modelId="{2981DA3B-FE4E-492B-A3FC-A7D19D0F8189}">
      <dsp:nvSpPr>
        <dsp:cNvPr id="0" name=""/>
        <dsp:cNvSpPr/>
      </dsp:nvSpPr>
      <dsp:spPr>
        <a:xfrm>
          <a:off x="5422573" y="543110"/>
          <a:ext cx="2376588" cy="907391"/>
        </a:xfrm>
        <a:prstGeom prst="rect">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GB" sz="2500" kern="1200"/>
            <a:t>Mammography</a:t>
          </a:r>
          <a:endParaRPr lang="en-US" sz="2500" kern="1200"/>
        </a:p>
      </dsp:txBody>
      <dsp:txXfrm>
        <a:off x="5422573" y="543110"/>
        <a:ext cx="2376588" cy="907391"/>
      </dsp:txXfrm>
    </dsp:sp>
    <dsp:sp modelId="{3570EBAE-C31A-4B65-963E-785D383BDC83}">
      <dsp:nvSpPr>
        <dsp:cNvPr id="0" name=""/>
        <dsp:cNvSpPr/>
      </dsp:nvSpPr>
      <dsp:spPr>
        <a:xfrm>
          <a:off x="5422573" y="1450501"/>
          <a:ext cx="2376588" cy="1406812"/>
        </a:xfrm>
        <a:prstGeom prst="rect">
          <a:avLst/>
        </a:prstGeom>
        <a:solidFill>
          <a:schemeClr val="accent3">
            <a:alpha val="90000"/>
            <a:tint val="40000"/>
            <a:hueOff val="0"/>
            <a:satOff val="0"/>
            <a:lumOff val="0"/>
            <a:alphaOff val="0"/>
          </a:schemeClr>
        </a:solidFill>
        <a:ln w="10795"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GB" sz="2500" kern="1200"/>
            <a:t>Folkestone, Dartford, Maidstone</a:t>
          </a:r>
          <a:endParaRPr lang="en-US" sz="2500" kern="1200"/>
        </a:p>
      </dsp:txBody>
      <dsp:txXfrm>
        <a:off x="5422573" y="1450501"/>
        <a:ext cx="2376588" cy="1406812"/>
      </dsp:txXfrm>
    </dsp:sp>
    <dsp:sp modelId="{9CB85C8C-4B94-4041-8932-EA27289309E6}">
      <dsp:nvSpPr>
        <dsp:cNvPr id="0" name=""/>
        <dsp:cNvSpPr/>
      </dsp:nvSpPr>
      <dsp:spPr>
        <a:xfrm>
          <a:off x="8131883" y="543110"/>
          <a:ext cx="2376588" cy="907391"/>
        </a:xfrm>
        <a:prstGeom prst="rect">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GB" sz="2500" kern="1200"/>
            <a:t>Early training</a:t>
          </a:r>
          <a:endParaRPr lang="en-US" sz="2500" kern="1200"/>
        </a:p>
      </dsp:txBody>
      <dsp:txXfrm>
        <a:off x="8131883" y="543110"/>
        <a:ext cx="2376588" cy="907391"/>
      </dsp:txXfrm>
    </dsp:sp>
    <dsp:sp modelId="{CFD4ED1C-0EC8-475C-B26D-C81CDFF64959}">
      <dsp:nvSpPr>
        <dsp:cNvPr id="0" name=""/>
        <dsp:cNvSpPr/>
      </dsp:nvSpPr>
      <dsp:spPr>
        <a:xfrm>
          <a:off x="8131883" y="1450501"/>
          <a:ext cx="2376588" cy="1406812"/>
        </a:xfrm>
        <a:prstGeom prst="rect">
          <a:avLst/>
        </a:prstGeom>
        <a:solidFill>
          <a:schemeClr val="accent3">
            <a:alpha val="90000"/>
            <a:tint val="40000"/>
            <a:hueOff val="0"/>
            <a:satOff val="0"/>
            <a:lumOff val="0"/>
            <a:alphaOff val="0"/>
          </a:schemeClr>
        </a:solidFill>
        <a:ln w="10795"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GB" sz="2500" kern="1200"/>
            <a:t>East Kent</a:t>
          </a:r>
          <a:endParaRPr lang="en-US" sz="2500" kern="1200"/>
        </a:p>
      </dsp:txBody>
      <dsp:txXfrm>
        <a:off x="8131883" y="1450501"/>
        <a:ext cx="2376588" cy="1406812"/>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AC319D-ED8E-414C-9C47-9E89B7CCF67D}" type="datetimeFigureOut">
              <a:rPr lang="en-GB" smtClean="0"/>
              <a:t>22/04/2024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465E29-9742-470C-B22B-E9A410C44E6C}" type="slidenum">
              <a:rPr lang="en-GB" smtClean="0"/>
              <a:t>‹#›</a:t>
            </a:fld>
            <a:endParaRPr lang="en-GB"/>
          </a:p>
        </p:txBody>
      </p:sp>
    </p:spTree>
    <p:extLst>
      <p:ext uri="{BB962C8B-B14F-4D97-AF65-F5344CB8AC3E}">
        <p14:creationId xmlns:p14="http://schemas.microsoft.com/office/powerpoint/2010/main" val="3115857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Contract background</a:t>
            </a:r>
          </a:p>
          <a:p>
            <a:r>
              <a:rPr lang="en-GB" dirty="0"/>
              <a:t>East Kent has some of the most deprived wards in the country, as well as an ageing population, with an average of 25% of people over 65 along our coasts, according to the most recent census data. Connect Well East Kent is a service delivering enhanced social prescribing across East Kent to people over 55 and 18plus with complex needs. Connect Well are here to support individuals regaining or maintaining their independence. Our service can offer up to 12 weeks of support on a 1 to 1, personalised basis to help improve the persons overall wellbeing. The service has been created to bring together roles currently delivering care navigation and social prescribing services (for older people and Carers) in order to deliver a more holistic service that is available to all eligible Kent residents. Community Navigators will work in partnership with those commissioned to fulfil similar roles in health (by both CCGs and Public Health) and district council settings, to both avoid duplication in the support they provide to members of the public, and to promote innovative solutions to community navigation requirements.</a:t>
            </a:r>
          </a:p>
          <a:p>
            <a:endParaRPr lang="en-GB" dirty="0"/>
          </a:p>
          <a:p>
            <a:r>
              <a:rPr lang="en-GB" dirty="0"/>
              <a:t>Employing a person-centred, ESTHER approach, support is tailored to each individual client. We use a strength based approach, focusing on the person’s personal assets, interests, independence, and social inclusion so that they can be supported to: maintain and improve their wellbeing, become more resilient, and find solutions and support within their community.</a:t>
            </a:r>
          </a:p>
          <a:p>
            <a:r>
              <a:rPr lang="en-GB" dirty="0" err="1"/>
              <a:t>aimS</a:t>
            </a: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82465E29-9742-470C-B22B-E9A410C44E6C}" type="slidenum">
              <a:rPr lang="en-GB" smtClean="0"/>
              <a:t>6</a:t>
            </a:fld>
            <a:endParaRPr lang="en-GB"/>
          </a:p>
        </p:txBody>
      </p:sp>
    </p:spTree>
    <p:extLst>
      <p:ext uri="{BB962C8B-B14F-4D97-AF65-F5344CB8AC3E}">
        <p14:creationId xmlns:p14="http://schemas.microsoft.com/office/powerpoint/2010/main" val="3753736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Referrals from different sources, majority are from KCC but also from social prescribers, </a:t>
            </a:r>
            <a:r>
              <a:rPr lang="en-GB" dirty="0" err="1"/>
              <a:t>gps</a:t>
            </a:r>
            <a:r>
              <a:rPr lang="en-GB" dirty="0"/>
              <a:t> and other health professionals. </a:t>
            </a:r>
          </a:p>
          <a:p>
            <a:endParaRPr lang="en-GB" dirty="0"/>
          </a:p>
          <a:p>
            <a:r>
              <a:rPr lang="en-GB" dirty="0"/>
              <a:t>The support helps tackle the wider determinants of health which we know account for 80% of a persons health. </a:t>
            </a:r>
          </a:p>
          <a:p>
            <a:endParaRPr lang="en-GB" dirty="0"/>
          </a:p>
          <a:p>
            <a:r>
              <a:rPr lang="en-GB" dirty="0"/>
              <a:t>Nearly 95% of people supported through community navigation have a disability or long term health condition. They are almost at a point of crisis when they are referred to us, often their needs are a complex mix of mental health, financial need, newly diagnosed or existing physical illness, unsuitable housing and relationship breakdowns.</a:t>
            </a:r>
          </a:p>
          <a:p>
            <a:endParaRPr lang="en-GB" dirty="0"/>
          </a:p>
          <a:p>
            <a:r>
              <a:rPr lang="en-GB" dirty="0"/>
              <a:t>While the service can’t solve all the problems, it does act as a focal point of support guiding the individual through their current difficulties and supporting their independence.</a:t>
            </a:r>
          </a:p>
          <a:p>
            <a:endParaRPr lang="en-GB" dirty="0"/>
          </a:p>
          <a:p>
            <a:r>
              <a:rPr lang="en-GB" dirty="0"/>
              <a:t>As you can see from the outcomes the service has a real impact on quality of life for individuals. </a:t>
            </a:r>
          </a:p>
          <a:p>
            <a:endParaRPr lang="en-GB" dirty="0"/>
          </a:p>
        </p:txBody>
      </p:sp>
      <p:sp>
        <p:nvSpPr>
          <p:cNvPr id="4" name="Slide Number Placeholder 3"/>
          <p:cNvSpPr>
            <a:spLocks noGrp="1"/>
          </p:cNvSpPr>
          <p:nvPr>
            <p:ph type="sldNum" sz="quarter" idx="5"/>
          </p:nvPr>
        </p:nvSpPr>
        <p:spPr/>
        <p:txBody>
          <a:bodyPr/>
          <a:lstStyle/>
          <a:p>
            <a:fld id="{82465E29-9742-470C-B22B-E9A410C44E6C}" type="slidenum">
              <a:rPr lang="en-GB" smtClean="0"/>
              <a:t>7</a:t>
            </a:fld>
            <a:endParaRPr lang="en-GB"/>
          </a:p>
        </p:txBody>
      </p:sp>
    </p:spTree>
    <p:extLst>
      <p:ext uri="{BB962C8B-B14F-4D97-AF65-F5344CB8AC3E}">
        <p14:creationId xmlns:p14="http://schemas.microsoft.com/office/powerpoint/2010/main" val="1468672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lnSpc>
                <a:spcPct val="115000"/>
              </a:lnSpc>
              <a:spcBef>
                <a:spcPts val="600"/>
              </a:spcBef>
              <a:spcAft>
                <a:spcPts val="600"/>
              </a:spcAft>
              <a:buFont typeface="+mj-lt"/>
              <a:buAutoNum type="arabicPeriod"/>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cost of living 1-2-1 support element of this programme has been live since end of September 2023. </a:t>
            </a:r>
          </a:p>
          <a:p>
            <a:pPr marL="742950" lvl="1" indent="-285750">
              <a:lnSpc>
                <a:spcPct val="115000"/>
              </a:lnSpc>
              <a:spcBef>
                <a:spcPts val="600"/>
              </a:spcBef>
              <a:spcAft>
                <a:spcPts val="600"/>
              </a:spcAft>
              <a:buFont typeface="+mj-lt"/>
              <a:buAutoNum type="arabicPeriod"/>
            </a:pPr>
            <a:r>
              <a:rPr lang="en-GB" sz="1100" dirty="0">
                <a:effectLst/>
                <a:latin typeface="Calibri" panose="020F0502020204030204" pitchFamily="34" charset="0"/>
                <a:ea typeface="Calibri" panose="020F0502020204030204" pitchFamily="34" charset="0"/>
                <a:cs typeface="Times New Roman" panose="02020603050405020304" pitchFamily="18" charset="0"/>
              </a:rPr>
              <a:t>Available for adults 18+ our connectors look at individual circumstances holistically and identifying key support needs with a focus on employability, budgeting, healthy eating and cost of living support. </a:t>
            </a:r>
          </a:p>
          <a:p>
            <a:pPr marL="742950" lvl="1" indent="-285750">
              <a:lnSpc>
                <a:spcPct val="115000"/>
              </a:lnSpc>
              <a:spcBef>
                <a:spcPts val="600"/>
              </a:spcBef>
              <a:spcAft>
                <a:spcPts val="600"/>
              </a:spcAft>
              <a:buFont typeface="+mj-lt"/>
              <a:buAutoNum type="arabicPeriod"/>
            </a:pPr>
            <a:r>
              <a:rPr lang="en-GB" sz="1100" dirty="0">
                <a:effectLst/>
                <a:latin typeface="Calibri" panose="020F0502020204030204" pitchFamily="34" charset="0"/>
                <a:ea typeface="Calibri" panose="020F0502020204030204" pitchFamily="34" charset="0"/>
                <a:cs typeface="Times New Roman" panose="02020603050405020304" pitchFamily="18" charset="0"/>
              </a:rPr>
              <a:t>Resources are focused on areas of highest deprivation in east Kent. </a:t>
            </a:r>
          </a:p>
          <a:p>
            <a:pPr marL="742950" lvl="1" indent="-285750">
              <a:lnSpc>
                <a:spcPct val="115000"/>
              </a:lnSpc>
              <a:spcBef>
                <a:spcPts val="600"/>
              </a:spcBef>
              <a:spcAft>
                <a:spcPts val="600"/>
              </a:spcAft>
              <a:buFont typeface="+mj-lt"/>
              <a:buAutoNum type="arabicPeriod"/>
            </a:pPr>
            <a:r>
              <a:rPr lang="en-GB" sz="1100" dirty="0">
                <a:effectLst/>
                <a:latin typeface="Calibri" panose="020F0502020204030204" pitchFamily="34" charset="0"/>
                <a:ea typeface="Calibri" panose="020F0502020204030204" pitchFamily="34" charset="0"/>
                <a:cs typeface="Times New Roman" panose="02020603050405020304" pitchFamily="18" charset="0"/>
              </a:rPr>
              <a:t>Delivery has initially been focused on Thanet as a key area of need. Thanet has 18 LSOAs within the most deprived decile, the highest number in Kent. </a:t>
            </a:r>
          </a:p>
          <a:p>
            <a:pPr marL="742950" lvl="1" indent="-285750">
              <a:lnSpc>
                <a:spcPct val="115000"/>
              </a:lnSpc>
              <a:spcBef>
                <a:spcPts val="600"/>
              </a:spcBef>
              <a:spcAft>
                <a:spcPts val="600"/>
              </a:spcAft>
              <a:buFont typeface="+mj-lt"/>
              <a:buAutoNum type="arabicPeriod"/>
            </a:pPr>
            <a:r>
              <a:rPr lang="en-GB" sz="1100" dirty="0">
                <a:effectLst/>
                <a:latin typeface="Calibri" panose="020F0502020204030204" pitchFamily="34" charset="0"/>
                <a:ea typeface="Calibri" panose="020F0502020204030204" pitchFamily="34" charset="0"/>
                <a:cs typeface="Times New Roman" panose="02020603050405020304" pitchFamily="18" charset="0"/>
              </a:rPr>
              <a:t>Delivery has now started in Folkestone and Dover as the east Kent districts with the next highest number of LSOAs within the most deprived decile, with Ashford and Canterbury delivery starting in February.</a:t>
            </a:r>
          </a:p>
          <a:p>
            <a:pPr>
              <a:lnSpc>
                <a:spcPct val="115000"/>
              </a:lnSpc>
              <a:spcBef>
                <a:spcPts val="600"/>
              </a:spcBef>
              <a:spcAft>
                <a:spcPts val="60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600"/>
              </a:spcBef>
              <a:spcAft>
                <a:spcPts val="6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People being referred into the programme are presenting with very complex needs which need multiple interventions. </a:t>
            </a:r>
          </a:p>
          <a:p>
            <a:pPr marL="342900" lvl="0" indent="-342900">
              <a:lnSpc>
                <a:spcPct val="115000"/>
              </a:lnSpc>
              <a:spcBef>
                <a:spcPts val="600"/>
              </a:spcBef>
              <a:spcAft>
                <a:spcPts val="600"/>
              </a:spcAft>
              <a:buFont typeface="Symbol" panose="05050102010706020507" pitchFamily="18" charset="2"/>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87% have a recognised disability or long term health condition, the majority of these have multiple conditions. </a:t>
            </a:r>
          </a:p>
          <a:p>
            <a:pPr marL="342900" lvl="0" indent="-342900">
              <a:lnSpc>
                <a:spcPct val="115000"/>
              </a:lnSpc>
              <a:spcBef>
                <a:spcPts val="600"/>
              </a:spcBef>
              <a:spcAft>
                <a:spcPts val="600"/>
              </a:spcAft>
              <a:buFont typeface="Symbol" panose="05050102010706020507" pitchFamily="18" charset="2"/>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43% of participants have a mental health condition</a:t>
            </a:r>
          </a:p>
          <a:p>
            <a:pPr marL="342900" lvl="0" indent="-342900">
              <a:lnSpc>
                <a:spcPct val="115000"/>
              </a:lnSpc>
              <a:spcBef>
                <a:spcPts val="600"/>
              </a:spcBef>
              <a:spcAft>
                <a:spcPts val="600"/>
              </a:spcAft>
              <a:buFont typeface="Symbol" panose="05050102010706020507" pitchFamily="18" charset="2"/>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19% have a criminal conviction</a:t>
            </a:r>
          </a:p>
          <a:p>
            <a:pPr marL="342900" lvl="0" indent="-342900">
              <a:lnSpc>
                <a:spcPct val="115000"/>
              </a:lnSpc>
              <a:spcBef>
                <a:spcPts val="600"/>
              </a:spcBef>
              <a:spcAft>
                <a:spcPts val="600"/>
              </a:spcAft>
              <a:buFont typeface="Symbol" panose="05050102010706020507" pitchFamily="18" charset="2"/>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14% identify as LGBTQI+</a:t>
            </a:r>
          </a:p>
          <a:p>
            <a:pPr marL="342900" lvl="0" indent="-342900">
              <a:lnSpc>
                <a:spcPct val="115000"/>
              </a:lnSpc>
              <a:spcBef>
                <a:spcPts val="600"/>
              </a:spcBef>
              <a:spcAft>
                <a:spcPts val="600"/>
              </a:spcAft>
              <a:buFont typeface="Symbol" panose="05050102010706020507" pitchFamily="18" charset="2"/>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22% are homeless</a:t>
            </a:r>
          </a:p>
          <a:p>
            <a:pPr marL="342900" lvl="0" indent="-342900">
              <a:lnSpc>
                <a:spcPct val="115000"/>
              </a:lnSpc>
              <a:spcBef>
                <a:spcPts val="600"/>
              </a:spcBef>
              <a:spcAft>
                <a:spcPts val="600"/>
              </a:spcAft>
              <a:buFont typeface="Symbol" panose="05050102010706020507" pitchFamily="18" charset="2"/>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75% are currently not working</a:t>
            </a:r>
          </a:p>
          <a:p>
            <a:pPr marL="342900" lvl="0" indent="-342900">
              <a:lnSpc>
                <a:spcPct val="115000"/>
              </a:lnSpc>
              <a:spcBef>
                <a:spcPts val="600"/>
              </a:spcBef>
              <a:spcAft>
                <a:spcPts val="600"/>
              </a:spcAft>
              <a:buFont typeface="Symbol" panose="05050102010706020507" pitchFamily="18" charset="2"/>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71% are receiving some form of benefits.</a:t>
            </a:r>
          </a:p>
          <a:p>
            <a:pPr marL="342900" lvl="0" indent="-342900">
              <a:lnSpc>
                <a:spcPct val="115000"/>
              </a:lnSpc>
              <a:spcBef>
                <a:spcPts val="600"/>
              </a:spcBef>
              <a:spcAft>
                <a:spcPts val="600"/>
              </a:spcAft>
              <a:buFont typeface="Symbol" panose="05050102010706020507" pitchFamily="18" charset="2"/>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gender split is 63% male, 34% female.</a:t>
            </a:r>
          </a:p>
          <a:p>
            <a:pPr marL="342900" lvl="0" indent="-342900">
              <a:lnSpc>
                <a:spcPct val="115000"/>
              </a:lnSpc>
              <a:spcBef>
                <a:spcPts val="600"/>
              </a:spcBef>
              <a:spcAft>
                <a:spcPts val="600"/>
              </a:spcAft>
              <a:buFont typeface="Symbol" panose="05050102010706020507" pitchFamily="18" charset="2"/>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83% of participants are white British. </a:t>
            </a:r>
          </a:p>
          <a:p>
            <a:endParaRPr lang="en-GB" dirty="0"/>
          </a:p>
          <a:p>
            <a:r>
              <a:rPr lang="en-GB" dirty="0"/>
              <a:t>Part of this programme is also a white goods fund.</a:t>
            </a:r>
          </a:p>
          <a:p>
            <a:r>
              <a:rPr lang="en-GB" dirty="0"/>
              <a:t>Over a million households in the UK currently are without one or more of the ‘essential’ white goods. Recognising the impact that living without a fridge or washing machine has on mental and physical health, this fund seeks to address some of those issues. </a:t>
            </a:r>
          </a:p>
          <a:p>
            <a:endParaRPr lang="en-GB" dirty="0"/>
          </a:p>
          <a:p>
            <a:r>
              <a:rPr lang="en-GB" dirty="0"/>
              <a:t>Referrals need to come from a professional source like yourselves or your social prescribers who understand that person’s need. We have already supported 50 families with fridges and freezers.</a:t>
            </a:r>
          </a:p>
          <a:p>
            <a:r>
              <a:rPr lang="en-GB" dirty="0"/>
              <a:t>One family was using a small countertop fridge to buy food and store medicine – meaning they had to spend more on food and more often as well as potentially compromising the safe storage of diabetes medication. </a:t>
            </a:r>
          </a:p>
          <a:p>
            <a:endParaRPr lang="en-GB" dirty="0"/>
          </a:p>
          <a:p>
            <a:endParaRPr lang="en-GB" dirty="0"/>
          </a:p>
          <a:p>
            <a:r>
              <a:rPr lang="en-GB" dirty="0"/>
              <a:t>Social enterprise Kitchen for anyone based in Thanet supports with low cost groceries</a:t>
            </a:r>
          </a:p>
          <a:p>
            <a:endParaRPr lang="en-GB" dirty="0"/>
          </a:p>
          <a:p>
            <a:endParaRPr lang="en-GB" dirty="0"/>
          </a:p>
        </p:txBody>
      </p:sp>
      <p:sp>
        <p:nvSpPr>
          <p:cNvPr id="4" name="Slide Number Placeholder 3"/>
          <p:cNvSpPr>
            <a:spLocks noGrp="1"/>
          </p:cNvSpPr>
          <p:nvPr>
            <p:ph type="sldNum" sz="quarter" idx="5"/>
          </p:nvPr>
        </p:nvSpPr>
        <p:spPr/>
        <p:txBody>
          <a:bodyPr/>
          <a:lstStyle/>
          <a:p>
            <a:fld id="{82465E29-9742-470C-B22B-E9A410C44E6C}" type="slidenum">
              <a:rPr lang="en-GB" smtClean="0"/>
              <a:t>8</a:t>
            </a:fld>
            <a:endParaRPr lang="en-GB"/>
          </a:p>
        </p:txBody>
      </p:sp>
    </p:spTree>
    <p:extLst>
      <p:ext uri="{BB962C8B-B14F-4D97-AF65-F5344CB8AC3E}">
        <p14:creationId xmlns:p14="http://schemas.microsoft.com/office/powerpoint/2010/main" val="1534677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a trusted community partner we are well placed to work with communities who are suffering health inequalities. A key focus for the health care partnership, ICB and K&amp;M CA is early cancer identification.</a:t>
            </a:r>
          </a:p>
          <a:p>
            <a:r>
              <a:rPr lang="en-GB" dirty="0"/>
              <a:t>We are working on a programme of awareness raising with communities across Kent who see the lowest screening rates and the some of the worst outcomes.</a:t>
            </a:r>
          </a:p>
          <a:p>
            <a:endParaRPr lang="en-GB" dirty="0"/>
          </a:p>
          <a:p>
            <a:r>
              <a:rPr lang="en-GB" dirty="0"/>
              <a:t>Built on a programme of community outreach, talking to individuals and sharing signs and symptoms as well as listening to individuals barriers to attending screening.</a:t>
            </a:r>
          </a:p>
          <a:p>
            <a:endParaRPr lang="en-GB" dirty="0"/>
          </a:p>
          <a:p>
            <a:r>
              <a:rPr lang="en-GB" dirty="0"/>
              <a:t>In Canterbury we are working in partnership with the PCN who are changing their processes to enable target groups to make appointments easily, with cancer specialist nurses attending our community events to answer questions, and make appointments there and then.</a:t>
            </a:r>
          </a:p>
          <a:p>
            <a:endParaRPr lang="en-GB" dirty="0"/>
          </a:p>
          <a:p>
            <a:endParaRPr lang="en-GB" dirty="0"/>
          </a:p>
        </p:txBody>
      </p:sp>
      <p:sp>
        <p:nvSpPr>
          <p:cNvPr id="4" name="Slide Number Placeholder 3"/>
          <p:cNvSpPr>
            <a:spLocks noGrp="1"/>
          </p:cNvSpPr>
          <p:nvPr>
            <p:ph type="sldNum" sz="quarter" idx="5"/>
          </p:nvPr>
        </p:nvSpPr>
        <p:spPr/>
        <p:txBody>
          <a:bodyPr/>
          <a:lstStyle/>
          <a:p>
            <a:fld id="{82465E29-9742-470C-B22B-E9A410C44E6C}" type="slidenum">
              <a:rPr lang="en-GB" smtClean="0"/>
              <a:t>9</a:t>
            </a:fld>
            <a:endParaRPr lang="en-GB"/>
          </a:p>
        </p:txBody>
      </p:sp>
    </p:spTree>
    <p:extLst>
      <p:ext uri="{BB962C8B-B14F-4D97-AF65-F5344CB8AC3E}">
        <p14:creationId xmlns:p14="http://schemas.microsoft.com/office/powerpoint/2010/main" val="18085681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jpg"/><Relationship Id="rId5" Type="http://schemas.microsoft.com/office/2007/relationships/hdphoto" Target="../media/hdphoto1.wdp"/><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5FE9D16-4831-87A6-FED1-3EE7B68E59AC}"/>
              </a:ext>
            </a:extLst>
          </p:cNvPr>
          <p:cNvSpPr/>
          <p:nvPr/>
        </p:nvSpPr>
        <p:spPr>
          <a:xfrm>
            <a:off x="0" y="0"/>
            <a:ext cx="12192000" cy="5745017"/>
          </a:xfrm>
          <a:prstGeom prst="rect">
            <a:avLst/>
          </a:prstGeom>
          <a:solidFill>
            <a:srgbClr val="13235B">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Freeform: Shape 30">
            <a:extLst>
              <a:ext uri="{FF2B5EF4-FFF2-40B4-BE49-F238E27FC236}">
                <a16:creationId xmlns:a16="http://schemas.microsoft.com/office/drawing/2014/main" id="{FDAFBDA3-E326-79A5-2392-163B2F623802}"/>
              </a:ext>
            </a:extLst>
          </p:cNvPr>
          <p:cNvSpPr/>
          <p:nvPr/>
        </p:nvSpPr>
        <p:spPr>
          <a:xfrm>
            <a:off x="227054" y="2765392"/>
            <a:ext cx="11964946" cy="4092608"/>
          </a:xfrm>
          <a:custGeom>
            <a:avLst/>
            <a:gdLst>
              <a:gd name="connsiteX0" fmla="*/ 11964946 w 11964946"/>
              <a:gd name="connsiteY0" fmla="*/ 0 h 4092608"/>
              <a:gd name="connsiteX1" fmla="*/ 11964946 w 11964946"/>
              <a:gd name="connsiteY1" fmla="*/ 4092608 h 4092608"/>
              <a:gd name="connsiteX2" fmla="*/ 369872 w 11964946"/>
              <a:gd name="connsiteY2" fmla="*/ 4092608 h 4092608"/>
              <a:gd name="connsiteX3" fmla="*/ 0 w 11964946"/>
              <a:gd name="connsiteY3" fmla="*/ 1372048 h 4092608"/>
              <a:gd name="connsiteX4" fmla="*/ 6194179 w 11964946"/>
              <a:gd name="connsiteY4" fmla="*/ 1681697 h 4092608"/>
              <a:gd name="connsiteX5" fmla="*/ 11929098 w 11964946"/>
              <a:gd name="connsiteY5" fmla="*/ 38162 h 4092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64946" h="4092608">
                <a:moveTo>
                  <a:pt x="11964946" y="0"/>
                </a:moveTo>
                <a:lnTo>
                  <a:pt x="11964946" y="4092608"/>
                </a:lnTo>
                <a:lnTo>
                  <a:pt x="369872" y="4092608"/>
                </a:lnTo>
                <a:lnTo>
                  <a:pt x="0" y="1372048"/>
                </a:lnTo>
                <a:cubicBezTo>
                  <a:pt x="84944" y="1996842"/>
                  <a:pt x="2858652" y="2135176"/>
                  <a:pt x="6194179" y="1681697"/>
                </a:cubicBezTo>
                <a:cubicBezTo>
                  <a:pt x="9008529" y="1299075"/>
                  <a:pt x="11324949" y="617205"/>
                  <a:pt x="11929098" y="38162"/>
                </a:cubicBezTo>
                <a:close/>
              </a:path>
            </a:pathLst>
          </a:custGeom>
          <a:solidFill>
            <a:schemeClr val="tx2">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8" name="Freeform: Shape 27">
            <a:extLst>
              <a:ext uri="{FF2B5EF4-FFF2-40B4-BE49-F238E27FC236}">
                <a16:creationId xmlns:a16="http://schemas.microsoft.com/office/drawing/2014/main" id="{87FA1BBE-5755-49F9-849B-10309CC3CF6E}"/>
              </a:ext>
            </a:extLst>
          </p:cNvPr>
          <p:cNvSpPr/>
          <p:nvPr/>
        </p:nvSpPr>
        <p:spPr>
          <a:xfrm>
            <a:off x="0" y="3788818"/>
            <a:ext cx="12192000" cy="3069182"/>
          </a:xfrm>
          <a:custGeom>
            <a:avLst/>
            <a:gdLst>
              <a:gd name="connsiteX0" fmla="*/ 0 w 12192000"/>
              <a:gd name="connsiteY0" fmla="*/ 0 h 3069182"/>
              <a:gd name="connsiteX1" fmla="*/ 6096001 w 12192000"/>
              <a:gd name="connsiteY1" fmla="*/ 1141275 h 3069182"/>
              <a:gd name="connsiteX2" fmla="*/ 12184067 w 12192000"/>
              <a:gd name="connsiteY2" fmla="*/ 58751 h 3069182"/>
              <a:gd name="connsiteX3" fmla="*/ 12192000 w 12192000"/>
              <a:gd name="connsiteY3" fmla="*/ 8 h 3069182"/>
              <a:gd name="connsiteX4" fmla="*/ 12192000 w 12192000"/>
              <a:gd name="connsiteY4" fmla="*/ 3069182 h 3069182"/>
              <a:gd name="connsiteX5" fmla="*/ 0 w 12192000"/>
              <a:gd name="connsiteY5" fmla="*/ 3069182 h 306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069182">
                <a:moveTo>
                  <a:pt x="0" y="0"/>
                </a:moveTo>
                <a:cubicBezTo>
                  <a:pt x="0" y="630542"/>
                  <a:pt x="2729789" y="1141275"/>
                  <a:pt x="6096001" y="1141275"/>
                </a:cubicBezTo>
                <a:cubicBezTo>
                  <a:pt x="9357018" y="1141275"/>
                  <a:pt x="12020768" y="661964"/>
                  <a:pt x="12184067" y="58751"/>
                </a:cubicBezTo>
                <a:lnTo>
                  <a:pt x="12192000" y="8"/>
                </a:lnTo>
                <a:lnTo>
                  <a:pt x="12192000" y="3069182"/>
                </a:lnTo>
                <a:lnTo>
                  <a:pt x="0" y="3069182"/>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7" name="Picture 6" descr="A blue and white logo&#10;&#10;Description automatically generated">
            <a:extLst>
              <a:ext uri="{FF2B5EF4-FFF2-40B4-BE49-F238E27FC236}">
                <a16:creationId xmlns:a16="http://schemas.microsoft.com/office/drawing/2014/main" id="{AE67E36F-D61A-3E30-3730-2748949063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308" y="5135238"/>
            <a:ext cx="3437681" cy="1280536"/>
          </a:xfrm>
          <a:prstGeom prst="rect">
            <a:avLst/>
          </a:prstGeom>
        </p:spPr>
      </p:pic>
      <p:sp>
        <p:nvSpPr>
          <p:cNvPr id="12" name="Title 1">
            <a:extLst>
              <a:ext uri="{FF2B5EF4-FFF2-40B4-BE49-F238E27FC236}">
                <a16:creationId xmlns:a16="http://schemas.microsoft.com/office/drawing/2014/main" id="{55BE62E0-7EC8-670B-E166-73123F9E2945}"/>
              </a:ext>
            </a:extLst>
          </p:cNvPr>
          <p:cNvSpPr>
            <a:spLocks noGrp="1"/>
          </p:cNvSpPr>
          <p:nvPr>
            <p:ph type="ctrTitle" hasCustomPrompt="1"/>
          </p:nvPr>
        </p:nvSpPr>
        <p:spPr>
          <a:xfrm>
            <a:off x="590308" y="562294"/>
            <a:ext cx="11010564" cy="2481723"/>
          </a:xfrm>
          <a:noFill/>
        </p:spPr>
        <p:txBody>
          <a:bodyPr anchor="b">
            <a:normAutofit/>
          </a:bodyPr>
          <a:lstStyle>
            <a:lvl1pPr algn="ctr">
              <a:defRPr sz="6600">
                <a:solidFill>
                  <a:schemeClr val="bg1"/>
                </a:solidFill>
                <a:latin typeface="+mj-lt"/>
              </a:defRPr>
            </a:lvl1pPr>
          </a:lstStyle>
          <a:p>
            <a:r>
              <a:rPr lang="en-US" dirty="0"/>
              <a:t>Session Title</a:t>
            </a:r>
            <a:endParaRPr lang="en-GB" dirty="0"/>
          </a:p>
        </p:txBody>
      </p:sp>
      <p:sp>
        <p:nvSpPr>
          <p:cNvPr id="13" name="Subtitle 2">
            <a:extLst>
              <a:ext uri="{FF2B5EF4-FFF2-40B4-BE49-F238E27FC236}">
                <a16:creationId xmlns:a16="http://schemas.microsoft.com/office/drawing/2014/main" id="{682995A6-7E3C-035A-A532-7FA3186B67E6}"/>
              </a:ext>
            </a:extLst>
          </p:cNvPr>
          <p:cNvSpPr>
            <a:spLocks noGrp="1"/>
          </p:cNvSpPr>
          <p:nvPr>
            <p:ph type="subTitle" idx="1" hasCustomPrompt="1"/>
          </p:nvPr>
        </p:nvSpPr>
        <p:spPr>
          <a:xfrm>
            <a:off x="590307" y="3176614"/>
            <a:ext cx="11010565" cy="1080295"/>
          </a:xfrm>
          <a:noFill/>
          <a:ln>
            <a:noFill/>
          </a:ln>
        </p:spPr>
        <p:txBody>
          <a:bodyPr anchor="ctr">
            <a:normAutofit/>
          </a:bodyPr>
          <a:lstStyle>
            <a:lvl1pPr marL="0" indent="0" algn="ctr">
              <a:buNone/>
              <a:defRPr sz="3600" i="1">
                <a:solidFill>
                  <a:schemeClr val="bg1"/>
                </a:solidFill>
                <a:latin typeface="Montserrat SemiBold" panose="020F05020202040302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Trainer Name</a:t>
            </a:r>
            <a:endParaRPr lang="en-GB" dirty="0"/>
          </a:p>
        </p:txBody>
      </p:sp>
      <p:pic>
        <p:nvPicPr>
          <p:cNvPr id="32" name="Picture 31" descr="A colorful shapes on a black background&#10;&#10;Description automatically generated">
            <a:extLst>
              <a:ext uri="{FF2B5EF4-FFF2-40B4-BE49-F238E27FC236}">
                <a16:creationId xmlns:a16="http://schemas.microsoft.com/office/drawing/2014/main" id="{902B30E6-4CB7-AE9E-5088-A7B0F562B805}"/>
              </a:ext>
            </a:extLst>
          </p:cNvPr>
          <p:cNvPicPr>
            <a:picLocks noChangeAspect="1"/>
          </p:cNvPicPr>
          <p:nvPr/>
        </p:nvPicPr>
        <p:blipFill rotWithShape="1">
          <a:blip r:embed="rId3">
            <a:extLst>
              <a:ext uri="{28A0092B-C50C-407E-A947-70E740481C1C}">
                <a14:useLocalDpi xmlns:a14="http://schemas.microsoft.com/office/drawing/2010/main" val="0"/>
              </a:ext>
            </a:extLst>
          </a:blip>
          <a:srcRect l="-10114" t="-4869" r="6955" b="9462"/>
          <a:stretch/>
        </p:blipFill>
        <p:spPr>
          <a:xfrm>
            <a:off x="11442583" y="5940985"/>
            <a:ext cx="749417" cy="917015"/>
          </a:xfrm>
          <a:prstGeom prst="rect">
            <a:avLst/>
          </a:prstGeom>
        </p:spPr>
      </p:pic>
      <p:sp>
        <p:nvSpPr>
          <p:cNvPr id="25" name="TextBox 24">
            <a:extLst>
              <a:ext uri="{FF2B5EF4-FFF2-40B4-BE49-F238E27FC236}">
                <a16:creationId xmlns:a16="http://schemas.microsoft.com/office/drawing/2014/main" id="{8C7E4960-C54E-BDD1-63EF-2914528E6DD9}"/>
              </a:ext>
            </a:extLst>
          </p:cNvPr>
          <p:cNvSpPr txBox="1"/>
          <p:nvPr/>
        </p:nvSpPr>
        <p:spPr>
          <a:xfrm>
            <a:off x="8164012" y="4452876"/>
            <a:ext cx="4027988" cy="2405124"/>
          </a:xfrm>
          <a:prstGeom prst="rect">
            <a:avLst/>
          </a:prstGeom>
          <a:noFill/>
        </p:spPr>
        <p:txBody>
          <a:bodyPr wrap="square" rtlCol="0" anchor="ctr">
            <a:noAutofit/>
          </a:bodyPr>
          <a:lstStyle/>
          <a:p>
            <a:pPr algn="l">
              <a:lnSpc>
                <a:spcPct val="150000"/>
              </a:lnSpc>
            </a:pPr>
            <a:r>
              <a:rPr lang="en-GB" sz="2800" b="0" dirty="0">
                <a:solidFill>
                  <a:srgbClr val="13235B"/>
                </a:solidFill>
                <a:latin typeface="Montserrat SemiBold" pitchFamily="2" charset="0"/>
              </a:rPr>
              <a:t>sekgroup.org.uk</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1400" i="0" dirty="0">
                <a:solidFill>
                  <a:srgbClr val="13235B"/>
                </a:solidFill>
                <a:latin typeface="Montserrat Medium" pitchFamily="2" charset="0"/>
              </a:rPr>
              <a:t>linkedin.com/company/</a:t>
            </a:r>
            <a:r>
              <a:rPr lang="en-GB" sz="1400" i="0" dirty="0" err="1">
                <a:solidFill>
                  <a:srgbClr val="13235B"/>
                </a:solidFill>
                <a:latin typeface="Montserrat Medium" pitchFamily="2" charset="0"/>
              </a:rPr>
              <a:t>SocEntKent</a:t>
            </a:r>
            <a:endParaRPr lang="en-GB" sz="1400" i="0" dirty="0">
              <a:solidFill>
                <a:srgbClr val="13235B"/>
              </a:solidFill>
              <a:latin typeface="Montserrat Medium" pitchFamily="2" charset="0"/>
            </a:endParaRPr>
          </a:p>
          <a:p>
            <a:pPr algn="l">
              <a:lnSpc>
                <a:spcPct val="150000"/>
              </a:lnSpc>
            </a:pPr>
            <a:r>
              <a:rPr lang="en-GB" sz="1400" i="0" dirty="0">
                <a:solidFill>
                  <a:srgbClr val="13235B"/>
                </a:solidFill>
                <a:latin typeface="Montserrat Medium" pitchFamily="2" charset="0"/>
              </a:rPr>
              <a:t>facebook.com/</a:t>
            </a:r>
            <a:r>
              <a:rPr lang="en-GB" sz="1400" i="0" dirty="0" err="1">
                <a:solidFill>
                  <a:srgbClr val="13235B"/>
                </a:solidFill>
                <a:latin typeface="Montserrat Medium" pitchFamily="2" charset="0"/>
              </a:rPr>
              <a:t>SocEntKent</a:t>
            </a:r>
            <a:endParaRPr lang="en-GB" sz="1400" i="0" dirty="0">
              <a:solidFill>
                <a:srgbClr val="13235B"/>
              </a:solidFill>
              <a:latin typeface="Montserrat Medium" pitchFamily="2" charset="0"/>
            </a:endParaRPr>
          </a:p>
          <a:p>
            <a:pPr algn="l">
              <a:lnSpc>
                <a:spcPct val="150000"/>
              </a:lnSpc>
            </a:pPr>
            <a:r>
              <a:rPr lang="en-GB" sz="1400" i="0" dirty="0">
                <a:solidFill>
                  <a:srgbClr val="13235B"/>
                </a:solidFill>
                <a:latin typeface="Montserrat Medium" pitchFamily="2" charset="0"/>
              </a:rPr>
              <a:t>twitter.com/</a:t>
            </a:r>
            <a:r>
              <a:rPr lang="en-GB" sz="1400" i="0" dirty="0" err="1">
                <a:solidFill>
                  <a:srgbClr val="13235B"/>
                </a:solidFill>
                <a:latin typeface="Montserrat Medium" pitchFamily="2" charset="0"/>
              </a:rPr>
              <a:t>SocEntKent</a:t>
            </a:r>
            <a:endParaRPr lang="en-GB" sz="1400" i="0" dirty="0">
              <a:solidFill>
                <a:srgbClr val="13235B"/>
              </a:solidFill>
              <a:latin typeface="Montserrat Medium" pitchFamily="2" charset="0"/>
            </a:endParaRPr>
          </a:p>
        </p:txBody>
      </p:sp>
    </p:spTree>
    <p:extLst>
      <p:ext uri="{BB962C8B-B14F-4D97-AF65-F5344CB8AC3E}">
        <p14:creationId xmlns:p14="http://schemas.microsoft.com/office/powerpoint/2010/main" val="3416782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8E6190B-A690-B413-83B9-78D2877FC60C}"/>
              </a:ext>
            </a:extLst>
          </p:cNvPr>
          <p:cNvSpPr/>
          <p:nvPr/>
        </p:nvSpPr>
        <p:spPr>
          <a:xfrm>
            <a:off x="0" y="0"/>
            <a:ext cx="12192000" cy="6858000"/>
          </a:xfrm>
          <a:prstGeom prst="rect">
            <a:avLst/>
          </a:prstGeom>
          <a:solidFill>
            <a:srgbClr val="EAF3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logo with text on it&#10;&#10;Description automatically generated">
            <a:extLst>
              <a:ext uri="{FF2B5EF4-FFF2-40B4-BE49-F238E27FC236}">
                <a16:creationId xmlns:a16="http://schemas.microsoft.com/office/drawing/2014/main" id="{BB050DCD-FD03-D1B2-23F5-09283EEE42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41" y="5905500"/>
            <a:ext cx="2655571" cy="885190"/>
          </a:xfrm>
          <a:prstGeom prst="rect">
            <a:avLst/>
          </a:prstGeom>
        </p:spPr>
      </p:pic>
      <p:sp>
        <p:nvSpPr>
          <p:cNvPr id="2" name="Title 1">
            <a:extLst>
              <a:ext uri="{FF2B5EF4-FFF2-40B4-BE49-F238E27FC236}">
                <a16:creationId xmlns:a16="http://schemas.microsoft.com/office/drawing/2014/main" id="{9DCC9EA1-EBBE-E7A3-7012-B5BDD3E1B74D}"/>
              </a:ext>
            </a:extLst>
          </p:cNvPr>
          <p:cNvSpPr>
            <a:spLocks noGrp="1"/>
          </p:cNvSpPr>
          <p:nvPr>
            <p:ph type="title" hasCustomPrompt="1"/>
          </p:nvPr>
        </p:nvSpPr>
        <p:spPr>
          <a:noFill/>
        </p:spPr>
        <p:txBody>
          <a:bodyPr/>
          <a:lstStyle>
            <a:lvl1pPr algn="ctr">
              <a:defRPr>
                <a:solidFill>
                  <a:schemeClr val="accent1"/>
                </a:solidFill>
                <a:latin typeface="+mj-lt"/>
              </a:defRPr>
            </a:lvl1pPr>
          </a:lstStyle>
          <a:p>
            <a:r>
              <a:rPr lang="en-US" dirty="0"/>
              <a:t>Slide Title</a:t>
            </a:r>
            <a:endParaRPr lang="en-GB" dirty="0"/>
          </a:p>
        </p:txBody>
      </p:sp>
      <p:sp>
        <p:nvSpPr>
          <p:cNvPr id="3" name="Content Placeholder 2">
            <a:extLst>
              <a:ext uri="{FF2B5EF4-FFF2-40B4-BE49-F238E27FC236}">
                <a16:creationId xmlns:a16="http://schemas.microsoft.com/office/drawing/2014/main" id="{0F080467-0B67-43B1-4F62-BAEBDD6FBF41}"/>
              </a:ext>
            </a:extLst>
          </p:cNvPr>
          <p:cNvSpPr>
            <a:spLocks noGrp="1"/>
          </p:cNvSpPr>
          <p:nvPr>
            <p:ph sz="half" idx="1"/>
          </p:nvPr>
        </p:nvSpPr>
        <p:spPr>
          <a:xfrm>
            <a:off x="838200" y="1825625"/>
            <a:ext cx="5181600" cy="4115360"/>
          </a:xfrm>
        </p:spPr>
        <p:txBody>
          <a:bodyPr>
            <a:norm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03FF5F0B-5D92-E134-E230-F6B083A27408}"/>
              </a:ext>
            </a:extLst>
          </p:cNvPr>
          <p:cNvSpPr>
            <a:spLocks noGrp="1"/>
          </p:cNvSpPr>
          <p:nvPr>
            <p:ph sz="half" idx="2"/>
          </p:nvPr>
        </p:nvSpPr>
        <p:spPr>
          <a:xfrm>
            <a:off x="6172200" y="1825625"/>
            <a:ext cx="5181600" cy="4115360"/>
          </a:xfrm>
        </p:spPr>
        <p:txBody>
          <a:bodyPr>
            <a:norm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0" name="Picture 9" descr="A colorful shapes on a black background&#10;&#10;Description automatically generated">
            <a:extLst>
              <a:ext uri="{FF2B5EF4-FFF2-40B4-BE49-F238E27FC236}">
                <a16:creationId xmlns:a16="http://schemas.microsoft.com/office/drawing/2014/main" id="{2E493893-8BE6-F731-BCD1-D7A152C6F2DD}"/>
              </a:ext>
            </a:extLst>
          </p:cNvPr>
          <p:cNvPicPr>
            <a:picLocks noChangeAspect="1"/>
          </p:cNvPicPr>
          <p:nvPr/>
        </p:nvPicPr>
        <p:blipFill rotWithShape="1">
          <a:blip r:embed="rId3">
            <a:extLst>
              <a:ext uri="{28A0092B-C50C-407E-A947-70E740481C1C}">
                <a14:useLocalDpi xmlns:a14="http://schemas.microsoft.com/office/drawing/2010/main" val="0"/>
              </a:ext>
            </a:extLst>
          </a:blip>
          <a:srcRect l="-10114" t="-4869" r="6955" b="9462"/>
          <a:stretch/>
        </p:blipFill>
        <p:spPr>
          <a:xfrm>
            <a:off x="11442583" y="5940985"/>
            <a:ext cx="749417" cy="917015"/>
          </a:xfrm>
          <a:prstGeom prst="rect">
            <a:avLst/>
          </a:prstGeom>
        </p:spPr>
      </p:pic>
    </p:spTree>
    <p:extLst>
      <p:ext uri="{BB962C8B-B14F-4D97-AF65-F5344CB8AC3E}">
        <p14:creationId xmlns:p14="http://schemas.microsoft.com/office/powerpoint/2010/main" val="2556381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Content and Quo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D158785-68AC-B885-B5B1-A3861FCFF084}"/>
              </a:ext>
            </a:extLst>
          </p:cNvPr>
          <p:cNvSpPr/>
          <p:nvPr/>
        </p:nvSpPr>
        <p:spPr>
          <a:xfrm>
            <a:off x="0" y="0"/>
            <a:ext cx="12192000" cy="6858000"/>
          </a:xfrm>
          <a:prstGeom prst="rect">
            <a:avLst/>
          </a:prstGeom>
          <a:solidFill>
            <a:srgbClr val="EAF3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logo with text on it&#10;&#10;Description automatically generated">
            <a:extLst>
              <a:ext uri="{FF2B5EF4-FFF2-40B4-BE49-F238E27FC236}">
                <a16:creationId xmlns:a16="http://schemas.microsoft.com/office/drawing/2014/main" id="{BB050DCD-FD03-D1B2-23F5-09283EEE42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41" y="5905500"/>
            <a:ext cx="2655571" cy="885190"/>
          </a:xfrm>
          <a:prstGeom prst="rect">
            <a:avLst/>
          </a:prstGeom>
        </p:spPr>
      </p:pic>
      <p:sp>
        <p:nvSpPr>
          <p:cNvPr id="2" name="Title 1">
            <a:extLst>
              <a:ext uri="{FF2B5EF4-FFF2-40B4-BE49-F238E27FC236}">
                <a16:creationId xmlns:a16="http://schemas.microsoft.com/office/drawing/2014/main" id="{9DCC9EA1-EBBE-E7A3-7012-B5BDD3E1B74D}"/>
              </a:ext>
            </a:extLst>
          </p:cNvPr>
          <p:cNvSpPr>
            <a:spLocks noGrp="1"/>
          </p:cNvSpPr>
          <p:nvPr>
            <p:ph type="title" hasCustomPrompt="1"/>
          </p:nvPr>
        </p:nvSpPr>
        <p:spPr/>
        <p:txBody>
          <a:bodyPr/>
          <a:lstStyle>
            <a:lvl1pPr algn="ctr">
              <a:defRPr lang="en-US" sz="4400" kern="1200" dirty="0" smtClean="0">
                <a:solidFill>
                  <a:schemeClr val="accent2"/>
                </a:solidFill>
                <a:latin typeface="+mj-lt"/>
                <a:ea typeface="+mj-ea"/>
                <a:cs typeface="+mj-cs"/>
              </a:defRPr>
            </a:lvl1pPr>
          </a:lstStyle>
          <a:p>
            <a:r>
              <a:rPr lang="en-US" dirty="0"/>
              <a:t>Slide Title</a:t>
            </a:r>
            <a:endParaRPr lang="en-GB" dirty="0"/>
          </a:p>
        </p:txBody>
      </p:sp>
      <p:sp>
        <p:nvSpPr>
          <p:cNvPr id="3" name="Content Placeholder 2">
            <a:extLst>
              <a:ext uri="{FF2B5EF4-FFF2-40B4-BE49-F238E27FC236}">
                <a16:creationId xmlns:a16="http://schemas.microsoft.com/office/drawing/2014/main" id="{0F080467-0B67-43B1-4F62-BAEBDD6FBF41}"/>
              </a:ext>
            </a:extLst>
          </p:cNvPr>
          <p:cNvSpPr>
            <a:spLocks noGrp="1"/>
          </p:cNvSpPr>
          <p:nvPr>
            <p:ph sz="half" idx="1"/>
          </p:nvPr>
        </p:nvSpPr>
        <p:spPr>
          <a:xfrm>
            <a:off x="838200" y="1825625"/>
            <a:ext cx="5181600" cy="4115360"/>
          </a:xfrm>
        </p:spPr>
        <p:txBody>
          <a:bodyPr>
            <a:norm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03FF5F0B-5D92-E134-E230-F6B083A27408}"/>
              </a:ext>
            </a:extLst>
          </p:cNvPr>
          <p:cNvSpPr>
            <a:spLocks noGrp="1"/>
          </p:cNvSpPr>
          <p:nvPr>
            <p:ph sz="half" idx="2" hasCustomPrompt="1"/>
          </p:nvPr>
        </p:nvSpPr>
        <p:spPr>
          <a:xfrm>
            <a:off x="6172200" y="1825625"/>
            <a:ext cx="5181600" cy="4351338"/>
          </a:xfrm>
          <a:prstGeom prst="roundRect">
            <a:avLst>
              <a:gd name="adj" fmla="val 4992"/>
            </a:avLst>
          </a:prstGeom>
          <a:solidFill>
            <a:schemeClr val="accent1"/>
          </a:solidFill>
        </p:spPr>
        <p:txBody>
          <a:bodyPr lIns="180000" tIns="180000" rIns="180000" bIns="180000" anchor="ctr">
            <a:normAutofit/>
          </a:bodyPr>
          <a:lstStyle>
            <a:lvl1pPr marL="0" indent="0" algn="ctr">
              <a:lnSpc>
                <a:spcPct val="100000"/>
              </a:lnSpc>
              <a:buNone/>
              <a:defRPr sz="4000" b="0" i="0">
                <a:solidFill>
                  <a:schemeClr val="bg1"/>
                </a:solidFill>
                <a:latin typeface="Montserrat SemiBold" pitchFamily="2" charset="0"/>
              </a:defRPr>
            </a:lvl1pPr>
          </a:lstStyle>
          <a:p>
            <a:pPr lvl="0"/>
            <a:r>
              <a:rPr lang="en-US" dirty="0"/>
              <a:t>Quote</a:t>
            </a:r>
            <a:endParaRPr lang="en-GB" dirty="0"/>
          </a:p>
        </p:txBody>
      </p:sp>
      <p:pic>
        <p:nvPicPr>
          <p:cNvPr id="10" name="Picture 9" descr="A colorful shapes on a black background&#10;&#10;Description automatically generated">
            <a:extLst>
              <a:ext uri="{FF2B5EF4-FFF2-40B4-BE49-F238E27FC236}">
                <a16:creationId xmlns:a16="http://schemas.microsoft.com/office/drawing/2014/main" id="{2E493893-8BE6-F731-BCD1-D7A152C6F2DD}"/>
              </a:ext>
            </a:extLst>
          </p:cNvPr>
          <p:cNvPicPr>
            <a:picLocks noChangeAspect="1"/>
          </p:cNvPicPr>
          <p:nvPr/>
        </p:nvPicPr>
        <p:blipFill rotWithShape="1">
          <a:blip r:embed="rId3">
            <a:extLst>
              <a:ext uri="{28A0092B-C50C-407E-A947-70E740481C1C}">
                <a14:useLocalDpi xmlns:a14="http://schemas.microsoft.com/office/drawing/2010/main" val="0"/>
              </a:ext>
            </a:extLst>
          </a:blip>
          <a:srcRect l="-10114" t="-4869" r="6955" b="9462"/>
          <a:stretch/>
        </p:blipFill>
        <p:spPr>
          <a:xfrm>
            <a:off x="11442583" y="5940985"/>
            <a:ext cx="749417" cy="917015"/>
          </a:xfrm>
          <a:prstGeom prst="rect">
            <a:avLst/>
          </a:prstGeom>
        </p:spPr>
      </p:pic>
    </p:spTree>
    <p:extLst>
      <p:ext uri="{BB962C8B-B14F-4D97-AF65-F5344CB8AC3E}">
        <p14:creationId xmlns:p14="http://schemas.microsoft.com/office/powerpoint/2010/main" val="34500285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2D167A1-DEB2-BE80-1AF5-93AF26DC613F}"/>
              </a:ext>
            </a:extLst>
          </p:cNvPr>
          <p:cNvSpPr/>
          <p:nvPr/>
        </p:nvSpPr>
        <p:spPr>
          <a:xfrm>
            <a:off x="0" y="0"/>
            <a:ext cx="12192000" cy="6858000"/>
          </a:xfrm>
          <a:prstGeom prst="rect">
            <a:avLst/>
          </a:prstGeom>
          <a:solidFill>
            <a:srgbClr val="EAF3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A logo with text on it&#10;&#10;Description automatically generated">
            <a:extLst>
              <a:ext uri="{FF2B5EF4-FFF2-40B4-BE49-F238E27FC236}">
                <a16:creationId xmlns:a16="http://schemas.microsoft.com/office/drawing/2014/main" id="{6A7E85D0-9382-6BBD-9389-DB6B075BA2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41" y="5905500"/>
            <a:ext cx="2655571" cy="885190"/>
          </a:xfrm>
          <a:prstGeom prst="rect">
            <a:avLst/>
          </a:prstGeom>
        </p:spPr>
      </p:pic>
      <p:sp>
        <p:nvSpPr>
          <p:cNvPr id="2" name="Title 1">
            <a:extLst>
              <a:ext uri="{FF2B5EF4-FFF2-40B4-BE49-F238E27FC236}">
                <a16:creationId xmlns:a16="http://schemas.microsoft.com/office/drawing/2014/main" id="{7A9CF54F-2889-DDBB-339B-23822D279CEF}"/>
              </a:ext>
            </a:extLst>
          </p:cNvPr>
          <p:cNvSpPr>
            <a:spLocks noGrp="1"/>
          </p:cNvSpPr>
          <p:nvPr>
            <p:ph type="title" hasCustomPrompt="1"/>
          </p:nvPr>
        </p:nvSpPr>
        <p:spPr>
          <a:xfrm>
            <a:off x="839788" y="365125"/>
            <a:ext cx="10515600" cy="1325563"/>
          </a:xfrm>
        </p:spPr>
        <p:txBody>
          <a:bodyPr/>
          <a:lstStyle>
            <a:lvl1pPr algn="ctr">
              <a:defRPr lang="en-US" sz="4400" kern="1200" dirty="0" smtClean="0">
                <a:solidFill>
                  <a:schemeClr val="accent1"/>
                </a:solidFill>
                <a:latin typeface="+mj-lt"/>
                <a:ea typeface="+mj-ea"/>
                <a:cs typeface="+mj-cs"/>
              </a:defRPr>
            </a:lvl1pPr>
          </a:lstStyle>
          <a:p>
            <a:r>
              <a:rPr lang="en-US" dirty="0"/>
              <a:t>Slide Title</a:t>
            </a:r>
            <a:endParaRPr lang="en-GB" dirty="0"/>
          </a:p>
        </p:txBody>
      </p:sp>
      <p:sp>
        <p:nvSpPr>
          <p:cNvPr id="3" name="Text Placeholder 2">
            <a:extLst>
              <a:ext uri="{FF2B5EF4-FFF2-40B4-BE49-F238E27FC236}">
                <a16:creationId xmlns:a16="http://schemas.microsoft.com/office/drawing/2014/main" id="{23100440-4076-C52E-EBFD-E0CF40E69F5D}"/>
              </a:ext>
            </a:extLst>
          </p:cNvPr>
          <p:cNvSpPr>
            <a:spLocks noGrp="1"/>
          </p:cNvSpPr>
          <p:nvPr>
            <p:ph type="body" idx="1" hasCustomPrompt="1"/>
          </p:nvPr>
        </p:nvSpPr>
        <p:spPr>
          <a:xfrm>
            <a:off x="839788" y="1681163"/>
            <a:ext cx="5180013" cy="756602"/>
          </a:xfrm>
          <a:prstGeom prst="roundRect">
            <a:avLst/>
          </a:prstGeom>
          <a:solidFill>
            <a:schemeClr val="accent2"/>
          </a:solidFill>
        </p:spPr>
        <p:txBody>
          <a:bodyPr anchor="ctr">
            <a:normAutofit/>
          </a:bodyPr>
          <a:lstStyle>
            <a:lvl1pPr marL="0" indent="0" algn="ctr">
              <a:buNone/>
              <a:defRPr sz="2800" b="0" i="1">
                <a:solidFill>
                  <a:schemeClr val="bg1"/>
                </a:solidFill>
                <a:latin typeface="Montserrat SemiBold"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4" name="Content Placeholder 3">
            <a:extLst>
              <a:ext uri="{FF2B5EF4-FFF2-40B4-BE49-F238E27FC236}">
                <a16:creationId xmlns:a16="http://schemas.microsoft.com/office/drawing/2014/main" id="{85FF9D00-017E-8111-AA4B-DF4431C0B250}"/>
              </a:ext>
            </a:extLst>
          </p:cNvPr>
          <p:cNvSpPr>
            <a:spLocks noGrp="1"/>
          </p:cNvSpPr>
          <p:nvPr>
            <p:ph sz="half" idx="2"/>
          </p:nvPr>
        </p:nvSpPr>
        <p:spPr>
          <a:xfrm>
            <a:off x="839788" y="2505075"/>
            <a:ext cx="5157787" cy="3435910"/>
          </a:xfrm>
        </p:spPr>
        <p:txBody>
          <a:bodyPr>
            <a:norm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a:extLst>
              <a:ext uri="{FF2B5EF4-FFF2-40B4-BE49-F238E27FC236}">
                <a16:creationId xmlns:a16="http://schemas.microsoft.com/office/drawing/2014/main" id="{2071C55B-5D8F-C4EF-4BBD-D438FFFBAA0E}"/>
              </a:ext>
            </a:extLst>
          </p:cNvPr>
          <p:cNvSpPr>
            <a:spLocks noGrp="1"/>
          </p:cNvSpPr>
          <p:nvPr>
            <p:ph type="body" sz="quarter" idx="3" hasCustomPrompt="1"/>
          </p:nvPr>
        </p:nvSpPr>
        <p:spPr>
          <a:xfrm>
            <a:off x="6172200" y="1681163"/>
            <a:ext cx="5183188" cy="756602"/>
          </a:xfrm>
          <a:prstGeom prst="roundRect">
            <a:avLst/>
          </a:prstGeom>
          <a:solidFill>
            <a:schemeClr val="accent3"/>
          </a:solidFill>
        </p:spPr>
        <p:txBody>
          <a:bodyPr anchor="ctr">
            <a:normAutofit/>
          </a:bodyPr>
          <a:lstStyle>
            <a:lvl1pPr marL="0" indent="0" algn="ctr">
              <a:buNone/>
              <a:defRPr sz="2800" b="0" i="1">
                <a:solidFill>
                  <a:schemeClr val="bg1"/>
                </a:solidFill>
                <a:latin typeface="Montserrat SemiBold"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6" name="Content Placeholder 5">
            <a:extLst>
              <a:ext uri="{FF2B5EF4-FFF2-40B4-BE49-F238E27FC236}">
                <a16:creationId xmlns:a16="http://schemas.microsoft.com/office/drawing/2014/main" id="{4C8B2645-3B40-719C-4E7A-EDF457993FCD}"/>
              </a:ext>
            </a:extLst>
          </p:cNvPr>
          <p:cNvSpPr>
            <a:spLocks noGrp="1"/>
          </p:cNvSpPr>
          <p:nvPr>
            <p:ph sz="quarter" idx="4"/>
          </p:nvPr>
        </p:nvSpPr>
        <p:spPr>
          <a:xfrm>
            <a:off x="6172200" y="2505075"/>
            <a:ext cx="5183188" cy="3435910"/>
          </a:xfrm>
        </p:spPr>
        <p:txBody>
          <a:bodyPr>
            <a:norm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2" name="Picture 11" descr="A colorful shapes on a black background&#10;&#10;Description automatically generated">
            <a:extLst>
              <a:ext uri="{FF2B5EF4-FFF2-40B4-BE49-F238E27FC236}">
                <a16:creationId xmlns:a16="http://schemas.microsoft.com/office/drawing/2014/main" id="{4D4AD68E-ADF6-0D45-1C76-0B54B3493DE5}"/>
              </a:ext>
            </a:extLst>
          </p:cNvPr>
          <p:cNvPicPr>
            <a:picLocks noChangeAspect="1"/>
          </p:cNvPicPr>
          <p:nvPr/>
        </p:nvPicPr>
        <p:blipFill rotWithShape="1">
          <a:blip r:embed="rId3">
            <a:extLst>
              <a:ext uri="{28A0092B-C50C-407E-A947-70E740481C1C}">
                <a14:useLocalDpi xmlns:a14="http://schemas.microsoft.com/office/drawing/2010/main" val="0"/>
              </a:ext>
            </a:extLst>
          </a:blip>
          <a:srcRect l="-10114" t="-4869" r="6955" b="9462"/>
          <a:stretch/>
        </p:blipFill>
        <p:spPr>
          <a:xfrm>
            <a:off x="11442583" y="5940985"/>
            <a:ext cx="749417" cy="917015"/>
          </a:xfrm>
          <a:prstGeom prst="rect">
            <a:avLst/>
          </a:prstGeom>
        </p:spPr>
      </p:pic>
    </p:spTree>
    <p:extLst>
      <p:ext uri="{BB962C8B-B14F-4D97-AF65-F5344CB8AC3E}">
        <p14:creationId xmlns:p14="http://schemas.microsoft.com/office/powerpoint/2010/main" val="548575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es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599C4F-B50F-8144-9803-EE90073D1DFC}"/>
              </a:ext>
            </a:extLst>
          </p:cNvPr>
          <p:cNvSpPr/>
          <p:nvPr/>
        </p:nvSpPr>
        <p:spPr>
          <a:xfrm>
            <a:off x="0" y="0"/>
            <a:ext cx="12192000" cy="6858000"/>
          </a:xfrm>
          <a:prstGeom prst="rect">
            <a:avLst/>
          </a:prstGeom>
          <a:solidFill>
            <a:srgbClr val="EAF3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logo with text on it&#10;&#10;Description automatically generated">
            <a:extLst>
              <a:ext uri="{FF2B5EF4-FFF2-40B4-BE49-F238E27FC236}">
                <a16:creationId xmlns:a16="http://schemas.microsoft.com/office/drawing/2014/main" id="{9FB747F8-0A9E-D429-6C9B-59F76ABDB4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41" y="5905500"/>
            <a:ext cx="2655571" cy="885190"/>
          </a:xfrm>
          <a:prstGeom prst="rect">
            <a:avLst/>
          </a:prstGeom>
        </p:spPr>
      </p:pic>
      <p:sp>
        <p:nvSpPr>
          <p:cNvPr id="9" name="Title 1">
            <a:extLst>
              <a:ext uri="{FF2B5EF4-FFF2-40B4-BE49-F238E27FC236}">
                <a16:creationId xmlns:a16="http://schemas.microsoft.com/office/drawing/2014/main" id="{749E5595-46E2-E811-A6F3-7D9C2C900367}"/>
              </a:ext>
            </a:extLst>
          </p:cNvPr>
          <p:cNvSpPr>
            <a:spLocks noGrp="1"/>
          </p:cNvSpPr>
          <p:nvPr>
            <p:ph type="title" hasCustomPrompt="1"/>
          </p:nvPr>
        </p:nvSpPr>
        <p:spPr>
          <a:xfrm>
            <a:off x="838200" y="870527"/>
            <a:ext cx="10515600" cy="5116945"/>
          </a:xfrm>
        </p:spPr>
        <p:txBody>
          <a:bodyPr anchor="ctr"/>
          <a:lstStyle>
            <a:lvl1pPr algn="ctr">
              <a:defRPr sz="6000">
                <a:solidFill>
                  <a:schemeClr val="tx2"/>
                </a:solidFill>
                <a:latin typeface="Montserrat SemiBold" pitchFamily="2" charset="0"/>
              </a:defRPr>
            </a:lvl1pPr>
          </a:lstStyle>
          <a:p>
            <a:r>
              <a:rPr lang="en-US" dirty="0"/>
              <a:t>Question</a:t>
            </a:r>
            <a:endParaRPr lang="en-GB" dirty="0"/>
          </a:p>
        </p:txBody>
      </p:sp>
      <p:pic>
        <p:nvPicPr>
          <p:cNvPr id="4" name="Picture 3" descr="A colorful shapes on a black background&#10;&#10;Description automatically generated">
            <a:extLst>
              <a:ext uri="{FF2B5EF4-FFF2-40B4-BE49-F238E27FC236}">
                <a16:creationId xmlns:a16="http://schemas.microsoft.com/office/drawing/2014/main" id="{489515F0-CD49-D5C0-4BFB-EE73BE93CE5B}"/>
              </a:ext>
            </a:extLst>
          </p:cNvPr>
          <p:cNvPicPr>
            <a:picLocks noChangeAspect="1"/>
          </p:cNvPicPr>
          <p:nvPr/>
        </p:nvPicPr>
        <p:blipFill rotWithShape="1">
          <a:blip r:embed="rId3">
            <a:extLst>
              <a:ext uri="{28A0092B-C50C-407E-A947-70E740481C1C}">
                <a14:useLocalDpi xmlns:a14="http://schemas.microsoft.com/office/drawing/2010/main" val="0"/>
              </a:ext>
            </a:extLst>
          </a:blip>
          <a:srcRect r="12116" b="8711"/>
          <a:stretch/>
        </p:blipFill>
        <p:spPr>
          <a:xfrm>
            <a:off x="10839636" y="4997412"/>
            <a:ext cx="1352364" cy="1860588"/>
          </a:xfrm>
          <a:prstGeom prst="rect">
            <a:avLst/>
          </a:prstGeom>
        </p:spPr>
      </p:pic>
    </p:spTree>
    <p:extLst>
      <p:ext uri="{BB962C8B-B14F-4D97-AF65-F5344CB8AC3E}">
        <p14:creationId xmlns:p14="http://schemas.microsoft.com/office/powerpoint/2010/main" val="14163116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1148A8-4E59-6FF4-06CA-39A71211F606}"/>
              </a:ext>
            </a:extLst>
          </p:cNvPr>
          <p:cNvSpPr/>
          <p:nvPr/>
        </p:nvSpPr>
        <p:spPr>
          <a:xfrm>
            <a:off x="0" y="0"/>
            <a:ext cx="12192000" cy="6858000"/>
          </a:xfrm>
          <a:prstGeom prst="rect">
            <a:avLst/>
          </a:prstGeom>
          <a:solidFill>
            <a:srgbClr val="EAF3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logo with text on it&#10;&#10;Description automatically generated">
            <a:extLst>
              <a:ext uri="{FF2B5EF4-FFF2-40B4-BE49-F238E27FC236}">
                <a16:creationId xmlns:a16="http://schemas.microsoft.com/office/drawing/2014/main" id="{D7E8493D-F07F-228C-B4D4-171C425A3C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41" y="5905500"/>
            <a:ext cx="2655571" cy="885190"/>
          </a:xfrm>
          <a:prstGeom prst="rect">
            <a:avLst/>
          </a:prstGeom>
        </p:spPr>
      </p:pic>
      <p:pic>
        <p:nvPicPr>
          <p:cNvPr id="7" name="Picture 6" descr="A colorful shapes on a black background&#10;&#10;Description automatically generated">
            <a:extLst>
              <a:ext uri="{FF2B5EF4-FFF2-40B4-BE49-F238E27FC236}">
                <a16:creationId xmlns:a16="http://schemas.microsoft.com/office/drawing/2014/main" id="{59ACA152-A4BE-1531-0D6D-FDB0E5A0D632}"/>
              </a:ext>
            </a:extLst>
          </p:cNvPr>
          <p:cNvPicPr>
            <a:picLocks noChangeAspect="1"/>
          </p:cNvPicPr>
          <p:nvPr/>
        </p:nvPicPr>
        <p:blipFill rotWithShape="1">
          <a:blip r:embed="rId3">
            <a:extLst>
              <a:ext uri="{28A0092B-C50C-407E-A947-70E740481C1C}">
                <a14:useLocalDpi xmlns:a14="http://schemas.microsoft.com/office/drawing/2010/main" val="0"/>
              </a:ext>
            </a:extLst>
          </a:blip>
          <a:srcRect l="-10114" t="-4869" r="6955" b="9462"/>
          <a:stretch/>
        </p:blipFill>
        <p:spPr>
          <a:xfrm>
            <a:off x="11442583" y="5940985"/>
            <a:ext cx="749417" cy="917015"/>
          </a:xfrm>
          <a:prstGeom prst="rect">
            <a:avLst/>
          </a:prstGeom>
        </p:spPr>
      </p:pic>
    </p:spTree>
    <p:extLst>
      <p:ext uri="{BB962C8B-B14F-4D97-AF65-F5344CB8AC3E}">
        <p14:creationId xmlns:p14="http://schemas.microsoft.com/office/powerpoint/2010/main" val="12903009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4AC9309-8CE2-B66B-7B8E-3A0A96D0712B}"/>
              </a:ext>
            </a:extLst>
          </p:cNvPr>
          <p:cNvSpPr/>
          <p:nvPr/>
        </p:nvSpPr>
        <p:spPr>
          <a:xfrm>
            <a:off x="0" y="0"/>
            <a:ext cx="12192000" cy="6858000"/>
          </a:xfrm>
          <a:prstGeom prst="rect">
            <a:avLst/>
          </a:prstGeom>
          <a:solidFill>
            <a:srgbClr val="EAF3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descr="A logo with text on it&#10;&#10;Description automatically generated">
            <a:extLst>
              <a:ext uri="{FF2B5EF4-FFF2-40B4-BE49-F238E27FC236}">
                <a16:creationId xmlns:a16="http://schemas.microsoft.com/office/drawing/2014/main" id="{128661C9-2457-1C58-94E3-BB7B224746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41" y="5905500"/>
            <a:ext cx="2655571" cy="885190"/>
          </a:xfrm>
          <a:prstGeom prst="rect">
            <a:avLst/>
          </a:prstGeom>
        </p:spPr>
      </p:pic>
      <p:sp>
        <p:nvSpPr>
          <p:cNvPr id="2" name="Title 1">
            <a:extLst>
              <a:ext uri="{FF2B5EF4-FFF2-40B4-BE49-F238E27FC236}">
                <a16:creationId xmlns:a16="http://schemas.microsoft.com/office/drawing/2014/main" id="{0E88DF15-97C0-C1ED-A455-E42A46AA238C}"/>
              </a:ext>
            </a:extLst>
          </p:cNvPr>
          <p:cNvSpPr>
            <a:spLocks noGrp="1"/>
          </p:cNvSpPr>
          <p:nvPr>
            <p:ph type="title" hasCustomPrompt="1"/>
          </p:nvPr>
        </p:nvSpPr>
        <p:spPr>
          <a:xfrm>
            <a:off x="839788" y="457200"/>
            <a:ext cx="3932237" cy="1600200"/>
          </a:xfrm>
        </p:spPr>
        <p:txBody>
          <a:bodyPr anchor="b">
            <a:normAutofit/>
          </a:bodyPr>
          <a:lstStyle>
            <a:lvl1pPr algn="ctr">
              <a:defRPr lang="en-US" sz="3600" kern="1200" dirty="0" smtClean="0">
                <a:solidFill>
                  <a:schemeClr val="accent1"/>
                </a:solidFill>
                <a:latin typeface="+mj-lt"/>
                <a:ea typeface="+mj-ea"/>
                <a:cs typeface="+mj-cs"/>
              </a:defRPr>
            </a:lvl1pPr>
          </a:lstStyle>
          <a:p>
            <a:r>
              <a:rPr lang="en-US" dirty="0"/>
              <a:t>Slide Title</a:t>
            </a:r>
            <a:endParaRPr lang="en-GB" dirty="0"/>
          </a:p>
        </p:txBody>
      </p:sp>
      <p:sp>
        <p:nvSpPr>
          <p:cNvPr id="3" name="Content Placeholder 2">
            <a:extLst>
              <a:ext uri="{FF2B5EF4-FFF2-40B4-BE49-F238E27FC236}">
                <a16:creationId xmlns:a16="http://schemas.microsoft.com/office/drawing/2014/main" id="{B748F887-8F32-BCEC-339C-FC97E79456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a:extLst>
              <a:ext uri="{FF2B5EF4-FFF2-40B4-BE49-F238E27FC236}">
                <a16:creationId xmlns:a16="http://schemas.microsoft.com/office/drawing/2014/main" id="{0BBFAAF9-A229-4228-927C-F03AC6C02D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3" name="Picture 12" descr="A colorful shapes on a black background&#10;&#10;Description automatically generated">
            <a:extLst>
              <a:ext uri="{FF2B5EF4-FFF2-40B4-BE49-F238E27FC236}">
                <a16:creationId xmlns:a16="http://schemas.microsoft.com/office/drawing/2014/main" id="{1814E732-58B1-D2AA-D56A-B7AD5AF9F40F}"/>
              </a:ext>
            </a:extLst>
          </p:cNvPr>
          <p:cNvPicPr>
            <a:picLocks noChangeAspect="1"/>
          </p:cNvPicPr>
          <p:nvPr/>
        </p:nvPicPr>
        <p:blipFill rotWithShape="1">
          <a:blip r:embed="rId3">
            <a:extLst>
              <a:ext uri="{28A0092B-C50C-407E-A947-70E740481C1C}">
                <a14:useLocalDpi xmlns:a14="http://schemas.microsoft.com/office/drawing/2010/main" val="0"/>
              </a:ext>
            </a:extLst>
          </a:blip>
          <a:srcRect l="-10114" t="-4869" r="6955" b="9462"/>
          <a:stretch/>
        </p:blipFill>
        <p:spPr>
          <a:xfrm>
            <a:off x="11442583" y="5940985"/>
            <a:ext cx="749417" cy="917015"/>
          </a:xfrm>
          <a:prstGeom prst="rect">
            <a:avLst/>
          </a:prstGeom>
        </p:spPr>
      </p:pic>
    </p:spTree>
    <p:extLst>
      <p:ext uri="{BB962C8B-B14F-4D97-AF65-F5344CB8AC3E}">
        <p14:creationId xmlns:p14="http://schemas.microsoft.com/office/powerpoint/2010/main" val="6234918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ictu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69D042-AE2B-E6A2-B061-384BDFCEA92F}"/>
              </a:ext>
            </a:extLst>
          </p:cNvPr>
          <p:cNvSpPr/>
          <p:nvPr/>
        </p:nvSpPr>
        <p:spPr>
          <a:xfrm>
            <a:off x="0" y="0"/>
            <a:ext cx="12192000" cy="685799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icture Placeholder 2">
            <a:extLst>
              <a:ext uri="{FF2B5EF4-FFF2-40B4-BE49-F238E27FC236}">
                <a16:creationId xmlns:a16="http://schemas.microsoft.com/office/drawing/2014/main" id="{CECDA1BF-F2DF-1B8C-878D-D5492953B71C}"/>
              </a:ext>
            </a:extLst>
          </p:cNvPr>
          <p:cNvSpPr>
            <a:spLocks noGrp="1"/>
          </p:cNvSpPr>
          <p:nvPr>
            <p:ph type="pic" idx="1" hasCustomPrompt="1"/>
          </p:nvPr>
        </p:nvSpPr>
        <p:spPr>
          <a:xfrm>
            <a:off x="0" y="0"/>
            <a:ext cx="12192000" cy="6857999"/>
          </a:xfrm>
        </p:spPr>
        <p:txBody>
          <a:bodyPr anchor="ct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ADD FULL PAGE IMAGE</a:t>
            </a:r>
          </a:p>
        </p:txBody>
      </p:sp>
    </p:spTree>
    <p:extLst>
      <p:ext uri="{BB962C8B-B14F-4D97-AF65-F5344CB8AC3E}">
        <p14:creationId xmlns:p14="http://schemas.microsoft.com/office/powerpoint/2010/main" val="2646337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CBCEDC-B5AC-7431-2451-E7E8873F96EE}"/>
              </a:ext>
            </a:extLst>
          </p:cNvPr>
          <p:cNvSpPr/>
          <p:nvPr/>
        </p:nvSpPr>
        <p:spPr>
          <a:xfrm>
            <a:off x="0" y="0"/>
            <a:ext cx="12192000" cy="6858000"/>
          </a:xfrm>
          <a:prstGeom prst="rect">
            <a:avLst/>
          </a:prstGeom>
          <a:solidFill>
            <a:srgbClr val="EAF3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A logo with text on it&#10;&#10;Description automatically generated">
            <a:extLst>
              <a:ext uri="{FF2B5EF4-FFF2-40B4-BE49-F238E27FC236}">
                <a16:creationId xmlns:a16="http://schemas.microsoft.com/office/drawing/2014/main" id="{B905C191-227E-AFF9-7B09-D89C472CD0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17881" y="781049"/>
            <a:ext cx="2655571" cy="885190"/>
          </a:xfrm>
          <a:prstGeom prst="rect">
            <a:avLst/>
          </a:prstGeom>
        </p:spPr>
      </p:pic>
      <p:sp>
        <p:nvSpPr>
          <p:cNvPr id="2" name="Title 1">
            <a:extLst>
              <a:ext uri="{FF2B5EF4-FFF2-40B4-BE49-F238E27FC236}">
                <a16:creationId xmlns:a16="http://schemas.microsoft.com/office/drawing/2014/main" id="{89097FE3-4734-1DEC-5C4A-8420CEE2684C}"/>
              </a:ext>
            </a:extLst>
          </p:cNvPr>
          <p:cNvSpPr>
            <a:spLocks noGrp="1"/>
          </p:cNvSpPr>
          <p:nvPr>
            <p:ph type="title" hasCustomPrompt="1"/>
          </p:nvPr>
        </p:nvSpPr>
        <p:spPr>
          <a:xfrm>
            <a:off x="952498" y="365125"/>
            <a:ext cx="10401301" cy="1325563"/>
          </a:xfrm>
        </p:spPr>
        <p:txBody>
          <a:bodyPr>
            <a:normAutofit/>
          </a:bodyPr>
          <a:lstStyle>
            <a:lvl1pPr algn="r">
              <a:defRPr lang="en-US" sz="4400" kern="1200" dirty="0" smtClean="0">
                <a:solidFill>
                  <a:schemeClr val="accent1"/>
                </a:solidFill>
                <a:latin typeface="+mj-lt"/>
                <a:ea typeface="+mj-ea"/>
                <a:cs typeface="+mj-cs"/>
              </a:defRPr>
            </a:lvl1pPr>
          </a:lstStyle>
          <a:p>
            <a:r>
              <a:rPr lang="en-US" dirty="0"/>
              <a:t>Slide Title</a:t>
            </a:r>
            <a:endParaRPr lang="en-GB" dirty="0"/>
          </a:p>
        </p:txBody>
      </p:sp>
      <p:sp>
        <p:nvSpPr>
          <p:cNvPr id="3" name="Vertical Text Placeholder 2">
            <a:extLst>
              <a:ext uri="{FF2B5EF4-FFF2-40B4-BE49-F238E27FC236}">
                <a16:creationId xmlns:a16="http://schemas.microsoft.com/office/drawing/2014/main" id="{6EB4D511-AE64-7F5E-7B2E-27EC19464C01}"/>
              </a:ext>
            </a:extLst>
          </p:cNvPr>
          <p:cNvSpPr>
            <a:spLocks noGrp="1"/>
          </p:cNvSpPr>
          <p:nvPr>
            <p:ph type="body" orient="vert" idx="1"/>
          </p:nvPr>
        </p:nvSpPr>
        <p:spPr>
          <a:xfrm>
            <a:off x="952500" y="1825625"/>
            <a:ext cx="10401300" cy="4351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2" name="Picture 11" descr="A colorful shapes on a black background&#10;&#10;Description automatically generated">
            <a:extLst>
              <a:ext uri="{FF2B5EF4-FFF2-40B4-BE49-F238E27FC236}">
                <a16:creationId xmlns:a16="http://schemas.microsoft.com/office/drawing/2014/main" id="{BD0F3D8E-B139-C2AF-90B9-E44E399B8A8A}"/>
              </a:ext>
            </a:extLst>
          </p:cNvPr>
          <p:cNvPicPr>
            <a:picLocks noChangeAspect="1"/>
          </p:cNvPicPr>
          <p:nvPr/>
        </p:nvPicPr>
        <p:blipFill rotWithShape="1">
          <a:blip r:embed="rId3">
            <a:extLst>
              <a:ext uri="{28A0092B-C50C-407E-A947-70E740481C1C}">
                <a14:useLocalDpi xmlns:a14="http://schemas.microsoft.com/office/drawing/2010/main" val="0"/>
              </a:ext>
            </a:extLst>
          </a:blip>
          <a:srcRect l="-10114" t="-4869" r="6955" b="9462"/>
          <a:stretch/>
        </p:blipFill>
        <p:spPr>
          <a:xfrm rot="5400000">
            <a:off x="83799" y="6024784"/>
            <a:ext cx="749417" cy="917015"/>
          </a:xfrm>
          <a:prstGeom prst="rect">
            <a:avLst/>
          </a:prstGeom>
        </p:spPr>
      </p:pic>
    </p:spTree>
    <p:extLst>
      <p:ext uri="{BB962C8B-B14F-4D97-AF65-F5344CB8AC3E}">
        <p14:creationId xmlns:p14="http://schemas.microsoft.com/office/powerpoint/2010/main" val="19831170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81D4C16-A7FF-8CD6-053B-8FB99979AA8B}"/>
              </a:ext>
            </a:extLst>
          </p:cNvPr>
          <p:cNvSpPr/>
          <p:nvPr/>
        </p:nvSpPr>
        <p:spPr>
          <a:xfrm>
            <a:off x="0" y="0"/>
            <a:ext cx="12192000" cy="6858000"/>
          </a:xfrm>
          <a:prstGeom prst="rect">
            <a:avLst/>
          </a:prstGeom>
          <a:solidFill>
            <a:srgbClr val="EAF3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logo with text on it&#10;&#10;Description automatically generated">
            <a:extLst>
              <a:ext uri="{FF2B5EF4-FFF2-40B4-BE49-F238E27FC236}">
                <a16:creationId xmlns:a16="http://schemas.microsoft.com/office/drawing/2014/main" id="{A545BF64-837E-362F-F863-0AA952281E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17881" y="781049"/>
            <a:ext cx="2655571" cy="885190"/>
          </a:xfrm>
          <a:prstGeom prst="rect">
            <a:avLst/>
          </a:prstGeom>
        </p:spPr>
      </p:pic>
      <p:sp>
        <p:nvSpPr>
          <p:cNvPr id="2" name="Vertical Title 1">
            <a:extLst>
              <a:ext uri="{FF2B5EF4-FFF2-40B4-BE49-F238E27FC236}">
                <a16:creationId xmlns:a16="http://schemas.microsoft.com/office/drawing/2014/main" id="{D96DD909-985A-EDF9-1A7B-562731679E35}"/>
              </a:ext>
            </a:extLst>
          </p:cNvPr>
          <p:cNvSpPr>
            <a:spLocks noGrp="1"/>
          </p:cNvSpPr>
          <p:nvPr>
            <p:ph type="title" orient="vert" hasCustomPrompt="1"/>
          </p:nvPr>
        </p:nvSpPr>
        <p:spPr>
          <a:xfrm>
            <a:off x="8724900" y="365125"/>
            <a:ext cx="2628900" cy="5811838"/>
          </a:xfrm>
        </p:spPr>
        <p:txBody>
          <a:bodyPr vert="eaVert">
            <a:normAutofit/>
          </a:bodyPr>
          <a:lstStyle>
            <a:lvl1pPr algn="ctr">
              <a:defRPr lang="en-US" sz="3600" kern="1200" dirty="0" smtClean="0">
                <a:solidFill>
                  <a:schemeClr val="accent1"/>
                </a:solidFill>
                <a:latin typeface="+mj-lt"/>
                <a:ea typeface="+mj-ea"/>
                <a:cs typeface="+mj-cs"/>
              </a:defRPr>
            </a:lvl1pPr>
          </a:lstStyle>
          <a:p>
            <a:r>
              <a:rPr lang="en-US" dirty="0"/>
              <a:t>Slide Title</a:t>
            </a:r>
            <a:endParaRPr lang="en-GB" dirty="0"/>
          </a:p>
        </p:txBody>
      </p:sp>
      <p:sp>
        <p:nvSpPr>
          <p:cNvPr id="3" name="Vertical Text Placeholder 2">
            <a:extLst>
              <a:ext uri="{FF2B5EF4-FFF2-40B4-BE49-F238E27FC236}">
                <a16:creationId xmlns:a16="http://schemas.microsoft.com/office/drawing/2014/main" id="{1537FCAA-BDC7-70CE-8659-0B359842D26B}"/>
              </a:ext>
            </a:extLst>
          </p:cNvPr>
          <p:cNvSpPr>
            <a:spLocks noGrp="1"/>
          </p:cNvSpPr>
          <p:nvPr>
            <p:ph type="body" orient="vert" idx="1"/>
          </p:nvPr>
        </p:nvSpPr>
        <p:spPr>
          <a:xfrm>
            <a:off x="917014" y="365125"/>
            <a:ext cx="765548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9" name="Picture 8" descr="A colorful shapes on a black background&#10;&#10;Description automatically generated">
            <a:extLst>
              <a:ext uri="{FF2B5EF4-FFF2-40B4-BE49-F238E27FC236}">
                <a16:creationId xmlns:a16="http://schemas.microsoft.com/office/drawing/2014/main" id="{CF205BEC-9D27-B7F7-ADD2-8A8AE05031DF}"/>
              </a:ext>
            </a:extLst>
          </p:cNvPr>
          <p:cNvPicPr>
            <a:picLocks noChangeAspect="1"/>
          </p:cNvPicPr>
          <p:nvPr/>
        </p:nvPicPr>
        <p:blipFill rotWithShape="1">
          <a:blip r:embed="rId3">
            <a:extLst>
              <a:ext uri="{28A0092B-C50C-407E-A947-70E740481C1C}">
                <a14:useLocalDpi xmlns:a14="http://schemas.microsoft.com/office/drawing/2010/main" val="0"/>
              </a:ext>
            </a:extLst>
          </a:blip>
          <a:srcRect l="-10114" t="-4869" r="6955" b="9462"/>
          <a:stretch/>
        </p:blipFill>
        <p:spPr>
          <a:xfrm rot="5400000">
            <a:off x="83799" y="6024784"/>
            <a:ext cx="749417" cy="917015"/>
          </a:xfrm>
          <a:prstGeom prst="rect">
            <a:avLst/>
          </a:prstGeom>
        </p:spPr>
      </p:pic>
    </p:spTree>
    <p:extLst>
      <p:ext uri="{BB962C8B-B14F-4D97-AF65-F5344CB8AC3E}">
        <p14:creationId xmlns:p14="http://schemas.microsoft.com/office/powerpoint/2010/main" val="551560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Lega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492E461-C116-27BA-7BCE-E2A76F74EFBF}"/>
              </a:ext>
            </a:extLst>
          </p:cNvPr>
          <p:cNvSpPr/>
          <p:nvPr/>
        </p:nvSpPr>
        <p:spPr>
          <a:xfrm>
            <a:off x="0" y="0"/>
            <a:ext cx="12192000" cy="5745018"/>
          </a:xfrm>
          <a:prstGeom prst="rect">
            <a:avLst/>
          </a:prstGeom>
          <a:solidFill>
            <a:srgbClr val="EAF3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983820AC-383D-5AB4-71B8-1A176E80F78A}"/>
              </a:ext>
            </a:extLst>
          </p:cNvPr>
          <p:cNvSpPr/>
          <p:nvPr/>
        </p:nvSpPr>
        <p:spPr>
          <a:xfrm>
            <a:off x="0" y="5745018"/>
            <a:ext cx="12192000" cy="96696"/>
          </a:xfrm>
          <a:prstGeom prst="rect">
            <a:avLst/>
          </a:prstGeom>
          <a:solidFill>
            <a:srgbClr val="1323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921D0784-4135-C3E6-D158-6D086126B0CA}"/>
              </a:ext>
            </a:extLst>
          </p:cNvPr>
          <p:cNvSpPr txBox="1"/>
          <p:nvPr/>
        </p:nvSpPr>
        <p:spPr>
          <a:xfrm>
            <a:off x="3085650" y="6163429"/>
            <a:ext cx="6107838" cy="369332"/>
          </a:xfrm>
          <a:prstGeom prst="rect">
            <a:avLst/>
          </a:prstGeom>
          <a:noFill/>
        </p:spPr>
        <p:txBody>
          <a:bodyPr wrap="square" rtlCol="0">
            <a:spAutoFit/>
          </a:bodyPr>
          <a:lstStyle/>
          <a:p>
            <a:pPr algn="ctr"/>
            <a:r>
              <a:rPr lang="en-GB" b="1" i="1" dirty="0">
                <a:solidFill>
                  <a:schemeClr val="tx2"/>
                </a:solidFill>
                <a:latin typeface="Montserrat" pitchFamily="2" charset="0"/>
                <a:cs typeface="MoolBoran" panose="020F0502020204030204" pitchFamily="34" charset="0"/>
              </a:rPr>
              <a:t>Every day, we shape a better tomorrow</a:t>
            </a:r>
          </a:p>
        </p:txBody>
      </p:sp>
      <p:sp>
        <p:nvSpPr>
          <p:cNvPr id="4" name="TextBox 3">
            <a:extLst>
              <a:ext uri="{FF2B5EF4-FFF2-40B4-BE49-F238E27FC236}">
                <a16:creationId xmlns:a16="http://schemas.microsoft.com/office/drawing/2014/main" id="{FEA7C594-3F42-EB86-7FD7-D2C71533D26E}"/>
              </a:ext>
            </a:extLst>
          </p:cNvPr>
          <p:cNvSpPr txBox="1"/>
          <p:nvPr/>
        </p:nvSpPr>
        <p:spPr>
          <a:xfrm>
            <a:off x="3441833" y="850377"/>
            <a:ext cx="5600567" cy="3785652"/>
          </a:xfrm>
          <a:prstGeom prst="rect">
            <a:avLst/>
          </a:prstGeom>
          <a:noFill/>
        </p:spPr>
        <p:txBody>
          <a:bodyPr wrap="square" rtlCol="0">
            <a:spAutoFit/>
          </a:bodyPr>
          <a:lstStyle/>
          <a:p>
            <a:pPr algn="l">
              <a:lnSpc>
                <a:spcPct val="150000"/>
              </a:lnSpc>
            </a:pPr>
            <a:r>
              <a:rPr lang="en-GB" sz="3600" dirty="0">
                <a:solidFill>
                  <a:schemeClr val="tx2"/>
                </a:solidFill>
                <a:latin typeface="Montserrat SemiBold" pitchFamily="2" charset="0"/>
              </a:rPr>
              <a:t>Health &amp; Safety</a:t>
            </a:r>
          </a:p>
          <a:p>
            <a:pPr algn="l">
              <a:lnSpc>
                <a:spcPct val="150000"/>
              </a:lnSpc>
            </a:pPr>
            <a:r>
              <a:rPr lang="en-GB" sz="3600" dirty="0">
                <a:solidFill>
                  <a:schemeClr val="tx2"/>
                </a:solidFill>
                <a:latin typeface="Montserrat SemiBold" pitchFamily="2" charset="0"/>
              </a:rPr>
              <a:t>Fire Evacuation</a:t>
            </a:r>
          </a:p>
          <a:p>
            <a:pPr algn="l">
              <a:lnSpc>
                <a:spcPct val="150000"/>
              </a:lnSpc>
            </a:pPr>
            <a:r>
              <a:rPr lang="en-GB" sz="3600" dirty="0">
                <a:solidFill>
                  <a:schemeClr val="tx2"/>
                </a:solidFill>
                <a:latin typeface="Montserrat SemiBold" pitchFamily="2" charset="0"/>
              </a:rPr>
              <a:t>Equality &amp; Diversity</a:t>
            </a:r>
          </a:p>
          <a:p>
            <a:pPr algn="l">
              <a:lnSpc>
                <a:spcPct val="150000"/>
              </a:lnSpc>
            </a:pPr>
            <a:r>
              <a:rPr lang="en-GB" sz="3600" dirty="0">
                <a:solidFill>
                  <a:schemeClr val="tx2"/>
                </a:solidFill>
                <a:latin typeface="Montserrat SemiBold" pitchFamily="2" charset="0"/>
              </a:rPr>
              <a:t>Safeguarding</a:t>
            </a:r>
          </a:p>
          <a:p>
            <a:pPr algn="l"/>
            <a:r>
              <a:rPr lang="en-GB" sz="2400" i="0" dirty="0">
                <a:solidFill>
                  <a:schemeClr val="tx2"/>
                </a:solidFill>
                <a:latin typeface="Montserrat Medium" pitchFamily="2" charset="0"/>
              </a:rPr>
              <a:t>safeguarding@sektraining.org.uk</a:t>
            </a:r>
          </a:p>
        </p:txBody>
      </p:sp>
      <p:pic>
        <p:nvPicPr>
          <p:cNvPr id="6" name="Picture 5" descr="A logo with text on it&#10;&#10;Description automatically generated">
            <a:extLst>
              <a:ext uri="{FF2B5EF4-FFF2-40B4-BE49-F238E27FC236}">
                <a16:creationId xmlns:a16="http://schemas.microsoft.com/office/drawing/2014/main" id="{25A33705-8050-EAC9-C034-BB188C3F13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41" y="5905500"/>
            <a:ext cx="2655571" cy="885190"/>
          </a:xfrm>
          <a:prstGeom prst="rect">
            <a:avLst/>
          </a:prstGeom>
        </p:spPr>
      </p:pic>
      <p:pic>
        <p:nvPicPr>
          <p:cNvPr id="8" name="Picture 7" descr="A colorful shapes on a black background&#10;&#10;Description automatically generated">
            <a:extLst>
              <a:ext uri="{FF2B5EF4-FFF2-40B4-BE49-F238E27FC236}">
                <a16:creationId xmlns:a16="http://schemas.microsoft.com/office/drawing/2014/main" id="{6E19C423-B611-C5C2-D8DF-20147930D762}"/>
              </a:ext>
            </a:extLst>
          </p:cNvPr>
          <p:cNvPicPr>
            <a:picLocks noChangeAspect="1"/>
          </p:cNvPicPr>
          <p:nvPr/>
        </p:nvPicPr>
        <p:blipFill rotWithShape="1">
          <a:blip r:embed="rId3">
            <a:extLst>
              <a:ext uri="{28A0092B-C50C-407E-A947-70E740481C1C}">
                <a14:useLocalDpi xmlns:a14="http://schemas.microsoft.com/office/drawing/2010/main" val="0"/>
              </a:ext>
            </a:extLst>
          </a:blip>
          <a:srcRect l="-10114" t="-4869" r="6955" b="9462"/>
          <a:stretch/>
        </p:blipFill>
        <p:spPr>
          <a:xfrm>
            <a:off x="11442583" y="5940985"/>
            <a:ext cx="749417" cy="917015"/>
          </a:xfrm>
          <a:prstGeom prst="rect">
            <a:avLst/>
          </a:prstGeom>
        </p:spPr>
      </p:pic>
    </p:spTree>
    <p:extLst>
      <p:ext uri="{BB962C8B-B14F-4D97-AF65-F5344CB8AC3E}">
        <p14:creationId xmlns:p14="http://schemas.microsoft.com/office/powerpoint/2010/main" val="2029284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Rul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6C373C0-C94D-BE75-38CC-22653AC7A2B5}"/>
              </a:ext>
            </a:extLst>
          </p:cNvPr>
          <p:cNvSpPr/>
          <p:nvPr/>
        </p:nvSpPr>
        <p:spPr>
          <a:xfrm>
            <a:off x="0" y="0"/>
            <a:ext cx="12192000" cy="5745018"/>
          </a:xfrm>
          <a:prstGeom prst="rect">
            <a:avLst/>
          </a:prstGeom>
          <a:solidFill>
            <a:srgbClr val="EAF3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2F225DDB-D48C-167B-3F92-6F78E805C23F}"/>
              </a:ext>
            </a:extLst>
          </p:cNvPr>
          <p:cNvSpPr/>
          <p:nvPr/>
        </p:nvSpPr>
        <p:spPr>
          <a:xfrm>
            <a:off x="0" y="5745018"/>
            <a:ext cx="12192000" cy="96696"/>
          </a:xfrm>
          <a:prstGeom prst="rect">
            <a:avLst/>
          </a:prstGeom>
          <a:solidFill>
            <a:srgbClr val="1323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FEA7C594-3F42-EB86-7FD7-D2C71533D26E}"/>
              </a:ext>
            </a:extLst>
          </p:cNvPr>
          <p:cNvSpPr txBox="1"/>
          <p:nvPr/>
        </p:nvSpPr>
        <p:spPr>
          <a:xfrm>
            <a:off x="2780844" y="1007159"/>
            <a:ext cx="6954283" cy="3749744"/>
          </a:xfrm>
          <a:prstGeom prst="rect">
            <a:avLst/>
          </a:prstGeom>
          <a:noFill/>
        </p:spPr>
        <p:txBody>
          <a:bodyPr wrap="square" rtlCol="0">
            <a:spAutoFit/>
          </a:bodyPr>
          <a:lstStyle/>
          <a:p>
            <a:pPr marL="0" indent="0" algn="l">
              <a:spcBef>
                <a:spcPts val="450"/>
              </a:spcBef>
              <a:spcAft>
                <a:spcPts val="450"/>
              </a:spcAft>
              <a:buFont typeface="Arial" panose="020B0604020202020204" pitchFamily="34" charset="0"/>
              <a:buNone/>
            </a:pPr>
            <a:r>
              <a:rPr lang="en-GB" sz="3600" b="1" dirty="0">
                <a:solidFill>
                  <a:schemeClr val="tx2"/>
                </a:solidFill>
                <a:latin typeface="Montserrat SemiBold" pitchFamily="2" charset="0"/>
                <a:ea typeface="Lato" panose="020F0502020204030203" pitchFamily="34" charset="0"/>
                <a:cs typeface="Lato" panose="020F0502020204030203" pitchFamily="34" charset="0"/>
              </a:rPr>
              <a:t>Group Learning Agreement</a:t>
            </a:r>
          </a:p>
          <a:p>
            <a:pPr marL="265113" indent="-265113" algn="l">
              <a:spcBef>
                <a:spcPts val="450"/>
              </a:spcBef>
              <a:spcAft>
                <a:spcPts val="450"/>
              </a:spcAft>
              <a:buFont typeface="Arial" panose="020B0604020202020204" pitchFamily="34" charset="0"/>
              <a:buChar char="•"/>
            </a:pPr>
            <a:r>
              <a:rPr lang="en-GB" sz="3200" b="0" dirty="0">
                <a:solidFill>
                  <a:schemeClr val="tx2"/>
                </a:solidFill>
                <a:latin typeface="+mn-lt"/>
                <a:ea typeface="Lato" panose="020F0502020204030203" pitchFamily="34" charset="0"/>
                <a:cs typeface="Lato" panose="020F0502020204030203" pitchFamily="34" charset="0"/>
              </a:rPr>
              <a:t>Actively participate in the session</a:t>
            </a:r>
          </a:p>
          <a:p>
            <a:pPr marL="265113" indent="-265113" algn="l">
              <a:spcBef>
                <a:spcPts val="450"/>
              </a:spcBef>
              <a:spcAft>
                <a:spcPts val="450"/>
              </a:spcAft>
              <a:buFont typeface="Arial" panose="020B0604020202020204" pitchFamily="34" charset="0"/>
              <a:buChar char="•"/>
            </a:pPr>
            <a:r>
              <a:rPr lang="en-GB" sz="3200" b="0" dirty="0">
                <a:solidFill>
                  <a:schemeClr val="tx2"/>
                </a:solidFill>
                <a:latin typeface="+mn-lt"/>
                <a:ea typeface="Lato" panose="020F0502020204030203" pitchFamily="34" charset="0"/>
                <a:cs typeface="Lato" panose="020F0502020204030203" pitchFamily="34" charset="0"/>
              </a:rPr>
              <a:t>Listen and treat others with respect</a:t>
            </a:r>
          </a:p>
          <a:p>
            <a:pPr marL="265113" indent="-265113" algn="l">
              <a:spcBef>
                <a:spcPts val="450"/>
              </a:spcBef>
              <a:spcAft>
                <a:spcPts val="450"/>
              </a:spcAft>
              <a:buFont typeface="Arial" panose="020B0604020202020204" pitchFamily="34" charset="0"/>
              <a:buChar char="•"/>
            </a:pPr>
            <a:r>
              <a:rPr lang="en-GB" sz="3200" b="0" dirty="0">
                <a:solidFill>
                  <a:schemeClr val="tx2"/>
                </a:solidFill>
                <a:latin typeface="+mn-lt"/>
                <a:ea typeface="Lato" panose="020F0502020204030203" pitchFamily="34" charset="0"/>
                <a:cs typeface="Lato" panose="020F0502020204030203" pitchFamily="34" charset="0"/>
              </a:rPr>
              <a:t>Maintain confidentiality</a:t>
            </a:r>
          </a:p>
          <a:p>
            <a:pPr marL="265113" indent="-265113" algn="l">
              <a:spcBef>
                <a:spcPts val="450"/>
              </a:spcBef>
              <a:spcAft>
                <a:spcPts val="450"/>
              </a:spcAft>
              <a:buFont typeface="Arial" panose="020B0604020202020204" pitchFamily="34" charset="0"/>
              <a:buChar char="•"/>
            </a:pPr>
            <a:r>
              <a:rPr lang="en-GB" sz="3200" b="0" dirty="0">
                <a:solidFill>
                  <a:schemeClr val="tx2"/>
                </a:solidFill>
                <a:latin typeface="+mn-lt"/>
                <a:ea typeface="Lato" panose="020F0502020204030203" pitchFamily="34" charset="0"/>
                <a:cs typeface="Lato" panose="020F0502020204030203" pitchFamily="34" charset="0"/>
              </a:rPr>
              <a:t>Adhere to agreed break times</a:t>
            </a:r>
          </a:p>
          <a:p>
            <a:pPr marL="265113" indent="-265113" algn="l">
              <a:spcBef>
                <a:spcPts val="450"/>
              </a:spcBef>
              <a:spcAft>
                <a:spcPts val="450"/>
              </a:spcAft>
              <a:buFont typeface="Arial" panose="020B0604020202020204" pitchFamily="34" charset="0"/>
              <a:buChar char="•"/>
            </a:pPr>
            <a:r>
              <a:rPr lang="en-GB" sz="3200" b="0" dirty="0">
                <a:solidFill>
                  <a:schemeClr val="tx2"/>
                </a:solidFill>
                <a:latin typeface="+mn-lt"/>
                <a:ea typeface="Lato" panose="020F0502020204030203" pitchFamily="34" charset="0"/>
                <a:cs typeface="Lato" panose="020F0502020204030203" pitchFamily="34" charset="0"/>
              </a:rPr>
              <a:t>Silence mobile phones</a:t>
            </a:r>
          </a:p>
        </p:txBody>
      </p:sp>
      <p:pic>
        <p:nvPicPr>
          <p:cNvPr id="6" name="Picture 5" descr="A logo with text on it&#10;&#10;Description automatically generated">
            <a:extLst>
              <a:ext uri="{FF2B5EF4-FFF2-40B4-BE49-F238E27FC236}">
                <a16:creationId xmlns:a16="http://schemas.microsoft.com/office/drawing/2014/main" id="{25A33705-8050-EAC9-C034-BB188C3F13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41" y="5905500"/>
            <a:ext cx="2655571" cy="885190"/>
          </a:xfrm>
          <a:prstGeom prst="rect">
            <a:avLst/>
          </a:prstGeom>
        </p:spPr>
      </p:pic>
      <p:pic>
        <p:nvPicPr>
          <p:cNvPr id="8" name="Picture 7" descr="A colorful shapes on a black background&#10;&#10;Description automatically generated">
            <a:extLst>
              <a:ext uri="{FF2B5EF4-FFF2-40B4-BE49-F238E27FC236}">
                <a16:creationId xmlns:a16="http://schemas.microsoft.com/office/drawing/2014/main" id="{6E19C423-B611-C5C2-D8DF-20147930D762}"/>
              </a:ext>
            </a:extLst>
          </p:cNvPr>
          <p:cNvPicPr>
            <a:picLocks noChangeAspect="1"/>
          </p:cNvPicPr>
          <p:nvPr/>
        </p:nvPicPr>
        <p:blipFill rotWithShape="1">
          <a:blip r:embed="rId3">
            <a:extLst>
              <a:ext uri="{28A0092B-C50C-407E-A947-70E740481C1C}">
                <a14:useLocalDpi xmlns:a14="http://schemas.microsoft.com/office/drawing/2010/main" val="0"/>
              </a:ext>
            </a:extLst>
          </a:blip>
          <a:srcRect l="-10114" t="-4869" r="6955" b="9462"/>
          <a:stretch/>
        </p:blipFill>
        <p:spPr>
          <a:xfrm>
            <a:off x="11442583" y="5940985"/>
            <a:ext cx="749417" cy="917015"/>
          </a:xfrm>
          <a:prstGeom prst="rect">
            <a:avLst/>
          </a:prstGeom>
        </p:spPr>
      </p:pic>
      <p:sp>
        <p:nvSpPr>
          <p:cNvPr id="10" name="TextBox 9">
            <a:extLst>
              <a:ext uri="{FF2B5EF4-FFF2-40B4-BE49-F238E27FC236}">
                <a16:creationId xmlns:a16="http://schemas.microsoft.com/office/drawing/2014/main" id="{53000D1F-852D-9E6F-6C4E-1421DBC9AB53}"/>
              </a:ext>
            </a:extLst>
          </p:cNvPr>
          <p:cNvSpPr txBox="1"/>
          <p:nvPr/>
        </p:nvSpPr>
        <p:spPr>
          <a:xfrm>
            <a:off x="3085650" y="6163429"/>
            <a:ext cx="6107838" cy="369332"/>
          </a:xfrm>
          <a:prstGeom prst="rect">
            <a:avLst/>
          </a:prstGeom>
          <a:noFill/>
        </p:spPr>
        <p:txBody>
          <a:bodyPr wrap="square" rtlCol="0">
            <a:spAutoFit/>
          </a:bodyPr>
          <a:lstStyle/>
          <a:p>
            <a:pPr algn="ctr"/>
            <a:r>
              <a:rPr lang="en-GB" b="1" i="1" dirty="0">
                <a:solidFill>
                  <a:schemeClr val="tx2"/>
                </a:solidFill>
                <a:latin typeface="Montserrat" pitchFamily="2" charset="0"/>
                <a:cs typeface="MoolBoran" panose="020F0502020204030204" pitchFamily="34" charset="0"/>
              </a:rPr>
              <a:t>Every day, we shape a better tomorrow</a:t>
            </a:r>
          </a:p>
        </p:txBody>
      </p:sp>
    </p:spTree>
    <p:extLst>
      <p:ext uri="{BB962C8B-B14F-4D97-AF65-F5344CB8AC3E}">
        <p14:creationId xmlns:p14="http://schemas.microsoft.com/office/powerpoint/2010/main" val="2994909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reaks">
    <p:spTree>
      <p:nvGrpSpPr>
        <p:cNvPr id="1" name=""/>
        <p:cNvGrpSpPr/>
        <p:nvPr/>
      </p:nvGrpSpPr>
      <p:grpSpPr>
        <a:xfrm>
          <a:off x="0" y="0"/>
          <a:ext cx="0" cy="0"/>
          <a:chOff x="0" y="0"/>
          <a:chExt cx="0" cy="0"/>
        </a:xfrm>
      </p:grpSpPr>
      <p:pic>
        <p:nvPicPr>
          <p:cNvPr id="2" name="Break_1">
            <a:hlinkClick r:id="" action="ppaction://media"/>
            <a:extLst>
              <a:ext uri="{FF2B5EF4-FFF2-40B4-BE49-F238E27FC236}">
                <a16:creationId xmlns:a16="http://schemas.microsoft.com/office/drawing/2014/main" id="{D5633009-5CDC-F7BC-9DE2-D180895B8B5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6" name="Picture 5" descr="A colorful shapes on a black background&#10;&#10;Description automatically generated">
            <a:extLst>
              <a:ext uri="{FF2B5EF4-FFF2-40B4-BE49-F238E27FC236}">
                <a16:creationId xmlns:a16="http://schemas.microsoft.com/office/drawing/2014/main" id="{D4DCE17B-B7D6-FAC9-2C33-72BE4593A13F}"/>
              </a:ext>
            </a:extLst>
          </p:cNvPr>
          <p:cNvPicPr>
            <a:picLocks noChangeAspect="1"/>
          </p:cNvPicPr>
          <p:nvPr/>
        </p:nvPicPr>
        <p:blipFill rotWithShape="1">
          <a:blip r:embed="rId5">
            <a:extLst>
              <a:ext uri="{28A0092B-C50C-407E-A947-70E740481C1C}">
                <a14:useLocalDpi xmlns:a14="http://schemas.microsoft.com/office/drawing/2010/main" val="0"/>
              </a:ext>
            </a:extLst>
          </a:blip>
          <a:srcRect l="-10114" t="-4869" r="6955" b="9462"/>
          <a:stretch/>
        </p:blipFill>
        <p:spPr>
          <a:xfrm>
            <a:off x="11442583" y="5940985"/>
            <a:ext cx="749417" cy="917015"/>
          </a:xfrm>
          <a:prstGeom prst="rect">
            <a:avLst/>
          </a:prstGeom>
        </p:spPr>
      </p:pic>
      <p:pic>
        <p:nvPicPr>
          <p:cNvPr id="7" name="Picture 6" descr="A logo with text on it&#10;&#10;Description automatically generated">
            <a:extLst>
              <a:ext uri="{FF2B5EF4-FFF2-40B4-BE49-F238E27FC236}">
                <a16:creationId xmlns:a16="http://schemas.microsoft.com/office/drawing/2014/main" id="{81FB3DEF-9D86-59DE-12E1-0C22EA52BF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141" y="5905500"/>
            <a:ext cx="2655571" cy="885190"/>
          </a:xfrm>
          <a:prstGeom prst="rect">
            <a:avLst/>
          </a:prstGeom>
        </p:spPr>
      </p:pic>
    </p:spTree>
    <p:extLst>
      <p:ext uri="{BB962C8B-B14F-4D97-AF65-F5344CB8AC3E}">
        <p14:creationId xmlns:p14="http://schemas.microsoft.com/office/powerpoint/2010/main" val="3988055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771D42-BA18-8DE9-02B1-1143852D42E3}"/>
              </a:ext>
            </a:extLst>
          </p:cNvPr>
          <p:cNvSpPr/>
          <p:nvPr/>
        </p:nvSpPr>
        <p:spPr>
          <a:xfrm>
            <a:off x="0" y="-1"/>
            <a:ext cx="12192000" cy="3758428"/>
          </a:xfrm>
          <a:prstGeom prst="rect">
            <a:avLst/>
          </a:prstGeom>
          <a:solidFill>
            <a:srgbClr val="EAF3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488F114-8863-A892-A2B9-88FA0DDD87DF}"/>
              </a:ext>
            </a:extLst>
          </p:cNvPr>
          <p:cNvSpPr/>
          <p:nvPr/>
        </p:nvSpPr>
        <p:spPr>
          <a:xfrm>
            <a:off x="0" y="3740581"/>
            <a:ext cx="12192000" cy="855111"/>
          </a:xfrm>
          <a:prstGeom prst="rect">
            <a:avLst/>
          </a:prstGeom>
          <a:solidFill>
            <a:srgbClr val="1323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a:extLst>
              <a:ext uri="{FF2B5EF4-FFF2-40B4-BE49-F238E27FC236}">
                <a16:creationId xmlns:a16="http://schemas.microsoft.com/office/drawing/2014/main" id="{55BE62E0-7EC8-670B-E166-73123F9E2945}"/>
              </a:ext>
            </a:extLst>
          </p:cNvPr>
          <p:cNvSpPr>
            <a:spLocks noGrp="1"/>
          </p:cNvSpPr>
          <p:nvPr>
            <p:ph type="ctrTitle" hasCustomPrompt="1"/>
          </p:nvPr>
        </p:nvSpPr>
        <p:spPr>
          <a:xfrm>
            <a:off x="590306" y="177722"/>
            <a:ext cx="7999656" cy="1032242"/>
          </a:xfrm>
          <a:noFill/>
        </p:spPr>
        <p:txBody>
          <a:bodyPr anchor="b">
            <a:normAutofit/>
          </a:bodyPr>
          <a:lstStyle>
            <a:lvl1pPr algn="l">
              <a:defRPr lang="en-US" sz="4400" kern="1200" dirty="0">
                <a:solidFill>
                  <a:schemeClr val="tx2"/>
                </a:solidFill>
                <a:latin typeface="+mj-lt"/>
                <a:ea typeface="+mj-ea"/>
                <a:cs typeface="+mj-cs"/>
              </a:defRPr>
            </a:lvl1pPr>
          </a:lstStyle>
          <a:p>
            <a:r>
              <a:rPr lang="en-US" dirty="0"/>
              <a:t>Session Title</a:t>
            </a:r>
            <a:endParaRPr lang="en-GB" dirty="0"/>
          </a:p>
        </p:txBody>
      </p:sp>
      <p:sp>
        <p:nvSpPr>
          <p:cNvPr id="13" name="Subtitle 2">
            <a:extLst>
              <a:ext uri="{FF2B5EF4-FFF2-40B4-BE49-F238E27FC236}">
                <a16:creationId xmlns:a16="http://schemas.microsoft.com/office/drawing/2014/main" id="{682995A6-7E3C-035A-A532-7FA3186B67E6}"/>
              </a:ext>
            </a:extLst>
          </p:cNvPr>
          <p:cNvSpPr>
            <a:spLocks noGrp="1"/>
          </p:cNvSpPr>
          <p:nvPr>
            <p:ph type="subTitle" idx="1" hasCustomPrompt="1"/>
          </p:nvPr>
        </p:nvSpPr>
        <p:spPr>
          <a:xfrm>
            <a:off x="3389744" y="1343778"/>
            <a:ext cx="5200215" cy="855111"/>
          </a:xfrm>
          <a:noFill/>
          <a:ln>
            <a:noFill/>
          </a:ln>
        </p:spPr>
        <p:txBody>
          <a:bodyPr anchor="ctr">
            <a:normAutofit/>
          </a:bodyPr>
          <a:lstStyle>
            <a:lvl1pPr marL="0" indent="0" algn="l">
              <a:lnSpc>
                <a:spcPct val="100000"/>
              </a:lnSpc>
              <a:buNone/>
              <a:defRPr sz="3200" i="1">
                <a:solidFill>
                  <a:schemeClr val="tx2"/>
                </a:solidFill>
                <a:latin typeface="Montserrat SemiBold"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Trainer Name</a:t>
            </a:r>
            <a:endParaRPr lang="en-GB" dirty="0"/>
          </a:p>
        </p:txBody>
      </p:sp>
      <p:pic>
        <p:nvPicPr>
          <p:cNvPr id="32" name="Picture 31" descr="A colorful shapes on a black background&#10;&#10;Description automatically generated">
            <a:extLst>
              <a:ext uri="{FF2B5EF4-FFF2-40B4-BE49-F238E27FC236}">
                <a16:creationId xmlns:a16="http://schemas.microsoft.com/office/drawing/2014/main" id="{902B30E6-4CB7-AE9E-5088-A7B0F562B805}"/>
              </a:ext>
            </a:extLst>
          </p:cNvPr>
          <p:cNvPicPr>
            <a:picLocks noChangeAspect="1"/>
          </p:cNvPicPr>
          <p:nvPr/>
        </p:nvPicPr>
        <p:blipFill rotWithShape="1">
          <a:blip r:embed="rId2">
            <a:extLst>
              <a:ext uri="{28A0092B-C50C-407E-A947-70E740481C1C}">
                <a14:useLocalDpi xmlns:a14="http://schemas.microsoft.com/office/drawing/2010/main" val="0"/>
              </a:ext>
            </a:extLst>
          </a:blip>
          <a:srcRect l="-10114" t="-4869" r="6955" b="9462"/>
          <a:stretch/>
        </p:blipFill>
        <p:spPr>
          <a:xfrm>
            <a:off x="11442583" y="5940985"/>
            <a:ext cx="749417" cy="917015"/>
          </a:xfrm>
          <a:prstGeom prst="rect">
            <a:avLst/>
          </a:prstGeom>
        </p:spPr>
      </p:pic>
      <p:sp>
        <p:nvSpPr>
          <p:cNvPr id="2" name="TextBox 1">
            <a:extLst>
              <a:ext uri="{FF2B5EF4-FFF2-40B4-BE49-F238E27FC236}">
                <a16:creationId xmlns:a16="http://schemas.microsoft.com/office/drawing/2014/main" id="{6D161CDA-7DBC-A78A-5AE4-1453FD7EC846}"/>
              </a:ext>
            </a:extLst>
          </p:cNvPr>
          <p:cNvSpPr txBox="1"/>
          <p:nvPr/>
        </p:nvSpPr>
        <p:spPr>
          <a:xfrm>
            <a:off x="565742" y="2173621"/>
            <a:ext cx="7999655" cy="1364028"/>
          </a:xfrm>
          <a:prstGeom prst="rect">
            <a:avLst/>
          </a:prstGeom>
          <a:noFill/>
        </p:spPr>
        <p:txBody>
          <a:bodyPr wrap="square" rtlCol="0">
            <a:spAutoFit/>
          </a:bodyPr>
          <a:lstStyle/>
          <a:p>
            <a:pPr algn="l">
              <a:lnSpc>
                <a:spcPct val="120000"/>
              </a:lnSpc>
            </a:pPr>
            <a:r>
              <a:rPr lang="en-GB" sz="3200" b="0" i="0" dirty="0">
                <a:solidFill>
                  <a:schemeClr val="tx2"/>
                </a:solidFill>
                <a:latin typeface="Montserrat Medium" pitchFamily="2" charset="0"/>
                <a:ea typeface="Lato" panose="020F0502020204030203" pitchFamily="34" charset="0"/>
                <a:cs typeface="Lato" panose="020F0502020204030203" pitchFamily="34" charset="0"/>
              </a:rPr>
              <a:t>Please scan this code or go to:</a:t>
            </a:r>
          </a:p>
          <a:p>
            <a:pPr algn="l">
              <a:lnSpc>
                <a:spcPct val="120000"/>
              </a:lnSpc>
            </a:pPr>
            <a:r>
              <a:rPr lang="en-GB" sz="4000" b="1" dirty="0">
                <a:solidFill>
                  <a:schemeClr val="tx2"/>
                </a:solidFill>
                <a:latin typeface="Montserrat SemiBold" pitchFamily="2" charset="0"/>
                <a:ea typeface="Lato" panose="020F0502020204030203" pitchFamily="34" charset="0"/>
                <a:cs typeface="Lato" panose="020F0502020204030203" pitchFamily="34" charset="0"/>
              </a:rPr>
              <a:t>sektraining.org.uk/survey</a:t>
            </a:r>
            <a:endParaRPr lang="en-GB" sz="2000" b="0" dirty="0">
              <a:solidFill>
                <a:schemeClr val="tx2"/>
              </a:solidFill>
              <a:latin typeface="Montserrat SemiBold" pitchFamily="2" charset="0"/>
              <a:ea typeface="Lato" panose="020F0502020204030203" pitchFamily="34" charset="0"/>
              <a:cs typeface="Lato" panose="020F0502020204030203" pitchFamily="34" charset="0"/>
            </a:endParaRPr>
          </a:p>
        </p:txBody>
      </p:sp>
      <p:sp>
        <p:nvSpPr>
          <p:cNvPr id="10" name="TextBox 9">
            <a:extLst>
              <a:ext uri="{FF2B5EF4-FFF2-40B4-BE49-F238E27FC236}">
                <a16:creationId xmlns:a16="http://schemas.microsoft.com/office/drawing/2014/main" id="{D34032D7-FB38-CB03-1A5D-057FDC5C18D9}"/>
              </a:ext>
            </a:extLst>
          </p:cNvPr>
          <p:cNvSpPr txBox="1"/>
          <p:nvPr/>
        </p:nvSpPr>
        <p:spPr>
          <a:xfrm>
            <a:off x="3738861" y="3761561"/>
            <a:ext cx="7980217" cy="830997"/>
          </a:xfrm>
          <a:prstGeom prst="rect">
            <a:avLst/>
          </a:prstGeom>
          <a:noFill/>
        </p:spPr>
        <p:txBody>
          <a:bodyPr wrap="square" rtlCol="0" anchor="ctr">
            <a:spAutoFit/>
          </a:bodyPr>
          <a:lstStyle/>
          <a:p>
            <a:pPr algn="l">
              <a:lnSpc>
                <a:spcPct val="100000"/>
              </a:lnSpc>
            </a:pPr>
            <a:r>
              <a:rPr lang="en-GB" sz="2400" b="0" dirty="0">
                <a:solidFill>
                  <a:schemeClr val="bg1"/>
                </a:solidFill>
                <a:latin typeface="+mn-lt"/>
                <a:ea typeface="Lato" panose="020F0502020204030203" pitchFamily="34" charset="0"/>
                <a:cs typeface="Lato" panose="020F0502020204030203" pitchFamily="34" charset="0"/>
              </a:rPr>
              <a:t>If you have particularly enjoyed today’s training and would like to leave us a </a:t>
            </a:r>
            <a:r>
              <a:rPr lang="en-GB" sz="2400" b="1" dirty="0">
                <a:solidFill>
                  <a:schemeClr val="bg1"/>
                </a:solidFill>
                <a:latin typeface="+mn-lt"/>
                <a:ea typeface="Lato" panose="020F0502020204030203" pitchFamily="34" charset="0"/>
                <a:cs typeface="Lato" panose="020F0502020204030203" pitchFamily="34" charset="0"/>
              </a:rPr>
              <a:t>Trustpilot</a:t>
            </a:r>
            <a:r>
              <a:rPr lang="en-GB" sz="2400" b="0" dirty="0">
                <a:solidFill>
                  <a:schemeClr val="bg1"/>
                </a:solidFill>
                <a:latin typeface="+mn-lt"/>
                <a:ea typeface="Lato" panose="020F0502020204030203" pitchFamily="34" charset="0"/>
                <a:cs typeface="Lato" panose="020F0502020204030203" pitchFamily="34" charset="0"/>
              </a:rPr>
              <a:t> review, please go to </a:t>
            </a:r>
            <a:r>
              <a:rPr lang="en-GB" sz="2400" b="1" dirty="0">
                <a:solidFill>
                  <a:schemeClr val="bg1"/>
                </a:solidFill>
                <a:latin typeface="+mn-lt"/>
                <a:ea typeface="Lato" panose="020F0502020204030203" pitchFamily="34" charset="0"/>
                <a:cs typeface="Lato" panose="020F0502020204030203" pitchFamily="34" charset="0"/>
              </a:rPr>
              <a:t>tiny.cc/</a:t>
            </a:r>
            <a:r>
              <a:rPr lang="en-GB" sz="2400" b="1" dirty="0" err="1">
                <a:solidFill>
                  <a:schemeClr val="bg1"/>
                </a:solidFill>
                <a:latin typeface="+mn-lt"/>
                <a:ea typeface="Lato" panose="020F0502020204030203" pitchFamily="34" charset="0"/>
                <a:cs typeface="Lato" panose="020F0502020204030203" pitchFamily="34" charset="0"/>
              </a:rPr>
              <a:t>trustsek</a:t>
            </a:r>
            <a:endParaRPr lang="en-GB" sz="2400" b="1" dirty="0">
              <a:solidFill>
                <a:schemeClr val="bg1"/>
              </a:solidFill>
            </a:endParaRPr>
          </a:p>
        </p:txBody>
      </p:sp>
      <p:pic>
        <p:nvPicPr>
          <p:cNvPr id="20" name="Picture 19" descr="A qr code with a random pattern&#10;&#10;Description automatically generated">
            <a:extLst>
              <a:ext uri="{FF2B5EF4-FFF2-40B4-BE49-F238E27FC236}">
                <a16:creationId xmlns:a16="http://schemas.microsoft.com/office/drawing/2014/main" id="{DA2EAAB0-BD22-F408-AC69-20AAC32EA3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1044" y="215553"/>
            <a:ext cx="3358918" cy="3358918"/>
          </a:xfrm>
          <a:prstGeom prst="rect">
            <a:avLst/>
          </a:prstGeom>
        </p:spPr>
      </p:pic>
      <p:pic>
        <p:nvPicPr>
          <p:cNvPr id="1028" name="Picture 4" descr="Trustpilot primary logo">
            <a:extLst>
              <a:ext uri="{FF2B5EF4-FFF2-40B4-BE49-F238E27FC236}">
                <a16:creationId xmlns:a16="http://schemas.microsoft.com/office/drawing/2014/main" id="{4E3C1FC9-4130-C924-39EE-C6C21B0522E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7400" b="62800" l="8910" r="42354">
                        <a14:foregroundMark x1="10505" y1="49200" x2="9774" y2="48400"/>
                        <a14:foregroundMark x1="9441" y1="46600" x2="9043" y2="46800"/>
                        <a14:foregroundMark x1="10173" y1="48200" x2="9176" y2="46400"/>
                        <a14:foregroundMark x1="8910" y1="46800" x2="9574" y2="47600"/>
                        <a14:foregroundMark x1="18949" y1="48000" x2="18949" y2="48000"/>
                        <a14:foregroundMark x1="20678" y1="52200" x2="20678" y2="52200"/>
                        <a14:foregroundMark x1="22939" y1="54200" x2="22939" y2="54200"/>
                        <a14:foregroundMark x1="24668" y1="56800" x2="24668" y2="56800"/>
                        <a14:foregroundMark x1="26529" y1="54000" x2="26529" y2="54000"/>
                        <a14:foregroundMark x1="29322" y1="54200" x2="29322" y2="54200"/>
                        <a14:foregroundMark x1="31383" y1="54800" x2="31383" y2="54800"/>
                        <a14:foregroundMark x1="34574" y1="53600" x2="34574" y2="53600"/>
                        <a14:foregroundMark x1="34707" y1="46800" x2="34707" y2="46800"/>
                        <a14:foregroundMark x1="35771" y1="48400" x2="35771" y2="48400"/>
                        <a14:foregroundMark x1="37101" y1="51800" x2="37101" y2="51800"/>
                        <a14:foregroundMark x1="40691" y1="51000" x2="40691" y2="51000"/>
                        <a14:backgroundMark x1="8896" y1="50030" x2="8577" y2="59800"/>
                        <a14:backgroundMark x1="9242" y1="39400" x2="9108" y2="43527"/>
                        <a14:backgroundMark x1="8577" y1="59800" x2="13963" y2="62200"/>
                      </a14:backgroundRemoval>
                    </a14:imgEffect>
                  </a14:imgLayer>
                </a14:imgProps>
              </a:ext>
              <a:ext uri="{28A0092B-C50C-407E-A947-70E740481C1C}">
                <a14:useLocalDpi xmlns:a14="http://schemas.microsoft.com/office/drawing/2010/main" val="0"/>
              </a:ext>
            </a:extLst>
          </a:blip>
          <a:srcRect l="6212" t="34370" r="53561" b="34035"/>
          <a:stretch/>
        </p:blipFill>
        <p:spPr bwMode="auto">
          <a:xfrm>
            <a:off x="424872" y="3761749"/>
            <a:ext cx="2964872" cy="774109"/>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F01966A8-F34F-634F-BFF8-67F90055B6B3}"/>
              </a:ext>
            </a:extLst>
          </p:cNvPr>
          <p:cNvSpPr txBox="1"/>
          <p:nvPr/>
        </p:nvSpPr>
        <p:spPr>
          <a:xfrm>
            <a:off x="8164012" y="4452876"/>
            <a:ext cx="4027988" cy="2405124"/>
          </a:xfrm>
          <a:prstGeom prst="rect">
            <a:avLst/>
          </a:prstGeom>
          <a:noFill/>
        </p:spPr>
        <p:txBody>
          <a:bodyPr wrap="square" rtlCol="0" anchor="ctr">
            <a:noAutofit/>
          </a:bodyPr>
          <a:lstStyle/>
          <a:p>
            <a:pPr algn="l">
              <a:lnSpc>
                <a:spcPct val="150000"/>
              </a:lnSpc>
            </a:pPr>
            <a:r>
              <a:rPr lang="en-GB" sz="2800" b="0" dirty="0">
                <a:solidFill>
                  <a:srgbClr val="13235B"/>
                </a:solidFill>
                <a:latin typeface="Montserrat SemiBold" pitchFamily="2" charset="0"/>
              </a:rPr>
              <a:t>sekgroup.org.uk</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1400" i="0" dirty="0">
                <a:solidFill>
                  <a:srgbClr val="13235B"/>
                </a:solidFill>
                <a:latin typeface="Montserrat Medium" pitchFamily="2" charset="0"/>
              </a:rPr>
              <a:t>linkedin.com/company/</a:t>
            </a:r>
            <a:r>
              <a:rPr lang="en-GB" sz="1400" i="0" dirty="0" err="1">
                <a:solidFill>
                  <a:srgbClr val="13235B"/>
                </a:solidFill>
                <a:latin typeface="Montserrat Medium" pitchFamily="2" charset="0"/>
              </a:rPr>
              <a:t>SocEntKent</a:t>
            </a:r>
            <a:endParaRPr lang="en-GB" sz="1400" i="0" dirty="0">
              <a:solidFill>
                <a:srgbClr val="13235B"/>
              </a:solidFill>
              <a:latin typeface="Montserrat Medium" pitchFamily="2" charset="0"/>
            </a:endParaRPr>
          </a:p>
          <a:p>
            <a:pPr algn="l">
              <a:lnSpc>
                <a:spcPct val="150000"/>
              </a:lnSpc>
            </a:pPr>
            <a:r>
              <a:rPr lang="en-GB" sz="1400" i="0" dirty="0">
                <a:solidFill>
                  <a:srgbClr val="13235B"/>
                </a:solidFill>
                <a:latin typeface="Montserrat Medium" pitchFamily="2" charset="0"/>
              </a:rPr>
              <a:t>facebook.com/</a:t>
            </a:r>
            <a:r>
              <a:rPr lang="en-GB" sz="1400" i="0" dirty="0" err="1">
                <a:solidFill>
                  <a:srgbClr val="13235B"/>
                </a:solidFill>
                <a:latin typeface="Montserrat Medium" pitchFamily="2" charset="0"/>
              </a:rPr>
              <a:t>SocEntKent</a:t>
            </a:r>
            <a:endParaRPr lang="en-GB" sz="1400" i="0" dirty="0">
              <a:solidFill>
                <a:srgbClr val="13235B"/>
              </a:solidFill>
              <a:latin typeface="Montserrat Medium" pitchFamily="2" charset="0"/>
            </a:endParaRPr>
          </a:p>
          <a:p>
            <a:pPr algn="l">
              <a:lnSpc>
                <a:spcPct val="150000"/>
              </a:lnSpc>
            </a:pPr>
            <a:r>
              <a:rPr lang="en-GB" sz="1400" i="0" dirty="0">
                <a:solidFill>
                  <a:srgbClr val="13235B"/>
                </a:solidFill>
                <a:latin typeface="Montserrat Medium" pitchFamily="2" charset="0"/>
              </a:rPr>
              <a:t>twitter.com/</a:t>
            </a:r>
            <a:r>
              <a:rPr lang="en-GB" sz="1400" i="0" dirty="0" err="1">
                <a:solidFill>
                  <a:srgbClr val="13235B"/>
                </a:solidFill>
                <a:latin typeface="Montserrat Medium" pitchFamily="2" charset="0"/>
              </a:rPr>
              <a:t>SocEntKent</a:t>
            </a:r>
            <a:endParaRPr lang="en-GB" sz="1400" i="0" dirty="0">
              <a:solidFill>
                <a:srgbClr val="13235B"/>
              </a:solidFill>
              <a:latin typeface="Montserrat Medium" pitchFamily="2" charset="0"/>
            </a:endParaRPr>
          </a:p>
        </p:txBody>
      </p:sp>
      <p:pic>
        <p:nvPicPr>
          <p:cNvPr id="28" name="Picture 27" descr="A blue and white logo&#10;&#10;Description automatically generated">
            <a:extLst>
              <a:ext uri="{FF2B5EF4-FFF2-40B4-BE49-F238E27FC236}">
                <a16:creationId xmlns:a16="http://schemas.microsoft.com/office/drawing/2014/main" id="{B4CE6A66-9A94-BB8A-16F6-F1C1200EBB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308" y="5135238"/>
            <a:ext cx="3437681" cy="1280536"/>
          </a:xfrm>
          <a:prstGeom prst="rect">
            <a:avLst/>
          </a:prstGeom>
        </p:spPr>
      </p:pic>
      <p:sp>
        <p:nvSpPr>
          <p:cNvPr id="3" name="TextBox 2">
            <a:extLst>
              <a:ext uri="{FF2B5EF4-FFF2-40B4-BE49-F238E27FC236}">
                <a16:creationId xmlns:a16="http://schemas.microsoft.com/office/drawing/2014/main" id="{D9111FED-A27A-F809-5FA5-F086A95B4E24}"/>
              </a:ext>
            </a:extLst>
          </p:cNvPr>
          <p:cNvSpPr txBox="1"/>
          <p:nvPr/>
        </p:nvSpPr>
        <p:spPr>
          <a:xfrm>
            <a:off x="565741" y="1344049"/>
            <a:ext cx="3258114" cy="854839"/>
          </a:xfrm>
          <a:prstGeom prst="rect">
            <a:avLst/>
          </a:prstGeom>
          <a:noFill/>
        </p:spPr>
        <p:txBody>
          <a:bodyPr wrap="square" rtlCol="0" anchor="ctr">
            <a:noAutofit/>
          </a:bodyPr>
          <a:lstStyle/>
          <a:p>
            <a:pPr algn="l">
              <a:lnSpc>
                <a:spcPct val="100000"/>
              </a:lnSpc>
            </a:pPr>
            <a:r>
              <a:rPr lang="en-GB" sz="3200" b="0" i="1" dirty="0">
                <a:solidFill>
                  <a:schemeClr val="tx2"/>
                </a:solidFill>
                <a:latin typeface="Montserrat Medium" pitchFamily="2" charset="0"/>
                <a:ea typeface="Lato" panose="020F0502020204030203" pitchFamily="34" charset="0"/>
                <a:cs typeface="Lato" panose="020F0502020204030203" pitchFamily="34" charset="0"/>
              </a:rPr>
              <a:t>Your Trainer:</a:t>
            </a:r>
            <a:endParaRPr lang="en-GB" sz="2400" b="0" i="1" dirty="0">
              <a:solidFill>
                <a:schemeClr val="tx2"/>
              </a:solidFill>
              <a:latin typeface="Montserrat Medium" pitchFamily="2"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07355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4C84E33-B9BB-8CD4-C910-E5E26F022424}"/>
              </a:ext>
            </a:extLst>
          </p:cNvPr>
          <p:cNvSpPr/>
          <p:nvPr/>
        </p:nvSpPr>
        <p:spPr>
          <a:xfrm>
            <a:off x="0" y="0"/>
            <a:ext cx="12192000" cy="6858000"/>
          </a:xfrm>
          <a:prstGeom prst="rect">
            <a:avLst/>
          </a:prstGeom>
          <a:solidFill>
            <a:srgbClr val="EAF3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colorful shapes on a black background&#10;&#10;Description automatically generated">
            <a:extLst>
              <a:ext uri="{FF2B5EF4-FFF2-40B4-BE49-F238E27FC236}">
                <a16:creationId xmlns:a16="http://schemas.microsoft.com/office/drawing/2014/main" id="{E2AA8F3B-4A88-4A67-379F-C9EAC4C5B32E}"/>
              </a:ext>
            </a:extLst>
          </p:cNvPr>
          <p:cNvPicPr>
            <a:picLocks noChangeAspect="1"/>
          </p:cNvPicPr>
          <p:nvPr/>
        </p:nvPicPr>
        <p:blipFill rotWithShape="1">
          <a:blip r:embed="rId2">
            <a:extLst>
              <a:ext uri="{28A0092B-C50C-407E-A947-70E740481C1C}">
                <a14:useLocalDpi xmlns:a14="http://schemas.microsoft.com/office/drawing/2010/main" val="0"/>
              </a:ext>
            </a:extLst>
          </a:blip>
          <a:srcRect t="37597" r="21890" b="24719"/>
          <a:stretch/>
        </p:blipFill>
        <p:spPr>
          <a:xfrm>
            <a:off x="1447801" y="1"/>
            <a:ext cx="10744200" cy="6858000"/>
          </a:xfrm>
          <a:prstGeom prst="rect">
            <a:avLst/>
          </a:prstGeom>
        </p:spPr>
      </p:pic>
      <p:sp>
        <p:nvSpPr>
          <p:cNvPr id="2" name="Title 1">
            <a:extLst>
              <a:ext uri="{FF2B5EF4-FFF2-40B4-BE49-F238E27FC236}">
                <a16:creationId xmlns:a16="http://schemas.microsoft.com/office/drawing/2014/main" id="{99B145BE-276D-9F94-8A2F-4DEF8CDEB585}"/>
              </a:ext>
            </a:extLst>
          </p:cNvPr>
          <p:cNvSpPr>
            <a:spLocks noGrp="1"/>
          </p:cNvSpPr>
          <p:nvPr>
            <p:ph type="title" hasCustomPrompt="1"/>
          </p:nvPr>
        </p:nvSpPr>
        <p:spPr>
          <a:xfrm>
            <a:off x="1508991" y="870527"/>
            <a:ext cx="9174017" cy="5116945"/>
          </a:xfrm>
        </p:spPr>
        <p:txBody>
          <a:bodyPr anchor="ctr">
            <a:normAutofit/>
          </a:bodyPr>
          <a:lstStyle>
            <a:lvl1pPr algn="ctr">
              <a:defRPr sz="6600">
                <a:solidFill>
                  <a:schemeClr val="bg1"/>
                </a:solidFill>
                <a:latin typeface="+mj-lt"/>
              </a:defRPr>
            </a:lvl1pPr>
          </a:lstStyle>
          <a:p>
            <a:r>
              <a:rPr lang="en-US" dirty="0"/>
              <a:t>Section Title</a:t>
            </a:r>
            <a:endParaRPr lang="en-GB" dirty="0"/>
          </a:p>
        </p:txBody>
      </p:sp>
    </p:spTree>
    <p:extLst>
      <p:ext uri="{BB962C8B-B14F-4D97-AF65-F5344CB8AC3E}">
        <p14:creationId xmlns:p14="http://schemas.microsoft.com/office/powerpoint/2010/main" val="1116016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Alternativ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528E40-E1BA-A554-760B-25BE85210913}"/>
              </a:ext>
            </a:extLst>
          </p:cNvPr>
          <p:cNvSpPr/>
          <p:nvPr/>
        </p:nvSpPr>
        <p:spPr>
          <a:xfrm>
            <a:off x="0" y="0"/>
            <a:ext cx="12192000" cy="6858000"/>
          </a:xfrm>
          <a:prstGeom prst="rect">
            <a:avLst/>
          </a:prstGeom>
          <a:solidFill>
            <a:srgbClr val="EAF3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colorful shapes on a black background&#10;&#10;Description automatically generated">
            <a:extLst>
              <a:ext uri="{FF2B5EF4-FFF2-40B4-BE49-F238E27FC236}">
                <a16:creationId xmlns:a16="http://schemas.microsoft.com/office/drawing/2014/main" id="{D761273E-6AF1-ED3B-1658-5912CE3FE499}"/>
              </a:ext>
            </a:extLst>
          </p:cNvPr>
          <p:cNvPicPr>
            <a:picLocks noChangeAspect="1"/>
          </p:cNvPicPr>
          <p:nvPr/>
        </p:nvPicPr>
        <p:blipFill rotWithShape="1">
          <a:blip r:embed="rId2">
            <a:extLst>
              <a:ext uri="{28A0092B-C50C-407E-A947-70E740481C1C}">
                <a14:useLocalDpi xmlns:a14="http://schemas.microsoft.com/office/drawing/2010/main" val="0"/>
              </a:ext>
            </a:extLst>
          </a:blip>
          <a:srcRect l="34255" t="12130" r="1992" b="60765"/>
          <a:stretch/>
        </p:blipFill>
        <p:spPr>
          <a:xfrm>
            <a:off x="0" y="1"/>
            <a:ext cx="12192000" cy="6858000"/>
          </a:xfrm>
          <a:prstGeom prst="rect">
            <a:avLst/>
          </a:prstGeom>
        </p:spPr>
      </p:pic>
      <p:sp>
        <p:nvSpPr>
          <p:cNvPr id="2" name="Title 1">
            <a:extLst>
              <a:ext uri="{FF2B5EF4-FFF2-40B4-BE49-F238E27FC236}">
                <a16:creationId xmlns:a16="http://schemas.microsoft.com/office/drawing/2014/main" id="{99B145BE-276D-9F94-8A2F-4DEF8CDEB585}"/>
              </a:ext>
            </a:extLst>
          </p:cNvPr>
          <p:cNvSpPr>
            <a:spLocks noGrp="1"/>
          </p:cNvSpPr>
          <p:nvPr>
            <p:ph type="title" hasCustomPrompt="1"/>
          </p:nvPr>
        </p:nvSpPr>
        <p:spPr>
          <a:xfrm>
            <a:off x="1508990" y="870527"/>
            <a:ext cx="9174017" cy="5116945"/>
          </a:xfrm>
        </p:spPr>
        <p:txBody>
          <a:bodyPr anchor="ctr">
            <a:normAutofit/>
          </a:bodyPr>
          <a:lstStyle>
            <a:lvl1pPr algn="ctr">
              <a:defRPr sz="6600">
                <a:solidFill>
                  <a:schemeClr val="bg1"/>
                </a:solidFill>
                <a:latin typeface="+mj-lt"/>
              </a:defRPr>
            </a:lvl1pPr>
          </a:lstStyle>
          <a:p>
            <a:r>
              <a:rPr lang="en-US" dirty="0"/>
              <a:t>Section Title</a:t>
            </a:r>
            <a:endParaRPr lang="en-GB" dirty="0"/>
          </a:p>
        </p:txBody>
      </p:sp>
    </p:spTree>
    <p:extLst>
      <p:ext uri="{BB962C8B-B14F-4D97-AF65-F5344CB8AC3E}">
        <p14:creationId xmlns:p14="http://schemas.microsoft.com/office/powerpoint/2010/main" val="2950138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1D7A42-2C44-E14D-D1EF-753DBD6C1CB5}"/>
              </a:ext>
            </a:extLst>
          </p:cNvPr>
          <p:cNvSpPr/>
          <p:nvPr/>
        </p:nvSpPr>
        <p:spPr>
          <a:xfrm>
            <a:off x="0" y="0"/>
            <a:ext cx="12192000" cy="6858000"/>
          </a:xfrm>
          <a:prstGeom prst="rect">
            <a:avLst/>
          </a:prstGeom>
          <a:solidFill>
            <a:srgbClr val="EAF3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A logo with text on it&#10;&#10;Description automatically generated">
            <a:extLst>
              <a:ext uri="{FF2B5EF4-FFF2-40B4-BE49-F238E27FC236}">
                <a16:creationId xmlns:a16="http://schemas.microsoft.com/office/drawing/2014/main" id="{E911EFF4-B00D-8E98-02F6-E287FF832C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41" y="5905500"/>
            <a:ext cx="2655571" cy="885190"/>
          </a:xfrm>
          <a:prstGeom prst="rect">
            <a:avLst/>
          </a:prstGeom>
        </p:spPr>
      </p:pic>
      <p:sp>
        <p:nvSpPr>
          <p:cNvPr id="2" name="Title 1">
            <a:extLst>
              <a:ext uri="{FF2B5EF4-FFF2-40B4-BE49-F238E27FC236}">
                <a16:creationId xmlns:a16="http://schemas.microsoft.com/office/drawing/2014/main" id="{63AA0AB7-A0D1-7E7E-3D79-E4C3F513EFF4}"/>
              </a:ext>
            </a:extLst>
          </p:cNvPr>
          <p:cNvSpPr>
            <a:spLocks noGrp="1"/>
          </p:cNvSpPr>
          <p:nvPr>
            <p:ph type="title" hasCustomPrompt="1"/>
          </p:nvPr>
        </p:nvSpPr>
        <p:spPr/>
        <p:txBody>
          <a:bodyPr/>
          <a:lstStyle>
            <a:lvl1pPr algn="ctr">
              <a:defRPr lang="en-US" sz="4400" kern="1200" dirty="0" smtClean="0">
                <a:solidFill>
                  <a:schemeClr val="accent1"/>
                </a:solidFill>
                <a:latin typeface="+mj-lt"/>
                <a:ea typeface="+mj-ea"/>
                <a:cs typeface="+mj-cs"/>
              </a:defRPr>
            </a:lvl1pPr>
          </a:lstStyle>
          <a:p>
            <a:r>
              <a:rPr lang="en-US" dirty="0"/>
              <a:t>Slide Title</a:t>
            </a:r>
            <a:endParaRPr lang="en-GB" dirty="0"/>
          </a:p>
        </p:txBody>
      </p:sp>
      <p:sp>
        <p:nvSpPr>
          <p:cNvPr id="3" name="Content Placeholder 2">
            <a:extLst>
              <a:ext uri="{FF2B5EF4-FFF2-40B4-BE49-F238E27FC236}">
                <a16:creationId xmlns:a16="http://schemas.microsoft.com/office/drawing/2014/main" id="{8AAAFC12-87A5-828B-E974-6B882D9B927A}"/>
              </a:ext>
            </a:extLst>
          </p:cNvPr>
          <p:cNvSpPr>
            <a:spLocks noGrp="1"/>
          </p:cNvSpPr>
          <p:nvPr>
            <p:ph idx="1"/>
          </p:nvPr>
        </p:nvSpPr>
        <p:spPr>
          <a:xfrm>
            <a:off x="838200" y="1825625"/>
            <a:ext cx="10515600" cy="4115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7" name="Picture 6" descr="A colorful shapes on a black background&#10;&#10;Description automatically generated">
            <a:extLst>
              <a:ext uri="{FF2B5EF4-FFF2-40B4-BE49-F238E27FC236}">
                <a16:creationId xmlns:a16="http://schemas.microsoft.com/office/drawing/2014/main" id="{C7BA7DC2-2C1E-571E-34AC-C11E2F6E6613}"/>
              </a:ext>
            </a:extLst>
          </p:cNvPr>
          <p:cNvPicPr>
            <a:picLocks noChangeAspect="1"/>
          </p:cNvPicPr>
          <p:nvPr/>
        </p:nvPicPr>
        <p:blipFill rotWithShape="1">
          <a:blip r:embed="rId3">
            <a:extLst>
              <a:ext uri="{28A0092B-C50C-407E-A947-70E740481C1C}">
                <a14:useLocalDpi xmlns:a14="http://schemas.microsoft.com/office/drawing/2010/main" val="0"/>
              </a:ext>
            </a:extLst>
          </a:blip>
          <a:srcRect l="-10114" t="-4869" r="6955" b="9462"/>
          <a:stretch/>
        </p:blipFill>
        <p:spPr>
          <a:xfrm>
            <a:off x="11442583" y="5940985"/>
            <a:ext cx="749417" cy="917015"/>
          </a:xfrm>
          <a:prstGeom prst="rect">
            <a:avLst/>
          </a:prstGeom>
        </p:spPr>
      </p:pic>
    </p:spTree>
    <p:extLst>
      <p:ext uri="{BB962C8B-B14F-4D97-AF65-F5344CB8AC3E}">
        <p14:creationId xmlns:p14="http://schemas.microsoft.com/office/powerpoint/2010/main" val="2655305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18A0E6F-CA51-A589-F877-120CB15C832F}"/>
              </a:ext>
            </a:extLst>
          </p:cNvPr>
          <p:cNvSpPr/>
          <p:nvPr/>
        </p:nvSpPr>
        <p:spPr>
          <a:xfrm>
            <a:off x="0" y="0"/>
            <a:ext cx="12192000" cy="6858000"/>
          </a:xfrm>
          <a:prstGeom prst="rect">
            <a:avLst/>
          </a:prstGeom>
          <a:solidFill>
            <a:srgbClr val="EAF3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A logo with text on it&#10;&#10;Description automatically generated">
            <a:extLst>
              <a:ext uri="{FF2B5EF4-FFF2-40B4-BE49-F238E27FC236}">
                <a16:creationId xmlns:a16="http://schemas.microsoft.com/office/drawing/2014/main" id="{6A7E85D0-9382-6BBD-9389-DB6B075BA2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41" y="5905500"/>
            <a:ext cx="2655571" cy="885190"/>
          </a:xfrm>
          <a:prstGeom prst="rect">
            <a:avLst/>
          </a:prstGeom>
        </p:spPr>
      </p:pic>
      <p:sp>
        <p:nvSpPr>
          <p:cNvPr id="2" name="Title 1">
            <a:extLst>
              <a:ext uri="{FF2B5EF4-FFF2-40B4-BE49-F238E27FC236}">
                <a16:creationId xmlns:a16="http://schemas.microsoft.com/office/drawing/2014/main" id="{7A9CF54F-2889-DDBB-339B-23822D279CEF}"/>
              </a:ext>
            </a:extLst>
          </p:cNvPr>
          <p:cNvSpPr>
            <a:spLocks noGrp="1"/>
          </p:cNvSpPr>
          <p:nvPr>
            <p:ph type="title" hasCustomPrompt="1"/>
          </p:nvPr>
        </p:nvSpPr>
        <p:spPr>
          <a:xfrm>
            <a:off x="839788" y="365125"/>
            <a:ext cx="10515600" cy="1325563"/>
          </a:xfrm>
        </p:spPr>
        <p:txBody>
          <a:bodyPr/>
          <a:lstStyle>
            <a:lvl1pPr algn="ctr">
              <a:defRPr lang="en-US" sz="4400" kern="1200" dirty="0" smtClean="0">
                <a:solidFill>
                  <a:schemeClr val="accent2"/>
                </a:solidFill>
                <a:latin typeface="+mj-lt"/>
                <a:ea typeface="+mj-ea"/>
                <a:cs typeface="+mj-cs"/>
              </a:defRPr>
            </a:lvl1pPr>
          </a:lstStyle>
          <a:p>
            <a:r>
              <a:rPr lang="en-US" dirty="0"/>
              <a:t>Slide Title</a:t>
            </a:r>
            <a:endParaRPr lang="en-GB" dirty="0"/>
          </a:p>
        </p:txBody>
      </p:sp>
      <p:sp>
        <p:nvSpPr>
          <p:cNvPr id="3" name="Text Placeholder 2">
            <a:extLst>
              <a:ext uri="{FF2B5EF4-FFF2-40B4-BE49-F238E27FC236}">
                <a16:creationId xmlns:a16="http://schemas.microsoft.com/office/drawing/2014/main" id="{23100440-4076-C52E-EBFD-E0CF40E69F5D}"/>
              </a:ext>
            </a:extLst>
          </p:cNvPr>
          <p:cNvSpPr>
            <a:spLocks noGrp="1"/>
          </p:cNvSpPr>
          <p:nvPr>
            <p:ph type="body" idx="1" hasCustomPrompt="1"/>
          </p:nvPr>
        </p:nvSpPr>
        <p:spPr>
          <a:xfrm>
            <a:off x="839788" y="1681163"/>
            <a:ext cx="10512424" cy="756602"/>
          </a:xfrm>
          <a:prstGeom prst="roundRect">
            <a:avLst/>
          </a:prstGeom>
          <a:solidFill>
            <a:schemeClr val="accent1"/>
          </a:solidFill>
        </p:spPr>
        <p:txBody>
          <a:bodyPr anchor="ctr">
            <a:normAutofit/>
          </a:bodyPr>
          <a:lstStyle>
            <a:lvl1pPr marL="0" indent="0" algn="ctr">
              <a:buNone/>
              <a:defRPr sz="3200" b="0" i="1">
                <a:solidFill>
                  <a:schemeClr val="bg1"/>
                </a:solidFill>
                <a:latin typeface="Montserrat SemiBold"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4" name="Content Placeholder 3">
            <a:extLst>
              <a:ext uri="{FF2B5EF4-FFF2-40B4-BE49-F238E27FC236}">
                <a16:creationId xmlns:a16="http://schemas.microsoft.com/office/drawing/2014/main" id="{85FF9D00-017E-8111-AA4B-DF4431C0B250}"/>
              </a:ext>
            </a:extLst>
          </p:cNvPr>
          <p:cNvSpPr>
            <a:spLocks noGrp="1"/>
          </p:cNvSpPr>
          <p:nvPr>
            <p:ph sz="half" idx="2"/>
          </p:nvPr>
        </p:nvSpPr>
        <p:spPr>
          <a:xfrm>
            <a:off x="839788" y="2505075"/>
            <a:ext cx="10512424" cy="3400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2" name="Picture 11" descr="A colorful shapes on a black background&#10;&#10;Description automatically generated">
            <a:extLst>
              <a:ext uri="{FF2B5EF4-FFF2-40B4-BE49-F238E27FC236}">
                <a16:creationId xmlns:a16="http://schemas.microsoft.com/office/drawing/2014/main" id="{4D4AD68E-ADF6-0D45-1C76-0B54B3493DE5}"/>
              </a:ext>
            </a:extLst>
          </p:cNvPr>
          <p:cNvPicPr>
            <a:picLocks noChangeAspect="1"/>
          </p:cNvPicPr>
          <p:nvPr/>
        </p:nvPicPr>
        <p:blipFill rotWithShape="1">
          <a:blip r:embed="rId3">
            <a:extLst>
              <a:ext uri="{28A0092B-C50C-407E-A947-70E740481C1C}">
                <a14:useLocalDpi xmlns:a14="http://schemas.microsoft.com/office/drawing/2010/main" val="0"/>
              </a:ext>
            </a:extLst>
          </a:blip>
          <a:srcRect l="-10114" t="-4869" r="6955" b="9462"/>
          <a:stretch/>
        </p:blipFill>
        <p:spPr>
          <a:xfrm>
            <a:off x="11442583" y="5940985"/>
            <a:ext cx="749417" cy="917015"/>
          </a:xfrm>
          <a:prstGeom prst="rect">
            <a:avLst/>
          </a:prstGeom>
        </p:spPr>
      </p:pic>
    </p:spTree>
    <p:extLst>
      <p:ext uri="{BB962C8B-B14F-4D97-AF65-F5344CB8AC3E}">
        <p14:creationId xmlns:p14="http://schemas.microsoft.com/office/powerpoint/2010/main" val="2580815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4A6DDE-6D6A-7899-2196-EA830B7844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2F1D8D3A-ED16-6F80-80FC-6C3254667F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83D4F993-8359-8DB0-9486-7544A06ADB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D354A2-8190-4C6B-82F1-BD9F4F7A7D9C}" type="datetimeFigureOut">
              <a:rPr lang="en-GB" smtClean="0"/>
              <a:t>22/04/2024</a:t>
            </a:fld>
            <a:endParaRPr lang="en-GB"/>
          </a:p>
        </p:txBody>
      </p:sp>
      <p:sp>
        <p:nvSpPr>
          <p:cNvPr id="5" name="Footer Placeholder 4">
            <a:extLst>
              <a:ext uri="{FF2B5EF4-FFF2-40B4-BE49-F238E27FC236}">
                <a16:creationId xmlns:a16="http://schemas.microsoft.com/office/drawing/2014/main" id="{4EB847BA-6421-BD85-85CD-5C69A1B107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0F21F2C-273B-2F41-28F9-89D92BEBDE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DC573B-7255-4ABB-9E89-35333B9C2C8B}" type="slidenum">
              <a:rPr lang="en-GB" smtClean="0"/>
              <a:t>‹#›</a:t>
            </a:fld>
            <a:endParaRPr lang="en-GB"/>
          </a:p>
        </p:txBody>
      </p:sp>
    </p:spTree>
    <p:extLst>
      <p:ext uri="{BB962C8B-B14F-4D97-AF65-F5344CB8AC3E}">
        <p14:creationId xmlns:p14="http://schemas.microsoft.com/office/powerpoint/2010/main" val="9186103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mailto:c.Shelton@sekgroup.org.uk" TargetMode="Externa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EDACF-12DE-E37C-9A71-8F063C3E75BF}"/>
              </a:ext>
            </a:extLst>
          </p:cNvPr>
          <p:cNvSpPr>
            <a:spLocks noGrp="1"/>
          </p:cNvSpPr>
          <p:nvPr>
            <p:ph type="ctrTitle"/>
          </p:nvPr>
        </p:nvSpPr>
        <p:spPr/>
        <p:txBody>
          <a:bodyPr/>
          <a:lstStyle/>
          <a:p>
            <a:r>
              <a:rPr lang="en-GB" dirty="0"/>
              <a:t>Community Health &amp; Wellbeing</a:t>
            </a:r>
          </a:p>
        </p:txBody>
      </p:sp>
      <p:sp>
        <p:nvSpPr>
          <p:cNvPr id="3" name="Subtitle 2">
            <a:extLst>
              <a:ext uri="{FF2B5EF4-FFF2-40B4-BE49-F238E27FC236}">
                <a16:creationId xmlns:a16="http://schemas.microsoft.com/office/drawing/2014/main" id="{0508F050-31AD-16C3-D0B9-5B92B3C8D05A}"/>
              </a:ext>
            </a:extLst>
          </p:cNvPr>
          <p:cNvSpPr>
            <a:spLocks noGrp="1"/>
          </p:cNvSpPr>
          <p:nvPr>
            <p:ph type="subTitle" idx="1"/>
          </p:nvPr>
        </p:nvSpPr>
        <p:spPr/>
        <p:txBody>
          <a:bodyPr>
            <a:normAutofit/>
          </a:bodyPr>
          <a:lstStyle/>
          <a:p>
            <a:r>
              <a:rPr lang="en-GB" dirty="0"/>
              <a:t>Claire Shelton</a:t>
            </a:r>
          </a:p>
        </p:txBody>
      </p:sp>
    </p:spTree>
    <p:extLst>
      <p:ext uri="{BB962C8B-B14F-4D97-AF65-F5344CB8AC3E}">
        <p14:creationId xmlns:p14="http://schemas.microsoft.com/office/powerpoint/2010/main" val="3572198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EA743-18A8-529E-ABC0-DE1B398A292E}"/>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A21467EE-8138-93E9-FF03-A6C0323D1D6E}"/>
              </a:ext>
            </a:extLst>
          </p:cNvPr>
          <p:cNvSpPr>
            <a:spLocks noGrp="1"/>
          </p:cNvSpPr>
          <p:nvPr>
            <p:ph type="body" idx="1"/>
          </p:nvPr>
        </p:nvSpPr>
        <p:spPr>
          <a:xfrm>
            <a:off x="839788" y="2572322"/>
            <a:ext cx="10512424" cy="756602"/>
          </a:xfrm>
        </p:spPr>
        <p:txBody>
          <a:bodyPr/>
          <a:lstStyle/>
          <a:p>
            <a:r>
              <a:rPr lang="en-GB" dirty="0"/>
              <a:t>Thank you!</a:t>
            </a:r>
          </a:p>
        </p:txBody>
      </p:sp>
      <p:sp>
        <p:nvSpPr>
          <p:cNvPr id="4" name="Content Placeholder 3">
            <a:extLst>
              <a:ext uri="{FF2B5EF4-FFF2-40B4-BE49-F238E27FC236}">
                <a16:creationId xmlns:a16="http://schemas.microsoft.com/office/drawing/2014/main" id="{D494BD0E-E248-EB2B-7A4E-6003173D0E88}"/>
              </a:ext>
            </a:extLst>
          </p:cNvPr>
          <p:cNvSpPr>
            <a:spLocks noGrp="1"/>
          </p:cNvSpPr>
          <p:nvPr>
            <p:ph sz="half" idx="2"/>
          </p:nvPr>
        </p:nvSpPr>
        <p:spPr>
          <a:xfrm>
            <a:off x="839788" y="4552473"/>
            <a:ext cx="10512424" cy="1248728"/>
          </a:xfrm>
        </p:spPr>
        <p:txBody>
          <a:bodyPr/>
          <a:lstStyle/>
          <a:p>
            <a:pPr marL="0" indent="0">
              <a:buNone/>
            </a:pPr>
            <a:r>
              <a:rPr lang="en-GB" dirty="0"/>
              <a:t>Claire Shelton</a:t>
            </a:r>
          </a:p>
          <a:p>
            <a:pPr marL="0" indent="0">
              <a:buNone/>
            </a:pPr>
            <a:r>
              <a:rPr lang="en-GB" dirty="0">
                <a:hlinkClick r:id="rId2"/>
              </a:rPr>
              <a:t>c.Shelton@sekgroup.org.uk</a:t>
            </a:r>
            <a:endParaRPr lang="en-GB" dirty="0"/>
          </a:p>
          <a:p>
            <a:pPr marL="0" indent="0">
              <a:buNone/>
            </a:pPr>
            <a:endParaRPr lang="en-GB" dirty="0"/>
          </a:p>
        </p:txBody>
      </p:sp>
    </p:spTree>
    <p:extLst>
      <p:ext uri="{BB962C8B-B14F-4D97-AF65-F5344CB8AC3E}">
        <p14:creationId xmlns:p14="http://schemas.microsoft.com/office/powerpoint/2010/main" val="1048645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24DFA-04D6-39A2-8DCC-C5EBC09869C2}"/>
              </a:ext>
            </a:extLst>
          </p:cNvPr>
          <p:cNvSpPr>
            <a:spLocks noGrp="1"/>
          </p:cNvSpPr>
          <p:nvPr>
            <p:ph type="title"/>
          </p:nvPr>
        </p:nvSpPr>
        <p:spPr/>
        <p:txBody>
          <a:bodyPr/>
          <a:lstStyle/>
          <a:p>
            <a:r>
              <a:rPr lang="en-GB" dirty="0"/>
              <a:t>Social Enterprise Kent</a:t>
            </a:r>
          </a:p>
        </p:txBody>
      </p:sp>
      <p:sp>
        <p:nvSpPr>
          <p:cNvPr id="3" name="Text Placeholder 2">
            <a:extLst>
              <a:ext uri="{FF2B5EF4-FFF2-40B4-BE49-F238E27FC236}">
                <a16:creationId xmlns:a16="http://schemas.microsoft.com/office/drawing/2014/main" id="{CB54CC04-0B5C-8BE0-84F4-3E5FB8DB4553}"/>
              </a:ext>
            </a:extLst>
          </p:cNvPr>
          <p:cNvSpPr>
            <a:spLocks noGrp="1"/>
          </p:cNvSpPr>
          <p:nvPr>
            <p:ph type="body" idx="1"/>
          </p:nvPr>
        </p:nvSpPr>
        <p:spPr/>
        <p:txBody>
          <a:bodyPr/>
          <a:lstStyle/>
          <a:p>
            <a:r>
              <a:rPr lang="en-GB" dirty="0"/>
              <a:t>Who we are</a:t>
            </a:r>
          </a:p>
        </p:txBody>
      </p:sp>
      <p:sp>
        <p:nvSpPr>
          <p:cNvPr id="4" name="Content Placeholder 3">
            <a:extLst>
              <a:ext uri="{FF2B5EF4-FFF2-40B4-BE49-F238E27FC236}">
                <a16:creationId xmlns:a16="http://schemas.microsoft.com/office/drawing/2014/main" id="{AB9F8C89-5D04-A958-582C-0C2B09EDB78B}"/>
              </a:ext>
            </a:extLst>
          </p:cNvPr>
          <p:cNvSpPr>
            <a:spLocks noGrp="1"/>
          </p:cNvSpPr>
          <p:nvPr>
            <p:ph sz="half" idx="2"/>
          </p:nvPr>
        </p:nvSpPr>
        <p:spPr/>
        <p:txBody>
          <a:bodyPr>
            <a:normAutofit fontScale="92500" lnSpcReduction="20000"/>
          </a:bodyPr>
          <a:lstStyle/>
          <a:p>
            <a:r>
              <a:rPr lang="en-GB" dirty="0"/>
              <a:t>Community Interest Company</a:t>
            </a:r>
          </a:p>
          <a:p>
            <a:r>
              <a:rPr lang="en-GB" dirty="0"/>
              <a:t>Operating for nearly 40 years</a:t>
            </a:r>
          </a:p>
          <a:p>
            <a:r>
              <a:rPr lang="en-GB" dirty="0"/>
              <a:t>Specialise in supporting communities and individuals to thrive</a:t>
            </a:r>
          </a:p>
          <a:p>
            <a:endParaRPr lang="en-GB" dirty="0"/>
          </a:p>
        </p:txBody>
      </p:sp>
      <p:sp>
        <p:nvSpPr>
          <p:cNvPr id="5" name="Text Placeholder 4">
            <a:extLst>
              <a:ext uri="{FF2B5EF4-FFF2-40B4-BE49-F238E27FC236}">
                <a16:creationId xmlns:a16="http://schemas.microsoft.com/office/drawing/2014/main" id="{213586E4-B336-00ED-E865-6621BBE97CCB}"/>
              </a:ext>
            </a:extLst>
          </p:cNvPr>
          <p:cNvSpPr>
            <a:spLocks noGrp="1"/>
          </p:cNvSpPr>
          <p:nvPr>
            <p:ph type="body" sz="quarter" idx="3"/>
          </p:nvPr>
        </p:nvSpPr>
        <p:spPr/>
        <p:txBody>
          <a:bodyPr/>
          <a:lstStyle/>
          <a:p>
            <a:r>
              <a:rPr lang="en-GB" dirty="0"/>
              <a:t>What we do</a:t>
            </a:r>
          </a:p>
        </p:txBody>
      </p:sp>
      <p:sp>
        <p:nvSpPr>
          <p:cNvPr id="6" name="Content Placeholder 5">
            <a:extLst>
              <a:ext uri="{FF2B5EF4-FFF2-40B4-BE49-F238E27FC236}">
                <a16:creationId xmlns:a16="http://schemas.microsoft.com/office/drawing/2014/main" id="{82BEEFD4-E55C-0938-7C8F-79B9C487F392}"/>
              </a:ext>
            </a:extLst>
          </p:cNvPr>
          <p:cNvSpPr>
            <a:spLocks noGrp="1"/>
          </p:cNvSpPr>
          <p:nvPr>
            <p:ph sz="quarter" idx="4"/>
          </p:nvPr>
        </p:nvSpPr>
        <p:spPr/>
        <p:txBody>
          <a:bodyPr>
            <a:normAutofit fontScale="92500" lnSpcReduction="20000"/>
          </a:bodyPr>
          <a:lstStyle/>
          <a:p>
            <a:r>
              <a:rPr lang="en-GB" dirty="0"/>
              <a:t>Community Health &amp; Wellbeing</a:t>
            </a:r>
          </a:p>
          <a:p>
            <a:pPr lvl="2"/>
            <a:r>
              <a:rPr lang="en-GB" dirty="0"/>
              <a:t>Support for individuals in the community</a:t>
            </a:r>
          </a:p>
          <a:p>
            <a:pPr lvl="2"/>
            <a:r>
              <a:rPr lang="en-GB" dirty="0"/>
              <a:t>Integration with health &amp; Statutory systems</a:t>
            </a:r>
          </a:p>
          <a:p>
            <a:r>
              <a:rPr lang="en-GB" dirty="0"/>
              <a:t>Business &amp; </a:t>
            </a:r>
            <a:r>
              <a:rPr lang="en-GB" dirty="0" err="1"/>
              <a:t>Skilla</a:t>
            </a:r>
            <a:endParaRPr lang="en-GB" dirty="0"/>
          </a:p>
          <a:p>
            <a:pPr lvl="2"/>
            <a:r>
              <a:rPr lang="en-GB" dirty="0"/>
              <a:t>Training and development</a:t>
            </a:r>
          </a:p>
          <a:p>
            <a:pPr lvl="2"/>
            <a:r>
              <a:rPr lang="en-GB" dirty="0"/>
              <a:t>1-2-1 and peer support for SME organisations</a:t>
            </a:r>
          </a:p>
          <a:p>
            <a:endParaRPr lang="en-GB" dirty="0"/>
          </a:p>
        </p:txBody>
      </p:sp>
    </p:spTree>
    <p:extLst>
      <p:ext uri="{BB962C8B-B14F-4D97-AF65-F5344CB8AC3E}">
        <p14:creationId xmlns:p14="http://schemas.microsoft.com/office/powerpoint/2010/main" val="579987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434AC-E4BE-F094-F766-AC1DECE86997}"/>
              </a:ext>
            </a:extLst>
          </p:cNvPr>
          <p:cNvSpPr>
            <a:spLocks noGrp="1"/>
          </p:cNvSpPr>
          <p:nvPr>
            <p:ph type="title"/>
          </p:nvPr>
        </p:nvSpPr>
        <p:spPr/>
        <p:txBody>
          <a:bodyPr/>
          <a:lstStyle/>
          <a:p>
            <a:r>
              <a:rPr lang="en-GB" dirty="0"/>
              <a:t>Business &amp; Skills</a:t>
            </a:r>
          </a:p>
        </p:txBody>
      </p:sp>
      <p:pic>
        <p:nvPicPr>
          <p:cNvPr id="5" name="Picture 4" descr="A screenshot of a computer&#10;&#10;Description automatically generated">
            <a:extLst>
              <a:ext uri="{FF2B5EF4-FFF2-40B4-BE49-F238E27FC236}">
                <a16:creationId xmlns:a16="http://schemas.microsoft.com/office/drawing/2014/main" id="{26687AE8-6D55-F8F5-E1F1-EE048540E014}"/>
              </a:ext>
            </a:extLst>
          </p:cNvPr>
          <p:cNvPicPr>
            <a:picLocks noChangeAspect="1"/>
          </p:cNvPicPr>
          <p:nvPr/>
        </p:nvPicPr>
        <p:blipFill rotWithShape="1">
          <a:blip r:embed="rId2">
            <a:extLst>
              <a:ext uri="{28A0092B-C50C-407E-A947-70E740481C1C}">
                <a14:useLocalDpi xmlns:a14="http://schemas.microsoft.com/office/drawing/2010/main" val="0"/>
              </a:ext>
            </a:extLst>
          </a:blip>
          <a:srcRect t="15651" b="5324"/>
          <a:stretch/>
        </p:blipFill>
        <p:spPr>
          <a:xfrm>
            <a:off x="1633330" y="1869502"/>
            <a:ext cx="8925339" cy="3967390"/>
          </a:xfrm>
          <a:prstGeom prst="rect">
            <a:avLst/>
          </a:prstGeom>
        </p:spPr>
      </p:pic>
    </p:spTree>
    <p:extLst>
      <p:ext uri="{BB962C8B-B14F-4D97-AF65-F5344CB8AC3E}">
        <p14:creationId xmlns:p14="http://schemas.microsoft.com/office/powerpoint/2010/main" val="4281036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0F0A7-6AEB-4624-499E-E2DE7B3E31C9}"/>
              </a:ext>
            </a:extLst>
          </p:cNvPr>
          <p:cNvSpPr>
            <a:spLocks noGrp="1"/>
          </p:cNvSpPr>
          <p:nvPr>
            <p:ph type="title"/>
          </p:nvPr>
        </p:nvSpPr>
        <p:spPr/>
        <p:txBody>
          <a:bodyPr/>
          <a:lstStyle/>
          <a:p>
            <a:r>
              <a:rPr lang="en-GB" dirty="0"/>
              <a:t>Business &amp; Skills</a:t>
            </a:r>
          </a:p>
        </p:txBody>
      </p:sp>
      <p:sp>
        <p:nvSpPr>
          <p:cNvPr id="3" name="Content Placeholder 2">
            <a:extLst>
              <a:ext uri="{FF2B5EF4-FFF2-40B4-BE49-F238E27FC236}">
                <a16:creationId xmlns:a16="http://schemas.microsoft.com/office/drawing/2014/main" id="{9987663D-DB6A-6200-2112-56489D9B982D}"/>
              </a:ext>
            </a:extLst>
          </p:cNvPr>
          <p:cNvSpPr>
            <a:spLocks noGrp="1"/>
          </p:cNvSpPr>
          <p:nvPr>
            <p:ph idx="1"/>
          </p:nvPr>
        </p:nvSpPr>
        <p:spPr/>
        <p:txBody>
          <a:bodyPr/>
          <a:lstStyle/>
          <a:p>
            <a:r>
              <a:rPr lang="en-GB" dirty="0"/>
              <a:t>VCSE Support Programmes:</a:t>
            </a:r>
          </a:p>
          <a:p>
            <a:pPr lvl="1"/>
            <a:r>
              <a:rPr lang="en-GB" dirty="0"/>
              <a:t>KCF Infrastructure</a:t>
            </a:r>
          </a:p>
          <a:p>
            <a:pPr lvl="1"/>
            <a:r>
              <a:rPr lang="en-GB" dirty="0"/>
              <a:t>Ashford Borough Council </a:t>
            </a:r>
          </a:p>
          <a:p>
            <a:endParaRPr lang="en-GB" dirty="0"/>
          </a:p>
          <a:p>
            <a:r>
              <a:rPr lang="en-GB" dirty="0"/>
              <a:t>SEK Schools</a:t>
            </a:r>
          </a:p>
          <a:p>
            <a:pPr lvl="1"/>
            <a:r>
              <a:rPr lang="en-GB" dirty="0"/>
              <a:t>Green Schools		Kent Teacher of the Year</a:t>
            </a:r>
          </a:p>
          <a:p>
            <a:pPr lvl="1"/>
            <a:r>
              <a:rPr lang="en-GB" dirty="0"/>
              <a:t>STEM				Young Cooks</a:t>
            </a:r>
          </a:p>
          <a:p>
            <a:endParaRPr lang="en-GB" dirty="0"/>
          </a:p>
        </p:txBody>
      </p:sp>
    </p:spTree>
    <p:extLst>
      <p:ext uri="{BB962C8B-B14F-4D97-AF65-F5344CB8AC3E}">
        <p14:creationId xmlns:p14="http://schemas.microsoft.com/office/powerpoint/2010/main" val="905628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434AC-E4BE-F094-F766-AC1DECE86997}"/>
              </a:ext>
            </a:extLst>
          </p:cNvPr>
          <p:cNvSpPr>
            <a:spLocks noGrp="1"/>
          </p:cNvSpPr>
          <p:nvPr>
            <p:ph type="title"/>
          </p:nvPr>
        </p:nvSpPr>
        <p:spPr/>
        <p:txBody>
          <a:bodyPr/>
          <a:lstStyle/>
          <a:p>
            <a:r>
              <a:rPr lang="en-GB" dirty="0"/>
              <a:t>Community Health &amp; Wellbeing</a:t>
            </a:r>
          </a:p>
        </p:txBody>
      </p:sp>
      <p:sp>
        <p:nvSpPr>
          <p:cNvPr id="3" name="Content Placeholder 2">
            <a:extLst>
              <a:ext uri="{FF2B5EF4-FFF2-40B4-BE49-F238E27FC236}">
                <a16:creationId xmlns:a16="http://schemas.microsoft.com/office/drawing/2014/main" id="{49E0AB77-EC9A-62F1-3FF9-6D2A5BB618D5}"/>
              </a:ext>
            </a:extLst>
          </p:cNvPr>
          <p:cNvSpPr>
            <a:spLocks noGrp="1"/>
          </p:cNvSpPr>
          <p:nvPr>
            <p:ph idx="1"/>
          </p:nvPr>
        </p:nvSpPr>
        <p:spPr/>
        <p:txBody>
          <a:bodyPr/>
          <a:lstStyle/>
          <a:p>
            <a:pPr>
              <a:lnSpc>
                <a:spcPct val="150000"/>
              </a:lnSpc>
            </a:pPr>
            <a:r>
              <a:rPr lang="en-GB" dirty="0"/>
              <a:t>Older people’s wellbeing services </a:t>
            </a:r>
          </a:p>
          <a:p>
            <a:pPr>
              <a:lnSpc>
                <a:spcPct val="150000"/>
              </a:lnSpc>
            </a:pPr>
            <a:r>
              <a:rPr lang="en-GB" dirty="0"/>
              <a:t>Prevention</a:t>
            </a:r>
          </a:p>
          <a:p>
            <a:pPr>
              <a:lnSpc>
                <a:spcPct val="150000"/>
              </a:lnSpc>
            </a:pPr>
            <a:r>
              <a:rPr lang="en-GB" dirty="0"/>
              <a:t>Cost of Living/Energy support</a:t>
            </a:r>
          </a:p>
          <a:p>
            <a:pPr>
              <a:lnSpc>
                <a:spcPct val="150000"/>
              </a:lnSpc>
            </a:pPr>
            <a:r>
              <a:rPr lang="en-GB" dirty="0"/>
              <a:t>VCSE Alliance</a:t>
            </a:r>
          </a:p>
        </p:txBody>
      </p:sp>
    </p:spTree>
    <p:extLst>
      <p:ext uri="{BB962C8B-B14F-4D97-AF65-F5344CB8AC3E}">
        <p14:creationId xmlns:p14="http://schemas.microsoft.com/office/powerpoint/2010/main" val="1241463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BA660-2584-BA98-FF72-19B81340E692}"/>
              </a:ext>
            </a:extLst>
          </p:cNvPr>
          <p:cNvSpPr>
            <a:spLocks noGrp="1"/>
          </p:cNvSpPr>
          <p:nvPr>
            <p:ph type="title"/>
          </p:nvPr>
        </p:nvSpPr>
        <p:spPr>
          <a:xfrm>
            <a:off x="488004" y="0"/>
            <a:ext cx="10515600" cy="1325563"/>
          </a:xfrm>
        </p:spPr>
        <p:txBody>
          <a:bodyPr anchor="ctr">
            <a:normAutofit/>
          </a:bodyPr>
          <a:lstStyle/>
          <a:p>
            <a:r>
              <a:rPr lang="en-GB" dirty="0">
                <a:solidFill>
                  <a:schemeClr val="accent2"/>
                </a:solidFill>
              </a:rPr>
              <a:t>Connect Well East Kent</a:t>
            </a:r>
          </a:p>
        </p:txBody>
      </p:sp>
      <p:pic>
        <p:nvPicPr>
          <p:cNvPr id="20" name="Content Placeholder 19" descr="A group of people walking on a sidewalk&#10;&#10;Description automatically generated">
            <a:extLst>
              <a:ext uri="{FF2B5EF4-FFF2-40B4-BE49-F238E27FC236}">
                <a16:creationId xmlns:a16="http://schemas.microsoft.com/office/drawing/2014/main" id="{50794BC8-6AA4-20B5-6002-569BF80B4E0E}"/>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188396" y="1183684"/>
            <a:ext cx="2900934" cy="4114800"/>
          </a:xfrm>
        </p:spPr>
      </p:pic>
      <p:sp>
        <p:nvSpPr>
          <p:cNvPr id="6" name="Content Placeholder 2">
            <a:extLst>
              <a:ext uri="{FF2B5EF4-FFF2-40B4-BE49-F238E27FC236}">
                <a16:creationId xmlns:a16="http://schemas.microsoft.com/office/drawing/2014/main" id="{9C82627B-E091-6710-557B-A02C7292A2EB}"/>
              </a:ext>
            </a:extLst>
          </p:cNvPr>
          <p:cNvSpPr txBox="1">
            <a:spLocks/>
          </p:cNvSpPr>
          <p:nvPr/>
        </p:nvSpPr>
        <p:spPr>
          <a:xfrm>
            <a:off x="3594211" y="5952226"/>
            <a:ext cx="7759589" cy="948164"/>
          </a:xfrm>
          <a:prstGeom prst="roundRect">
            <a:avLst>
              <a:gd name="adj" fmla="val 4992"/>
            </a:avLst>
          </a:prstGeom>
          <a:solidFill>
            <a:schemeClr val="accent1"/>
          </a:solidFill>
        </p:spPr>
        <p:txBody>
          <a:bodyPr vert="horz" lIns="180000" tIns="180000" rIns="180000" bIns="180000" rtlCol="0" anchor="ctr">
            <a:noAutofit/>
          </a:bodyPr>
          <a:lstStyle>
            <a:lvl1pPr marL="0" indent="0" algn="ctr" defTabSz="914400" rtl="0" eaLnBrk="1" latinLnBrk="0" hangingPunct="1">
              <a:lnSpc>
                <a:spcPct val="100000"/>
              </a:lnSpc>
              <a:spcBef>
                <a:spcPts val="1000"/>
              </a:spcBef>
              <a:buFont typeface="Arial" panose="020B0604020202020204" pitchFamily="34" charset="0"/>
              <a:buNone/>
              <a:defRPr sz="4000" b="0" i="0" kern="1200">
                <a:solidFill>
                  <a:schemeClr val="bg1"/>
                </a:solidFill>
                <a:latin typeface="Montserrat Semi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pPr>
            <a:r>
              <a:rPr lang="en-GB" sz="2800" dirty="0"/>
              <a:t>connectwell@sekgroup.org.uk</a:t>
            </a:r>
          </a:p>
          <a:p>
            <a:pPr>
              <a:lnSpc>
                <a:spcPct val="90000"/>
              </a:lnSpc>
            </a:pPr>
            <a:r>
              <a:rPr lang="en-GB" sz="2800" dirty="0"/>
              <a:t>0300 302 0178</a:t>
            </a:r>
          </a:p>
        </p:txBody>
      </p:sp>
      <p:sp>
        <p:nvSpPr>
          <p:cNvPr id="34" name="Content Placeholder 33">
            <a:extLst>
              <a:ext uri="{FF2B5EF4-FFF2-40B4-BE49-F238E27FC236}">
                <a16:creationId xmlns:a16="http://schemas.microsoft.com/office/drawing/2014/main" id="{0274E92E-0584-0703-4549-90925139AAC1}"/>
              </a:ext>
            </a:extLst>
          </p:cNvPr>
          <p:cNvSpPr>
            <a:spLocks noGrp="1"/>
          </p:cNvSpPr>
          <p:nvPr>
            <p:ph sz="half" idx="2"/>
          </p:nvPr>
        </p:nvSpPr>
        <p:spPr>
          <a:xfrm>
            <a:off x="5141068" y="1509995"/>
            <a:ext cx="5181600" cy="4115360"/>
          </a:xfrm>
        </p:spPr>
        <p:txBody>
          <a:bodyPr/>
          <a:lstStyle/>
          <a:p>
            <a:r>
              <a:rPr lang="en-GB" sz="3600" dirty="0"/>
              <a:t>Over 55’s or 18+ with complex needs</a:t>
            </a:r>
          </a:p>
          <a:p>
            <a:r>
              <a:rPr lang="en-GB" sz="3600" dirty="0"/>
              <a:t>4500+ supported in 2022/23</a:t>
            </a:r>
          </a:p>
          <a:p>
            <a:r>
              <a:rPr lang="en-GB" sz="3600" dirty="0"/>
              <a:t>50% of referrals for financial support</a:t>
            </a:r>
          </a:p>
          <a:p>
            <a:endParaRPr lang="en-GB" dirty="0"/>
          </a:p>
        </p:txBody>
      </p:sp>
    </p:spTree>
    <p:extLst>
      <p:ext uri="{BB962C8B-B14F-4D97-AF65-F5344CB8AC3E}">
        <p14:creationId xmlns:p14="http://schemas.microsoft.com/office/powerpoint/2010/main" val="1281377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group of women talking to each other&#10;&#10;Description automatically generated">
            <a:extLst>
              <a:ext uri="{FF2B5EF4-FFF2-40B4-BE49-F238E27FC236}">
                <a16:creationId xmlns:a16="http://schemas.microsoft.com/office/drawing/2014/main" id="{3B415568-88FD-2D07-2262-7D0356B302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5416" y="3266160"/>
            <a:ext cx="3591840" cy="3591840"/>
          </a:xfrm>
          <a:prstGeom prst="rect">
            <a:avLst/>
          </a:prstGeom>
        </p:spPr>
      </p:pic>
      <p:pic>
        <p:nvPicPr>
          <p:cNvPr id="10" name="Content Placeholder 9" descr="A poster of a social assistance program&#10;&#10;Description automatically generated with medium confidence">
            <a:extLst>
              <a:ext uri="{FF2B5EF4-FFF2-40B4-BE49-F238E27FC236}">
                <a16:creationId xmlns:a16="http://schemas.microsoft.com/office/drawing/2014/main" id="{06FCB35C-128D-508B-F2A1-7397BEB16FFF}"/>
              </a:ext>
            </a:extLst>
          </p:cNvPr>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r="50447"/>
          <a:stretch/>
        </p:blipFill>
        <p:spPr>
          <a:xfrm>
            <a:off x="1058174" y="200845"/>
            <a:ext cx="3591840" cy="4027539"/>
          </a:xfrm>
        </p:spPr>
      </p:pic>
      <p:sp>
        <p:nvSpPr>
          <p:cNvPr id="23" name="Content Placeholder 22">
            <a:extLst>
              <a:ext uri="{FF2B5EF4-FFF2-40B4-BE49-F238E27FC236}">
                <a16:creationId xmlns:a16="http://schemas.microsoft.com/office/drawing/2014/main" id="{48632773-A265-AA4D-F307-82A820EA05AC}"/>
              </a:ext>
            </a:extLst>
          </p:cNvPr>
          <p:cNvSpPr>
            <a:spLocks noGrp="1"/>
          </p:cNvSpPr>
          <p:nvPr>
            <p:ph sz="half" idx="2"/>
          </p:nvPr>
        </p:nvSpPr>
        <p:spPr>
          <a:xfrm>
            <a:off x="6545764" y="200845"/>
            <a:ext cx="5182985" cy="2890960"/>
          </a:xfrm>
        </p:spPr>
        <p:txBody>
          <a:bodyPr>
            <a:normAutofit fontScale="55000" lnSpcReduction="20000"/>
          </a:bodyPr>
          <a:lstStyle/>
          <a:p>
            <a:pPr marL="0" indent="0">
              <a:buNone/>
            </a:pPr>
            <a:r>
              <a:rPr lang="en-GB" dirty="0"/>
              <a:t>Key Outcomes</a:t>
            </a:r>
          </a:p>
          <a:p>
            <a:r>
              <a:rPr lang="en-GB" dirty="0"/>
              <a:t>12% increase in life satisfaction</a:t>
            </a:r>
          </a:p>
          <a:p>
            <a:r>
              <a:rPr lang="en-GB" dirty="0"/>
              <a:t>10% increase in wellbeing</a:t>
            </a:r>
          </a:p>
          <a:p>
            <a:r>
              <a:rPr lang="en-GB" dirty="0"/>
              <a:t>9% improvement in ability to manage money</a:t>
            </a:r>
          </a:p>
          <a:p>
            <a:r>
              <a:rPr lang="en-GB" dirty="0"/>
              <a:t>11% increase in happiness</a:t>
            </a:r>
          </a:p>
        </p:txBody>
      </p:sp>
    </p:spTree>
    <p:extLst>
      <p:ext uri="{BB962C8B-B14F-4D97-AF65-F5344CB8AC3E}">
        <p14:creationId xmlns:p14="http://schemas.microsoft.com/office/powerpoint/2010/main" val="581418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oster with text and images&#10;&#10;Description automatically generated">
            <a:extLst>
              <a:ext uri="{FF2B5EF4-FFF2-40B4-BE49-F238E27FC236}">
                <a16:creationId xmlns:a16="http://schemas.microsoft.com/office/drawing/2014/main" id="{C71C4A7F-A4A5-6A3E-ADBC-644B9BF2C4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185" y="1386838"/>
            <a:ext cx="3778370" cy="5363194"/>
          </a:xfrm>
          <a:prstGeom prst="rect">
            <a:avLst/>
          </a:prstGeom>
        </p:spPr>
      </p:pic>
      <p:sp>
        <p:nvSpPr>
          <p:cNvPr id="22" name="TextBox 21">
            <a:extLst>
              <a:ext uri="{FF2B5EF4-FFF2-40B4-BE49-F238E27FC236}">
                <a16:creationId xmlns:a16="http://schemas.microsoft.com/office/drawing/2014/main" id="{BDF5684F-B4C8-C3E9-2AC8-62ED34D1F1CF}"/>
              </a:ext>
            </a:extLst>
          </p:cNvPr>
          <p:cNvSpPr txBox="1"/>
          <p:nvPr/>
        </p:nvSpPr>
        <p:spPr>
          <a:xfrm>
            <a:off x="1127185" y="207359"/>
            <a:ext cx="9937630" cy="701731"/>
          </a:xfrm>
          <a:prstGeom prst="rect">
            <a:avLst/>
          </a:prstGeom>
          <a:noFill/>
        </p:spPr>
        <p:txBody>
          <a:bodyPr wrap="square" rtlCol="0">
            <a:spAutoFit/>
          </a:bodyPr>
          <a:lstStyle/>
          <a:p>
            <a:pPr algn="ctr">
              <a:lnSpc>
                <a:spcPct val="90000"/>
              </a:lnSpc>
              <a:spcBef>
                <a:spcPct val="0"/>
              </a:spcBef>
            </a:pPr>
            <a:r>
              <a:rPr lang="en-GB" sz="4400" dirty="0">
                <a:solidFill>
                  <a:schemeClr val="accent2"/>
                </a:solidFill>
                <a:latin typeface="+mj-lt"/>
                <a:ea typeface="+mj-ea"/>
                <a:cs typeface="+mj-cs"/>
              </a:rPr>
              <a:t>Cost of Living Support</a:t>
            </a:r>
          </a:p>
        </p:txBody>
      </p:sp>
      <p:pic>
        <p:nvPicPr>
          <p:cNvPr id="3" name="Picture 2" descr="A poster of two women smiling&#10;&#10;Description automatically generated">
            <a:extLst>
              <a:ext uri="{FF2B5EF4-FFF2-40B4-BE49-F238E27FC236}">
                <a16:creationId xmlns:a16="http://schemas.microsoft.com/office/drawing/2014/main" id="{CB75D560-877E-C0FB-7F7F-A44C1C6F85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049" y="1386838"/>
            <a:ext cx="4122177" cy="5363194"/>
          </a:xfrm>
          <a:prstGeom prst="rect">
            <a:avLst/>
          </a:prstGeom>
        </p:spPr>
      </p:pic>
    </p:spTree>
    <p:extLst>
      <p:ext uri="{BB962C8B-B14F-4D97-AF65-F5344CB8AC3E}">
        <p14:creationId xmlns:p14="http://schemas.microsoft.com/office/powerpoint/2010/main" val="12602271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317AA-C1D4-8CBA-E16F-476158405919}"/>
              </a:ext>
            </a:extLst>
          </p:cNvPr>
          <p:cNvSpPr>
            <a:spLocks noGrp="1"/>
          </p:cNvSpPr>
          <p:nvPr>
            <p:ph type="title"/>
          </p:nvPr>
        </p:nvSpPr>
        <p:spPr>
          <a:xfrm>
            <a:off x="839788" y="365125"/>
            <a:ext cx="10515600" cy="1325563"/>
          </a:xfrm>
        </p:spPr>
        <p:txBody>
          <a:bodyPr anchor="ctr">
            <a:normAutofit/>
          </a:bodyPr>
          <a:lstStyle/>
          <a:p>
            <a:r>
              <a:rPr lang="en-GB" dirty="0"/>
              <a:t>Prevention Projects</a:t>
            </a:r>
          </a:p>
        </p:txBody>
      </p:sp>
      <p:sp>
        <p:nvSpPr>
          <p:cNvPr id="3" name="Text Placeholder 2">
            <a:extLst>
              <a:ext uri="{FF2B5EF4-FFF2-40B4-BE49-F238E27FC236}">
                <a16:creationId xmlns:a16="http://schemas.microsoft.com/office/drawing/2014/main" id="{5F99CB49-BCB6-A233-EC2A-40F06B33CC8A}"/>
              </a:ext>
            </a:extLst>
          </p:cNvPr>
          <p:cNvSpPr>
            <a:spLocks noGrp="1"/>
          </p:cNvSpPr>
          <p:nvPr>
            <p:ph type="body" idx="1"/>
          </p:nvPr>
        </p:nvSpPr>
        <p:spPr>
          <a:xfrm>
            <a:off x="839788" y="1681163"/>
            <a:ext cx="10512424" cy="756602"/>
          </a:xfrm>
        </p:spPr>
        <p:txBody>
          <a:bodyPr anchor="ctr">
            <a:normAutofit/>
          </a:bodyPr>
          <a:lstStyle/>
          <a:p>
            <a:r>
              <a:rPr lang="en-GB" dirty="0"/>
              <a:t>Early Cancer Screening</a:t>
            </a:r>
          </a:p>
        </p:txBody>
      </p:sp>
      <p:graphicFrame>
        <p:nvGraphicFramePr>
          <p:cNvPr id="6" name="Content Placeholder 3">
            <a:extLst>
              <a:ext uri="{FF2B5EF4-FFF2-40B4-BE49-F238E27FC236}">
                <a16:creationId xmlns:a16="http://schemas.microsoft.com/office/drawing/2014/main" id="{FBCF5F11-2374-E99E-3719-0E438A93E246}"/>
              </a:ext>
            </a:extLst>
          </p:cNvPr>
          <p:cNvGraphicFramePr>
            <a:graphicFrameLocks noGrp="1"/>
          </p:cNvGraphicFramePr>
          <p:nvPr>
            <p:ph sz="half" idx="2"/>
            <p:extLst>
              <p:ext uri="{D42A27DB-BD31-4B8C-83A1-F6EECF244321}">
                <p14:modId xmlns:p14="http://schemas.microsoft.com/office/powerpoint/2010/main" val="341352061"/>
              </p:ext>
            </p:extLst>
          </p:nvPr>
        </p:nvGraphicFramePr>
        <p:xfrm>
          <a:off x="839788" y="2505075"/>
          <a:ext cx="10512424" cy="3400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96770094"/>
      </p:ext>
    </p:extLst>
  </p:cSld>
  <p:clrMapOvr>
    <a:masterClrMapping/>
  </p:clrMapOvr>
</p:sld>
</file>

<file path=ppt/theme/theme1.xml><?xml version="1.0" encoding="utf-8"?>
<a:theme xmlns:a="http://schemas.openxmlformats.org/drawingml/2006/main" name="SEK-TRAINING-THEME-2024-01">
  <a:themeElements>
    <a:clrScheme name="SEK">
      <a:dk1>
        <a:sysClr val="windowText" lastClr="000000"/>
      </a:dk1>
      <a:lt1>
        <a:sysClr val="window" lastClr="FFFFFF"/>
      </a:lt1>
      <a:dk2>
        <a:srgbClr val="13235B"/>
      </a:dk2>
      <a:lt2>
        <a:srgbClr val="C6C6C6"/>
      </a:lt2>
      <a:accent1>
        <a:srgbClr val="D1338A"/>
      </a:accent1>
      <a:accent2>
        <a:srgbClr val="ED7004"/>
      </a:accent2>
      <a:accent3>
        <a:srgbClr val="FABB00"/>
      </a:accent3>
      <a:accent4>
        <a:srgbClr val="3089CA"/>
      </a:accent4>
      <a:accent5>
        <a:srgbClr val="20B3AA"/>
      </a:accent5>
      <a:accent6>
        <a:srgbClr val="52AE32"/>
      </a:accent6>
      <a:hlink>
        <a:srgbClr val="000000"/>
      </a:hlink>
      <a:folHlink>
        <a:srgbClr val="000000"/>
      </a:folHlink>
    </a:clrScheme>
    <a:fontScheme name="SEK">
      <a:majorFont>
        <a:latin typeface="Montserrat SemiBold"/>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K-TRAINING-THEME-2024-01" id="{EE8FAF07-434B-4EA8-9336-42C7E38D9E97}" vid="{EFFD7FAC-D344-425C-BE3C-5303CE8CD53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0A51793D1A37F4EB3054E3E30C94C36" ma:contentTypeVersion="15" ma:contentTypeDescription="Create a new document." ma:contentTypeScope="" ma:versionID="ba21a606bf31687f261d8512ff01da7c">
  <xsd:schema xmlns:xsd="http://www.w3.org/2001/XMLSchema" xmlns:xs="http://www.w3.org/2001/XMLSchema" xmlns:p="http://schemas.microsoft.com/office/2006/metadata/properties" xmlns:ns2="c4be6382-c42b-4808-ab56-1463cad5ca77" xmlns:ns3="1b83801e-36ca-4ccb-8b15-9137798ab6d2" targetNamespace="http://schemas.microsoft.com/office/2006/metadata/properties" ma:root="true" ma:fieldsID="83a7550ab2841e8547e2a209f3507eb5" ns2:_="" ns3:_="">
    <xsd:import namespace="c4be6382-c42b-4808-ab56-1463cad5ca77"/>
    <xsd:import namespace="1b83801e-36ca-4ccb-8b15-9137798ab6d2"/>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be6382-c42b-4808-ab56-1463cad5ca7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09603ee-69b4-403e-ac95-63817ba4178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b83801e-36ca-4ccb-8b15-9137798ab6d2"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43f8255-44ae-4e8b-bf5f-83fa0ba2ec92}" ma:internalName="TaxCatchAll" ma:showField="CatchAllData" ma:web="1b83801e-36ca-4ccb-8b15-9137798ab6d2">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b83801e-36ca-4ccb-8b15-9137798ab6d2" xsi:nil="true"/>
    <lcf76f155ced4ddcb4097134ff3c332f xmlns="c4be6382-c42b-4808-ab56-1463cad5ca7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002BEF5-13A4-4157-BADA-D1689B704E0E}"/>
</file>

<file path=customXml/itemProps2.xml><?xml version="1.0" encoding="utf-8"?>
<ds:datastoreItem xmlns:ds="http://schemas.openxmlformats.org/officeDocument/2006/customXml" ds:itemID="{CE5A1BD7-4D1B-4434-8B5A-FF668DD2330E}"/>
</file>

<file path=customXml/itemProps3.xml><?xml version="1.0" encoding="utf-8"?>
<ds:datastoreItem xmlns:ds="http://schemas.openxmlformats.org/officeDocument/2006/customXml" ds:itemID="{8F81735E-BF8B-42F9-AA03-1E72587D9567}"/>
</file>

<file path=docProps/app.xml><?xml version="1.0" encoding="utf-8"?>
<Properties xmlns="http://schemas.openxmlformats.org/officeDocument/2006/extended-properties" xmlns:vt="http://schemas.openxmlformats.org/officeDocument/2006/docPropsVTypes">
  <Template>SEK-TRAINING-THEME-2024-01</Template>
  <TotalTime>4722</TotalTime>
  <Words>1137</Words>
  <Application>Microsoft Office PowerPoint</Application>
  <PresentationFormat>Widescreen</PresentationFormat>
  <Paragraphs>102</Paragraphs>
  <Slides>10</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Calibri</vt:lpstr>
      <vt:lpstr>Montserrat</vt:lpstr>
      <vt:lpstr>Montserrat Medium</vt:lpstr>
      <vt:lpstr>Montserrat SemiBold</vt:lpstr>
      <vt:lpstr>Symbol</vt:lpstr>
      <vt:lpstr>SEK-TRAINING-THEME-2024-01</vt:lpstr>
      <vt:lpstr>Community Health &amp; Wellbeing</vt:lpstr>
      <vt:lpstr>Social Enterprise Kent</vt:lpstr>
      <vt:lpstr>Business &amp; Skills</vt:lpstr>
      <vt:lpstr>Business &amp; Skills</vt:lpstr>
      <vt:lpstr>Community Health &amp; Wellbeing</vt:lpstr>
      <vt:lpstr>Connect Well East Kent</vt:lpstr>
      <vt:lpstr>PowerPoint Presentation</vt:lpstr>
      <vt:lpstr>PowerPoint Presentation</vt:lpstr>
      <vt:lpstr>Prevention Projects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Health &amp; Wellbeing</dc:title>
  <dc:creator>Claire Shelton</dc:creator>
  <cp:lastModifiedBy>Claire Shelton</cp:lastModifiedBy>
  <cp:revision>3</cp:revision>
  <dcterms:created xsi:type="dcterms:W3CDTF">2024-02-02T10:15:26Z</dcterms:created>
  <dcterms:modified xsi:type="dcterms:W3CDTF">2024-04-22T14:51:40Z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0x01010040A51793D1A37F4EB3054E3E30C94C36</vt:lpwstr>
  </property>
</Properties>
</file>