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slide" Target="slides/slide37.xml"/><Relationship Id="rId47" Type="http://schemas.openxmlformats.org/officeDocument/2006/relationships/slide" Target="slides/slide42.xml"/><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slide" Target="slides/slide45.xml"/><Relationship Id="rId55"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53" Type="http://schemas.openxmlformats.org/officeDocument/2006/relationships/slide" Target="slides/slide48.xml"/><Relationship Id="rId11" Type="http://schemas.openxmlformats.org/officeDocument/2006/relationships/slide" Target="slides/slide6.xml"/><Relationship Id="rId5" Type="http://schemas.openxmlformats.org/officeDocument/2006/relationships/notesMaster" Target="notesMasters/notesMaster1.xml"/><Relationship Id="rId19" Type="http://schemas.openxmlformats.org/officeDocument/2006/relationships/slide" Target="slides/slide14.xml"/><Relationship Id="rId43"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56" Type="http://schemas.openxmlformats.org/officeDocument/2006/relationships/customXml" Target="../customXml/item2.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presProps" Target="presProp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slide" Target="slides/slide49.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 Id="rId57" Type="http://schemas.openxmlformats.org/officeDocument/2006/relationships/customXml" Target="../customXml/item3.xml"/><Relationship Id="rId44" Type="http://schemas.openxmlformats.org/officeDocument/2006/relationships/slide" Target="slides/slide39.xml"/><Relationship Id="rId31" Type="http://schemas.openxmlformats.org/officeDocument/2006/relationships/slide" Target="slides/slide26.xml"/><Relationship Id="rId52" Type="http://schemas.openxmlformats.org/officeDocument/2006/relationships/slide" Target="slides/slide47.xml"/><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b435829c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b435829c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b435829c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cb435829c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b435829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b435829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cb435829c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cb435829c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b435829c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cb435829c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cb435829c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cb435829c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cb435829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cb435829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cb435829c0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cb435829c0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b435829c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cb435829c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b435829c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cb435829c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cb435829c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cb435829c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b435829c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cb435829c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b435829c0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cb435829c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cb435829c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cb435829c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b435829c0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cb435829c0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b435829c0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cb435829c0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cb435829c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cb435829c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cb435829c0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cb435829c0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cb435829c0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cb435829c0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cb435829c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cb435829c0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cb435829c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cb435829c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cb435829c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cb435829c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cb435829c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cb435829c0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cb435829c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cb435829c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cb435829c0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cb435829c0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cb435829c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cb435829c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cb435829c0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cb435829c0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cb435829c0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cb435829c0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cb435829c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cb435829c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cb435829c0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cb435829c0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cb435829c0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cb435829c0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cb435829c0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cb435829c0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b435829c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b435829c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cb435829c0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cb435829c0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cb435829c0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cb435829c0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cb435829c0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cb435829c0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cb435829c0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cb435829c0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cb435829c0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cb435829c0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cb435829c0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cb435829c0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cb435829c0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cb435829c0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cb435829c0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cb435829c0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cb435829c0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cb435829c0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cb435829c0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cb435829c0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b435829c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b435829c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cb435829c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cb435829c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cb435829c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cb435829c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cb435829c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cb435829c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b435829c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b435829c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0" name="Google Shape;110;p22"/>
          <p:cNvSpPr txBox="1"/>
          <p:nvPr>
            <p:ph idx="1" type="body"/>
          </p:nvPr>
        </p:nvSpPr>
        <p:spPr>
          <a:xfrm>
            <a:off x="268200" y="15221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400"/>
              <a:t>My Name Is Robert (Bob) Dodd</a:t>
            </a:r>
            <a:endParaRPr sz="3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6" name="Google Shape;116;p23"/>
          <p:cNvSpPr txBox="1"/>
          <p:nvPr>
            <p:ph idx="1" type="body"/>
          </p:nvPr>
        </p:nvSpPr>
        <p:spPr>
          <a:xfrm>
            <a:off x="311700" y="1526750"/>
            <a:ext cx="8520600" cy="3042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700"/>
              <a:t>And I am The Founder Of Kent Self Defence Workshops </a:t>
            </a:r>
            <a:endParaRPr sz="2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2" name="Google Shape;122;p24"/>
          <p:cNvSpPr txBox="1"/>
          <p:nvPr>
            <p:ph idx="1" type="body"/>
          </p:nvPr>
        </p:nvSpPr>
        <p:spPr>
          <a:xfrm>
            <a:off x="311700" y="14460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600"/>
              <a:t>I Am A Black Belt In Full Contact Kyokushin Bare Knuckle Karate</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8" name="Google Shape;12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9" name="Google Shape;129;p25"/>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6" name="Google Shape;136;p26"/>
          <p:cNvPicPr preferRelativeResize="0"/>
          <p:nvPr/>
        </p:nvPicPr>
        <p:blipFill>
          <a:blip r:embed="rId3">
            <a:alphaModFix/>
          </a:blip>
          <a:stretch>
            <a:fillRect/>
          </a:stretch>
        </p:blipFill>
        <p:spPr>
          <a:xfrm>
            <a:off x="3383714" y="0"/>
            <a:ext cx="2376572"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2" name="Google Shape;142;p27"/>
          <p:cNvSpPr txBox="1"/>
          <p:nvPr>
            <p:ph idx="1" type="body"/>
          </p:nvPr>
        </p:nvSpPr>
        <p:spPr>
          <a:xfrm>
            <a:off x="311700" y="141345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4900"/>
              <a:t>I Also Train In MMA And Cage Fighting</a:t>
            </a:r>
            <a:endParaRPr sz="4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8" name="Google Shape;14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9" name="Google Shape;149;p28"/>
          <p:cNvPicPr preferRelativeResize="0"/>
          <p:nvPr/>
        </p:nvPicPr>
        <p:blipFill>
          <a:blip r:embed="rId3">
            <a:alphaModFix/>
          </a:blip>
          <a:stretch>
            <a:fillRect/>
          </a:stretch>
        </p:blipFill>
        <p:spPr>
          <a:xfrm>
            <a:off x="2565332" y="0"/>
            <a:ext cx="4013337"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5" name="Google Shape;15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6" name="Google Shape;156;p29"/>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2" name="Google Shape;16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3" name="Google Shape;163;p30"/>
          <p:cNvPicPr preferRelativeResize="0"/>
          <p:nvPr/>
        </p:nvPicPr>
        <p:blipFill>
          <a:blip r:embed="rId3">
            <a:alphaModFix/>
          </a:blip>
          <a:stretch>
            <a:fillRect/>
          </a:stretch>
        </p:blipFill>
        <p:spPr>
          <a:xfrm>
            <a:off x="970109" y="0"/>
            <a:ext cx="7203780"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9" name="Google Shape;16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0" name="Google Shape;170;p31"/>
          <p:cNvPicPr preferRelativeResize="0"/>
          <p:nvPr/>
        </p:nvPicPr>
        <p:blipFill>
          <a:blip r:embed="rId3">
            <a:alphaModFix/>
          </a:blip>
          <a:stretch>
            <a:fillRect/>
          </a:stretch>
        </p:blipFill>
        <p:spPr>
          <a:xfrm>
            <a:off x="970109" y="0"/>
            <a:ext cx="7203780"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2" name="Google Shape;62;p14"/>
          <p:cNvSpPr txBox="1"/>
          <p:nvPr>
            <p:ph idx="1" type="body"/>
          </p:nvPr>
        </p:nvSpPr>
        <p:spPr>
          <a:xfrm>
            <a:off x="311700" y="138085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200"/>
              <a:t>Mission: To Empower Women, Girls And Young Men To Walk The Streets Safely And To Live A Life Less Diminished</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6" name="Google Shape;176;p32"/>
          <p:cNvSpPr txBox="1"/>
          <p:nvPr>
            <p:ph idx="1" type="body"/>
          </p:nvPr>
        </p:nvSpPr>
        <p:spPr>
          <a:xfrm>
            <a:off x="311700" y="147872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300"/>
              <a:t>As Well Learning From The Best For My CPD In Self Defence </a:t>
            </a:r>
            <a:endParaRPr sz="3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2" name="Google Shape;182;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3" name="Google Shape;183;p33"/>
          <p:cNvPicPr preferRelativeResize="0"/>
          <p:nvPr/>
        </p:nvPicPr>
        <p:blipFill>
          <a:blip r:embed="rId3">
            <a:alphaModFix/>
          </a:blip>
          <a:stretch>
            <a:fillRect/>
          </a:stretch>
        </p:blipFill>
        <p:spPr>
          <a:xfrm>
            <a:off x="2388101" y="0"/>
            <a:ext cx="4367796" cy="51434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9" name="Google Shape;18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0" name="Google Shape;190;p34"/>
          <p:cNvPicPr preferRelativeResize="0"/>
          <p:nvPr/>
        </p:nvPicPr>
        <p:blipFill>
          <a:blip r:embed="rId3">
            <a:alphaModFix/>
          </a:blip>
          <a:stretch>
            <a:fillRect/>
          </a:stretch>
        </p:blipFill>
        <p:spPr>
          <a:xfrm>
            <a:off x="2640676" y="0"/>
            <a:ext cx="3862649"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6" name="Google Shape;196;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Gareth My 2IC</a:t>
            </a:r>
            <a:endParaRPr/>
          </a:p>
        </p:txBody>
      </p:sp>
      <p:pic>
        <p:nvPicPr>
          <p:cNvPr id="197" name="Google Shape;197;p35"/>
          <p:cNvPicPr preferRelativeResize="0"/>
          <p:nvPr/>
        </p:nvPicPr>
        <p:blipFill>
          <a:blip r:embed="rId3">
            <a:alphaModFix/>
          </a:blip>
          <a:stretch>
            <a:fillRect/>
          </a:stretch>
        </p:blipFill>
        <p:spPr>
          <a:xfrm>
            <a:off x="1990690" y="0"/>
            <a:ext cx="5162621"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3" name="Google Shape;203;p36"/>
          <p:cNvSpPr txBox="1"/>
          <p:nvPr>
            <p:ph idx="1" type="body"/>
          </p:nvPr>
        </p:nvSpPr>
        <p:spPr>
          <a:xfrm>
            <a:off x="246450" y="162005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200">
                <a:solidFill>
                  <a:schemeClr val="dk1"/>
                </a:solidFill>
              </a:rPr>
              <a:t>Gareth My 2IC. Tours Of Duty At Northern Ireland, Kosovo and Iraq</a:t>
            </a:r>
            <a:endParaRPr sz="2200">
              <a:solidFill>
                <a:schemeClr val="dk1"/>
              </a:solidFill>
            </a:endParaRPr>
          </a:p>
          <a:p>
            <a:pPr indent="0" lvl="0" marL="0" rtl="0" algn="ctr">
              <a:spcBef>
                <a:spcPts val="1200"/>
              </a:spcBef>
              <a:spcAft>
                <a:spcPts val="1200"/>
              </a:spcAft>
              <a:buNone/>
            </a:pPr>
            <a:r>
              <a:rPr lang="en" sz="2200">
                <a:solidFill>
                  <a:schemeClr val="dk1"/>
                </a:solidFill>
              </a:rPr>
              <a:t>Close Protection For Beyonce, Will I Am And </a:t>
            </a:r>
            <a:r>
              <a:rPr lang="en" sz="2200">
                <a:solidFill>
                  <a:schemeClr val="dk1"/>
                </a:solidFill>
              </a:rPr>
              <a:t>Johnny</a:t>
            </a:r>
            <a:r>
              <a:rPr lang="en" sz="2200">
                <a:solidFill>
                  <a:schemeClr val="dk1"/>
                </a:solidFill>
              </a:rPr>
              <a:t> Depp</a:t>
            </a:r>
            <a:endParaRPr sz="22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9" name="Google Shape;209;p37"/>
          <p:cNvSpPr txBox="1"/>
          <p:nvPr>
            <p:ph idx="1" type="body"/>
          </p:nvPr>
        </p:nvSpPr>
        <p:spPr>
          <a:xfrm>
            <a:off x="159450" y="159830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600">
                <a:solidFill>
                  <a:schemeClr val="dk1"/>
                </a:solidFill>
              </a:rPr>
              <a:t>We Teach Our Proven, Tested </a:t>
            </a:r>
            <a:r>
              <a:rPr lang="en" sz="3600">
                <a:solidFill>
                  <a:schemeClr val="dk1"/>
                </a:solidFill>
              </a:rPr>
              <a:t>Proprietary</a:t>
            </a:r>
            <a:r>
              <a:rPr lang="en" sz="3600">
                <a:solidFill>
                  <a:schemeClr val="dk1"/>
                </a:solidFill>
              </a:rPr>
              <a:t>  Self Defence System Using Our 9 Pillars Of Self Defence </a:t>
            </a:r>
            <a:endParaRPr sz="36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5" name="Google Shape;215;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6" name="Google Shape;216;p38"/>
          <p:cNvPicPr preferRelativeResize="0"/>
          <p:nvPr/>
        </p:nvPicPr>
        <p:blipFill>
          <a:blip r:embed="rId3">
            <a:alphaModFix/>
          </a:blip>
          <a:stretch>
            <a:fillRect/>
          </a:stretch>
        </p:blipFill>
        <p:spPr>
          <a:xfrm>
            <a:off x="3124135" y="0"/>
            <a:ext cx="2895731" cy="5143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2" name="Google Shape;222;p39"/>
          <p:cNvSpPr txBox="1"/>
          <p:nvPr>
            <p:ph idx="1" type="body"/>
          </p:nvPr>
        </p:nvSpPr>
        <p:spPr>
          <a:xfrm>
            <a:off x="355200" y="143520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 sz="2100">
                <a:solidFill>
                  <a:srgbClr val="222222"/>
                </a:solidFill>
                <a:highlight>
                  <a:srgbClr val="FFFFFF"/>
                </a:highlight>
              </a:rPr>
              <a:t>Pillar #1</a:t>
            </a:r>
            <a:endParaRPr b="1" sz="21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2100">
                <a:solidFill>
                  <a:srgbClr val="222222"/>
                </a:solidFill>
                <a:highlight>
                  <a:srgbClr val="FFFFFF"/>
                </a:highlight>
              </a:rPr>
              <a:t>The three different types of aggressors, their difference in mindset and how to use that to escape from any trouble</a:t>
            </a:r>
            <a:endParaRPr b="1" sz="21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t/>
            </a:r>
            <a:endParaRPr b="1" sz="2100">
              <a:solidFill>
                <a:srgbClr val="222222"/>
              </a:solidFill>
              <a:highlight>
                <a:srgbClr val="FFFFFF"/>
              </a:highlight>
            </a:endParaRPr>
          </a:p>
          <a:p>
            <a:pPr indent="0" lvl="0" marL="0" rtl="0" algn="ctr">
              <a:spcBef>
                <a:spcPts val="1200"/>
              </a:spcBef>
              <a:spcAft>
                <a:spcPts val="1200"/>
              </a:spcAft>
              <a:buNone/>
            </a:pPr>
            <a:r>
              <a:t/>
            </a:r>
            <a:endParaRPr sz="2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8" name="Google Shape;228;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solidFill>
                  <a:srgbClr val="222222"/>
                </a:solidFill>
                <a:highlight>
                  <a:srgbClr val="FFFFFF"/>
                </a:highlight>
              </a:rPr>
              <a:t>Pillar #2</a:t>
            </a:r>
            <a:endParaRPr b="1" sz="22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2200">
                <a:solidFill>
                  <a:srgbClr val="222222"/>
                </a:solidFill>
                <a:highlight>
                  <a:srgbClr val="FFFFFF"/>
                </a:highlight>
              </a:rPr>
              <a:t>How you don't have to be strong or use strength to overwhelm an aggressor. Our methods negate the obvious size and strength disparity which often occur in violent situations. Also a consideration is most violence happens when an aggressor has had their physiology altered through drink or drugs. Our methods address these disparities and negate them.</a:t>
            </a:r>
            <a:endParaRPr b="1" sz="22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t/>
            </a:r>
            <a:endParaRPr b="1" sz="2200">
              <a:solidFill>
                <a:schemeClr val="dk1"/>
              </a:solidFill>
            </a:endParaRPr>
          </a:p>
          <a:p>
            <a:pPr indent="0" lvl="0" marL="0" rtl="0" algn="ctr">
              <a:spcBef>
                <a:spcPts val="1200"/>
              </a:spcBef>
              <a:spcAft>
                <a:spcPts val="1200"/>
              </a:spcAft>
              <a:buNone/>
            </a:pPr>
            <a:r>
              <a:t/>
            </a:r>
            <a:endParaRPr sz="29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4" name="Google Shape;234;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rgbClr val="222222"/>
                </a:solidFill>
                <a:highlight>
                  <a:srgbClr val="FFFFFF"/>
                </a:highlight>
              </a:rPr>
              <a:t>Pillar #3</a:t>
            </a:r>
            <a:endParaRPr b="1" sz="20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2000">
                <a:solidFill>
                  <a:srgbClr val="222222"/>
                </a:solidFill>
                <a:highlight>
                  <a:srgbClr val="FFFFFF"/>
                </a:highlight>
              </a:rPr>
              <a:t>The difference between fear aggression and confidence aggression and how that impacts your decisions</a:t>
            </a:r>
            <a:endParaRPr b="1" sz="20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t/>
            </a:r>
            <a:endParaRPr b="1" sz="20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2000">
                <a:solidFill>
                  <a:srgbClr val="222222"/>
                </a:solidFill>
                <a:highlight>
                  <a:srgbClr val="FFFFFF"/>
                </a:highlight>
              </a:rPr>
              <a:t>Pillar #4</a:t>
            </a:r>
            <a:endParaRPr b="1" sz="20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2000">
                <a:solidFill>
                  <a:srgbClr val="222222"/>
                </a:solidFill>
                <a:highlight>
                  <a:srgbClr val="FFFFFF"/>
                </a:highlight>
              </a:rPr>
              <a:t>How a handful of carefully crafted words can de-escalate most violent situations</a:t>
            </a:r>
            <a:endParaRPr b="1" sz="20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t/>
            </a:r>
            <a:endParaRPr b="1" sz="20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8" name="Google Shape;68;p15"/>
          <p:cNvSpPr txBox="1"/>
          <p:nvPr>
            <p:ph idx="1" type="body"/>
          </p:nvPr>
        </p:nvSpPr>
        <p:spPr>
          <a:xfrm>
            <a:off x="268200" y="172710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4400"/>
              <a:t>Through Teaching Self Defence</a:t>
            </a:r>
            <a:endParaRPr sz="4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0" name="Google Shape;240;p42"/>
          <p:cNvSpPr txBox="1"/>
          <p:nvPr>
            <p:ph idx="1" type="body"/>
          </p:nvPr>
        </p:nvSpPr>
        <p:spPr>
          <a:xfrm>
            <a:off x="311700" y="13155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 sz="2300">
                <a:solidFill>
                  <a:srgbClr val="222222"/>
                </a:solidFill>
                <a:highlight>
                  <a:srgbClr val="FFFFFF"/>
                </a:highlight>
              </a:rPr>
              <a:t>Pillar #5</a:t>
            </a:r>
            <a:endParaRPr b="1" sz="23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2300">
                <a:solidFill>
                  <a:srgbClr val="222222"/>
                </a:solidFill>
                <a:highlight>
                  <a:srgbClr val="FFFFFF"/>
                </a:highlight>
              </a:rPr>
              <a:t>How to use situational awareness and to avoid situations where violence is most common</a:t>
            </a:r>
            <a:endParaRPr b="1" sz="2300">
              <a:solidFill>
                <a:srgbClr val="222222"/>
              </a:solidFill>
              <a:highlight>
                <a:srgbClr val="FFFFFF"/>
              </a:highlight>
            </a:endParaRPr>
          </a:p>
          <a:p>
            <a:pPr indent="0" lvl="0" marL="0" rtl="0" algn="ctr">
              <a:spcBef>
                <a:spcPts val="1200"/>
              </a:spcBef>
              <a:spcAft>
                <a:spcPts val="1200"/>
              </a:spcAft>
              <a:buNone/>
            </a:pPr>
            <a:r>
              <a:t/>
            </a:r>
            <a:endParaRPr sz="3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6" name="Google Shape;246;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100">
                <a:solidFill>
                  <a:srgbClr val="222222"/>
                </a:solidFill>
                <a:highlight>
                  <a:srgbClr val="FFFFFF"/>
                </a:highlight>
              </a:rPr>
              <a:t>Pillar #6</a:t>
            </a:r>
            <a:endParaRPr b="1" sz="21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2100">
                <a:solidFill>
                  <a:srgbClr val="222222"/>
                </a:solidFill>
                <a:highlight>
                  <a:srgbClr val="FFFFFF"/>
                </a:highlight>
              </a:rPr>
              <a:t>When de-escalation is not effective, how to act swiftly, effectively and without guilt.</a:t>
            </a:r>
            <a:endParaRPr b="1" sz="21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2100">
                <a:solidFill>
                  <a:srgbClr val="222222"/>
                </a:solidFill>
                <a:highlight>
                  <a:srgbClr val="FFFFFF"/>
                </a:highlight>
              </a:rPr>
              <a:t>If a person is trying to hurt you and they have bad intentions they simply will not care if they hurt you. Therefore an appropriate level of aggression returned is appropriate to enforce self protection</a:t>
            </a:r>
            <a:endParaRPr b="1" sz="2100">
              <a:solidFill>
                <a:srgbClr val="222222"/>
              </a:solidFill>
              <a:highlight>
                <a:srgbClr val="FFFFFF"/>
              </a:highlight>
            </a:endParaRPr>
          </a:p>
          <a:p>
            <a:pPr indent="0" lvl="0" marL="0" rtl="0" algn="ctr">
              <a:spcBef>
                <a:spcPts val="1200"/>
              </a:spcBef>
              <a:spcAft>
                <a:spcPts val="1200"/>
              </a:spcAft>
              <a:buNone/>
            </a:pPr>
            <a:r>
              <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2" name="Google Shape;252;p44"/>
          <p:cNvSpPr txBox="1"/>
          <p:nvPr>
            <p:ph idx="1" type="body"/>
          </p:nvPr>
        </p:nvSpPr>
        <p:spPr>
          <a:xfrm>
            <a:off x="311700" y="132645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 sz="3000">
                <a:solidFill>
                  <a:srgbClr val="222222"/>
                </a:solidFill>
                <a:highlight>
                  <a:srgbClr val="FFFFFF"/>
                </a:highlight>
              </a:rPr>
              <a:t>Pillar #7</a:t>
            </a:r>
            <a:endParaRPr b="1" sz="30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3000">
                <a:solidFill>
                  <a:srgbClr val="222222"/>
                </a:solidFill>
                <a:highlight>
                  <a:srgbClr val="FFFFFF"/>
                </a:highlight>
              </a:rPr>
              <a:t>Justifiable force and the law. </a:t>
            </a:r>
            <a:endParaRPr b="1" sz="3000">
              <a:solidFill>
                <a:srgbClr val="222222"/>
              </a:solidFill>
              <a:highlight>
                <a:srgbClr val="FFFFFF"/>
              </a:highlight>
            </a:endParaRPr>
          </a:p>
          <a:p>
            <a:pPr indent="0" lvl="0" marL="0" rtl="0" algn="ctr">
              <a:spcBef>
                <a:spcPts val="1200"/>
              </a:spcBef>
              <a:spcAft>
                <a:spcPts val="1200"/>
              </a:spcAft>
              <a:buNone/>
            </a:pPr>
            <a:r>
              <a:t/>
            </a:r>
            <a:endParaRPr sz="37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8" name="Google Shape;258;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100">
                <a:solidFill>
                  <a:srgbClr val="222222"/>
                </a:solidFill>
                <a:highlight>
                  <a:srgbClr val="FFFFFF"/>
                </a:highlight>
              </a:rPr>
              <a:t>Pillar #8</a:t>
            </a:r>
            <a:endParaRPr b="1" sz="21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2100">
                <a:solidFill>
                  <a:srgbClr val="222222"/>
                </a:solidFill>
                <a:highlight>
                  <a:srgbClr val="FFFFFF"/>
                </a:highlight>
              </a:rPr>
              <a:t>Safety within the night time economy. Date rape, situational awareness and how to stay safe once the bars are closing training (age appropriate to the audience).</a:t>
            </a:r>
            <a:endParaRPr b="1" sz="21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t/>
            </a:r>
            <a:endParaRPr b="1" sz="21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2100">
                <a:solidFill>
                  <a:srgbClr val="222222"/>
                </a:solidFill>
                <a:highlight>
                  <a:srgbClr val="FFFFFF"/>
                </a:highlight>
              </a:rPr>
              <a:t>Pillar #9</a:t>
            </a:r>
            <a:endParaRPr b="1" sz="2100">
              <a:solidFill>
                <a:srgbClr val="222222"/>
              </a:solidFill>
              <a:highlight>
                <a:srgbClr val="FFFFFF"/>
              </a:highlight>
            </a:endParaRPr>
          </a:p>
          <a:p>
            <a:pPr indent="0" lvl="0" marL="0" rtl="0" algn="ctr">
              <a:spcBef>
                <a:spcPts val="1200"/>
              </a:spcBef>
              <a:spcAft>
                <a:spcPts val="0"/>
              </a:spcAft>
              <a:buClr>
                <a:schemeClr val="dk1"/>
              </a:buClr>
              <a:buSzPts val="1100"/>
              <a:buFont typeface="Arial"/>
              <a:buNone/>
            </a:pPr>
            <a:r>
              <a:rPr b="1" lang="en" sz="2100">
                <a:solidFill>
                  <a:srgbClr val="222222"/>
                </a:solidFill>
                <a:highlight>
                  <a:srgbClr val="FFFFFF"/>
                </a:highlight>
              </a:rPr>
              <a:t>Consent, how to enforce and protect your personal space</a:t>
            </a:r>
            <a:endParaRPr b="1" sz="2100">
              <a:solidFill>
                <a:srgbClr val="222222"/>
              </a:solidFill>
              <a:highlight>
                <a:srgbClr val="FFFFFF"/>
              </a:highlight>
            </a:endParaRPr>
          </a:p>
          <a:p>
            <a:pPr indent="0" lvl="0" marL="0" rtl="0" algn="ctr">
              <a:spcBef>
                <a:spcPts val="1200"/>
              </a:spcBef>
              <a:spcAft>
                <a:spcPts val="1200"/>
              </a:spcAft>
              <a:buNone/>
            </a:pPr>
            <a:r>
              <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4" name="Google Shape;264;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rPr>
              <a:t>Just as we use our situational awareness to predict the future and move away from danger. </a:t>
            </a:r>
            <a:endParaRPr b="1">
              <a:solidFill>
                <a:schemeClr val="dk1"/>
              </a:solidFill>
            </a:endParaRPr>
          </a:p>
          <a:p>
            <a:pPr indent="0" lvl="0" marL="0" rtl="0" algn="ctr">
              <a:spcBef>
                <a:spcPts val="1200"/>
              </a:spcBef>
              <a:spcAft>
                <a:spcPts val="0"/>
              </a:spcAft>
              <a:buNone/>
            </a:pPr>
            <a:r>
              <a:rPr b="1" lang="en">
                <a:solidFill>
                  <a:schemeClr val="dk1"/>
                </a:solidFill>
              </a:rPr>
              <a:t>An aggressor or predator uses situational awareness to find his victim. </a:t>
            </a:r>
            <a:endParaRPr b="1">
              <a:solidFill>
                <a:schemeClr val="dk1"/>
              </a:solidFill>
            </a:endParaRPr>
          </a:p>
          <a:p>
            <a:pPr indent="0" lvl="0" marL="0" rtl="0" algn="ctr">
              <a:spcBef>
                <a:spcPts val="1200"/>
              </a:spcBef>
              <a:spcAft>
                <a:spcPts val="0"/>
              </a:spcAft>
              <a:buNone/>
            </a:pPr>
            <a:r>
              <a:rPr b="1" lang="en">
                <a:solidFill>
                  <a:schemeClr val="dk1"/>
                </a:solidFill>
              </a:rPr>
              <a:t>It's their choice to look for  a very confident looking woman walking with purpose and intent or someone else with entirely different energy. </a:t>
            </a:r>
            <a:endParaRPr b="1">
              <a:solidFill>
                <a:schemeClr val="dk1"/>
              </a:solidFill>
            </a:endParaRPr>
          </a:p>
          <a:p>
            <a:pPr indent="0" lvl="0" marL="0" rtl="0" algn="ctr">
              <a:spcBef>
                <a:spcPts val="1200"/>
              </a:spcBef>
              <a:spcAft>
                <a:spcPts val="0"/>
              </a:spcAft>
              <a:buClr>
                <a:schemeClr val="dk1"/>
              </a:buClr>
              <a:buSzPts val="1100"/>
              <a:buFont typeface="Arial"/>
              <a:buNone/>
            </a:pPr>
            <a:r>
              <a:rPr b="1" lang="en">
                <a:solidFill>
                  <a:schemeClr val="dk1"/>
                </a:solidFill>
              </a:rPr>
              <a:t>It is often the case that people who know self defence are less likely to be attacked as they carry themselves differently and are not recognised as a quick win.</a:t>
            </a:r>
            <a:endParaRPr b="1">
              <a:solidFill>
                <a:schemeClr val="dk1"/>
              </a:solidFill>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ctr">
              <a:spcBef>
                <a:spcPts val="1200"/>
              </a:spcBef>
              <a:spcAft>
                <a:spcPts val="1200"/>
              </a:spcAft>
              <a:buNone/>
            </a:pPr>
            <a:r>
              <a:t/>
            </a:r>
            <a:endParaRPr sz="2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0" name="Google Shape;270;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400">
                <a:solidFill>
                  <a:schemeClr val="dk1"/>
                </a:solidFill>
              </a:rPr>
              <a:t>As We Tell Our Students</a:t>
            </a:r>
            <a:endParaRPr b="1" sz="2400">
              <a:solidFill>
                <a:schemeClr val="dk1"/>
              </a:solidFill>
            </a:endParaRPr>
          </a:p>
          <a:p>
            <a:pPr indent="0" lvl="0" marL="0" rtl="0" algn="ctr">
              <a:spcBef>
                <a:spcPts val="1200"/>
              </a:spcBef>
              <a:spcAft>
                <a:spcPts val="0"/>
              </a:spcAft>
              <a:buClr>
                <a:schemeClr val="dk1"/>
              </a:buClr>
              <a:buSzPts val="1100"/>
              <a:buFont typeface="Arial"/>
              <a:buNone/>
            </a:pPr>
            <a:r>
              <a:rPr b="1" lang="en" sz="2400">
                <a:solidFill>
                  <a:srgbClr val="222222"/>
                </a:solidFill>
                <a:highlight>
                  <a:srgbClr val="FFFFFF"/>
                </a:highlight>
              </a:rPr>
              <a:t>Self Defence starts with them believing  they are worth defending in the first place. We bring this level of confidence to our students.</a:t>
            </a:r>
            <a:endParaRPr b="1" sz="2400">
              <a:solidFill>
                <a:srgbClr val="222222"/>
              </a:solidFill>
              <a:highlight>
                <a:srgbClr val="FFFFFF"/>
              </a:highlight>
            </a:endParaRPr>
          </a:p>
          <a:p>
            <a:pPr indent="0" lvl="0" marL="0" rtl="0" algn="l">
              <a:spcBef>
                <a:spcPts val="1200"/>
              </a:spcBef>
              <a:spcAft>
                <a:spcPts val="0"/>
              </a:spcAft>
              <a:buClr>
                <a:schemeClr val="dk1"/>
              </a:buClr>
              <a:buSzPts val="1100"/>
              <a:buFont typeface="Arial"/>
              <a:buNone/>
            </a:pPr>
            <a:r>
              <a:t/>
            </a:r>
            <a:endParaRPr sz="2400">
              <a:solidFill>
                <a:srgbClr val="222222"/>
              </a:solidFill>
              <a:highlight>
                <a:srgbClr val="FFFFFF"/>
              </a:highlight>
            </a:endParaRPr>
          </a:p>
          <a:p>
            <a:pPr indent="0" lvl="0" marL="0" rtl="0" algn="l">
              <a:spcBef>
                <a:spcPts val="1200"/>
              </a:spcBef>
              <a:spcAft>
                <a:spcPts val="1200"/>
              </a:spcAft>
              <a:buNone/>
            </a:pPr>
            <a:r>
              <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6" name="Google Shape;276;p48"/>
          <p:cNvSpPr txBox="1"/>
          <p:nvPr>
            <p:ph idx="1" type="body"/>
          </p:nvPr>
        </p:nvSpPr>
        <p:spPr>
          <a:xfrm>
            <a:off x="311700" y="1689850"/>
            <a:ext cx="8520600" cy="2879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600"/>
              <a:t>Regardless Of Fitness (or confidence) Levels</a:t>
            </a:r>
            <a:endParaRPr sz="26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9"/>
          <p:cNvSpPr txBox="1"/>
          <p:nvPr>
            <p:ph type="title"/>
          </p:nvPr>
        </p:nvSpPr>
        <p:spPr>
          <a:xfrm>
            <a:off x="311700" y="9126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620"/>
              <a:t>Just Normal Women And Teens Learning How To Protect Themselves</a:t>
            </a:r>
            <a:endParaRPr sz="462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87" name="Google Shape;287;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88" name="Google Shape;288;p50"/>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94" name="Google Shape;294;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5" name="Google Shape;295;p51"/>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700"/>
              <a:t>We Teach; Situational </a:t>
            </a:r>
            <a:r>
              <a:rPr lang="en" sz="2700"/>
              <a:t>Awareness (Spider Sense), Conflict De-Escalation,</a:t>
            </a:r>
            <a:endParaRPr sz="2700"/>
          </a:p>
          <a:p>
            <a:pPr indent="0" lvl="0" marL="0" rtl="0" algn="ctr">
              <a:spcBef>
                <a:spcPts val="1200"/>
              </a:spcBef>
              <a:spcAft>
                <a:spcPts val="1200"/>
              </a:spcAft>
              <a:buNone/>
            </a:pPr>
            <a:r>
              <a:rPr lang="en" sz="2700"/>
              <a:t>Pre Fight Indicators And Escaping To Safe Zones</a:t>
            </a:r>
            <a:endParaRPr sz="27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01" name="Google Shape;301;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02" name="Google Shape;302;p52"/>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08" name="Google Shape;308;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09" name="Google Shape;309;p53"/>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15" name="Google Shape;315;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6" name="Google Shape;316;p54"/>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22" name="Google Shape;322;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3" name="Google Shape;323;p55"/>
          <p:cNvPicPr preferRelativeResize="0"/>
          <p:nvPr/>
        </p:nvPicPr>
        <p:blipFill>
          <a:blip r:embed="rId3">
            <a:alphaModFix/>
          </a:blip>
          <a:stretch>
            <a:fillRect/>
          </a:stretch>
        </p:blipFill>
        <p:spPr>
          <a:xfrm>
            <a:off x="1524000" y="285750"/>
            <a:ext cx="6096000" cy="4572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29" name="Google Shape;329;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0" name="Google Shape;330;p56"/>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36" name="Google Shape;336;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7" name="Google Shape;337;p57"/>
          <p:cNvPicPr preferRelativeResize="0"/>
          <p:nvPr/>
        </p:nvPicPr>
        <p:blipFill>
          <a:blip r:embed="rId3">
            <a:alphaModFix/>
          </a:blip>
          <a:stretch>
            <a:fillRect/>
          </a:stretch>
        </p:blipFill>
        <p:spPr>
          <a:xfrm>
            <a:off x="1513380" y="0"/>
            <a:ext cx="6117243" cy="514350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43" name="Google Shape;343;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44" name="Google Shape;344;p58"/>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50" name="Google Shape;350;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51" name="Google Shape;351;p59"/>
          <p:cNvPicPr preferRelativeResize="0"/>
          <p:nvPr/>
        </p:nvPicPr>
        <p:blipFill>
          <a:blip r:embed="rId3">
            <a:alphaModFix/>
          </a:blip>
          <a:stretch>
            <a:fillRect/>
          </a:stretch>
        </p:blipFill>
        <p:spPr>
          <a:xfrm>
            <a:off x="3124135" y="0"/>
            <a:ext cx="2895731" cy="51435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57" name="Google Shape;357;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58" name="Google Shape;358;p60"/>
          <p:cNvPicPr preferRelativeResize="0"/>
          <p:nvPr/>
        </p:nvPicPr>
        <p:blipFill>
          <a:blip r:embed="rId3">
            <a:alphaModFix/>
          </a:blip>
          <a:stretch>
            <a:fillRect/>
          </a:stretch>
        </p:blipFill>
        <p:spPr>
          <a:xfrm>
            <a:off x="2643188" y="0"/>
            <a:ext cx="3857625" cy="5143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64" name="Google Shape;364;p61"/>
          <p:cNvSpPr txBox="1"/>
          <p:nvPr>
            <p:ph idx="1" type="body"/>
          </p:nvPr>
        </p:nvSpPr>
        <p:spPr>
          <a:xfrm>
            <a:off x="311700" y="172710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800"/>
              <a:t>Thank You </a:t>
            </a:r>
            <a:endParaRPr sz="3800"/>
          </a:p>
          <a:p>
            <a:pPr indent="0" lvl="0" marL="0" rtl="0" algn="ctr">
              <a:spcBef>
                <a:spcPts val="1200"/>
              </a:spcBef>
              <a:spcAft>
                <a:spcPts val="1200"/>
              </a:spcAft>
              <a:buNone/>
            </a:pPr>
            <a:r>
              <a:rPr lang="en" sz="3800"/>
              <a:t>And Any Questions?</a:t>
            </a:r>
            <a:endParaRPr sz="3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700"/>
              <a:t>Or By</a:t>
            </a:r>
            <a:endParaRPr sz="2700"/>
          </a:p>
          <a:p>
            <a:pPr indent="0" lvl="0" marL="0" rtl="0" algn="ctr">
              <a:spcBef>
                <a:spcPts val="1200"/>
              </a:spcBef>
              <a:spcAft>
                <a:spcPts val="0"/>
              </a:spcAft>
              <a:buNone/>
            </a:pPr>
            <a:r>
              <a:rPr lang="en" sz="2700"/>
              <a:t>Creating Your Own Window Of Escape Using Easy To Learn Self Defence Techniques</a:t>
            </a:r>
            <a:endParaRPr sz="2700"/>
          </a:p>
          <a:p>
            <a:pPr indent="0" lvl="0" marL="0" rtl="0" algn="ctr">
              <a:spcBef>
                <a:spcPts val="1200"/>
              </a:spcBef>
              <a:spcAft>
                <a:spcPts val="1200"/>
              </a:spcAft>
              <a:buNone/>
            </a:pPr>
            <a:r>
              <a:rPr lang="en" sz="2700"/>
              <a:t>That  Negate The Size And </a:t>
            </a:r>
            <a:r>
              <a:rPr lang="en" sz="2700"/>
              <a:t>Strength</a:t>
            </a:r>
            <a:r>
              <a:rPr lang="en" sz="2700"/>
              <a:t> Disparity That Exists </a:t>
            </a:r>
            <a:endParaRPr sz="2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6" name="Google Shape;86;p18"/>
          <p:cNvSpPr txBox="1"/>
          <p:nvPr>
            <p:ph idx="1" type="body"/>
          </p:nvPr>
        </p:nvSpPr>
        <p:spPr>
          <a:xfrm>
            <a:off x="202950" y="172710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900"/>
              <a:t>When Violent Situations Occur That Are Often Fuelled By, Drink, Drugs, Opportunity  Or Revenge</a:t>
            </a:r>
            <a:endParaRPr sz="2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2" name="Google Shape;92;p19"/>
          <p:cNvSpPr txBox="1"/>
          <p:nvPr>
            <p:ph idx="1" type="body"/>
          </p:nvPr>
        </p:nvSpPr>
        <p:spPr>
          <a:xfrm>
            <a:off x="115975" y="177230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100"/>
              <a:t>With Effective, Easy To Use And Remember Non Ego Driven Instruction</a:t>
            </a:r>
            <a:endParaRPr sz="3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8" name="Google Shape;98;p20"/>
          <p:cNvSpPr txBox="1"/>
          <p:nvPr>
            <p:ph idx="1" type="body"/>
          </p:nvPr>
        </p:nvSpPr>
        <p:spPr>
          <a:xfrm>
            <a:off x="311700" y="1276625"/>
            <a:ext cx="8520600" cy="3292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600"/>
              <a:t>Because Our Students Really Need To Be Able To Believe And Understand That They Can Dispatch These Techniques If Called Upon In The Real World</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4" name="Google Shape;104;p21"/>
          <p:cNvSpPr txBox="1"/>
          <p:nvPr>
            <p:ph idx="1" type="body"/>
          </p:nvPr>
        </p:nvSpPr>
        <p:spPr>
          <a:xfrm>
            <a:off x="311700" y="162005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300"/>
              <a:t>Not Just In A Classroom Setting!</a:t>
            </a:r>
            <a:endParaRPr sz="33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51793D1A37F4EB3054E3E30C94C36" ma:contentTypeVersion="15" ma:contentTypeDescription="Create a new document." ma:contentTypeScope="" ma:versionID="ba21a606bf31687f261d8512ff01da7c">
  <xsd:schema xmlns:xsd="http://www.w3.org/2001/XMLSchema" xmlns:xs="http://www.w3.org/2001/XMLSchema" xmlns:p="http://schemas.microsoft.com/office/2006/metadata/properties" xmlns:ns2="c4be6382-c42b-4808-ab56-1463cad5ca77" xmlns:ns3="1b83801e-36ca-4ccb-8b15-9137798ab6d2" targetNamespace="http://schemas.microsoft.com/office/2006/metadata/properties" ma:root="true" ma:fieldsID="83a7550ab2841e8547e2a209f3507eb5" ns2:_="" ns3:_="">
    <xsd:import namespace="c4be6382-c42b-4808-ab56-1463cad5ca77"/>
    <xsd:import namespace="1b83801e-36ca-4ccb-8b15-9137798ab6d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e6382-c42b-4808-ab56-1463cad5c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09603ee-69b4-403e-ac95-63817ba4178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83801e-36ca-4ccb-8b15-9137798ab6d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43f8255-44ae-4e8b-bf5f-83fa0ba2ec92}" ma:internalName="TaxCatchAll" ma:showField="CatchAllData" ma:web="1b83801e-36ca-4ccb-8b15-9137798ab6d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b83801e-36ca-4ccb-8b15-9137798ab6d2" xsi:nil="true"/>
    <lcf76f155ced4ddcb4097134ff3c332f xmlns="c4be6382-c42b-4808-ab56-1463cad5ca7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82F604-1BA8-4F21-9360-78359C68C271}"/>
</file>

<file path=customXml/itemProps2.xml><?xml version="1.0" encoding="utf-8"?>
<ds:datastoreItem xmlns:ds="http://schemas.openxmlformats.org/officeDocument/2006/customXml" ds:itemID="{4959630B-C5BC-4DAA-9A7C-2B1A3059265B}"/>
</file>

<file path=customXml/itemProps3.xml><?xml version="1.0" encoding="utf-8"?>
<ds:datastoreItem xmlns:ds="http://schemas.openxmlformats.org/officeDocument/2006/customXml" ds:itemID="{0048B5D9-8393-4D21-92E4-6D0B48D89DC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0x01010040A51793D1A37F4EB3054E3E30C94C36</vt:lpwstr>
  </property>
</Properties>
</file>