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Bernoru SemiCondensed" panose="020B0604020202020204" charset="0"/>
      <p:regular r:id="rId19"/>
    </p:embeddedFont>
    <p:embeddedFont>
      <p:font typeface="Overpas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5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svg"/><Relationship Id="rId7" Type="http://schemas.openxmlformats.org/officeDocument/2006/relationships/image" Target="../media/image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5.svg"/><Relationship Id="rId10" Type="http://schemas.openxmlformats.org/officeDocument/2006/relationships/image" Target="../media/image53.jpeg"/><Relationship Id="rId4" Type="http://schemas.openxmlformats.org/officeDocument/2006/relationships/image" Target="../media/image44.png"/><Relationship Id="rId9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svg"/><Relationship Id="rId7" Type="http://schemas.openxmlformats.org/officeDocument/2006/relationships/image" Target="../media/image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5.svg"/><Relationship Id="rId10" Type="http://schemas.openxmlformats.org/officeDocument/2006/relationships/image" Target="../media/image54.jpeg"/><Relationship Id="rId4" Type="http://schemas.openxmlformats.org/officeDocument/2006/relationships/image" Target="../media/image44.png"/><Relationship Id="rId9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3.svg"/><Relationship Id="rId7" Type="http://schemas.openxmlformats.org/officeDocument/2006/relationships/image" Target="../media/image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5.svg"/><Relationship Id="rId10" Type="http://schemas.openxmlformats.org/officeDocument/2006/relationships/image" Target="../media/image57.svg"/><Relationship Id="rId4" Type="http://schemas.openxmlformats.org/officeDocument/2006/relationships/image" Target="../media/image44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4.svg"/><Relationship Id="rId7" Type="http://schemas.openxmlformats.org/officeDocument/2006/relationships/image" Target="../media/image2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6.svg"/><Relationship Id="rId10" Type="http://schemas.openxmlformats.org/officeDocument/2006/relationships/image" Target="../media/image36.sv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4.svg"/><Relationship Id="rId7" Type="http://schemas.openxmlformats.org/officeDocument/2006/relationships/image" Target="../media/image2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6.svg"/><Relationship Id="rId10" Type="http://schemas.openxmlformats.org/officeDocument/2006/relationships/image" Target="../media/image36.sv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4.svg"/><Relationship Id="rId7" Type="http://schemas.openxmlformats.org/officeDocument/2006/relationships/image" Target="../media/image2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6.svg"/><Relationship Id="rId10" Type="http://schemas.openxmlformats.org/officeDocument/2006/relationships/image" Target="../media/image36.sv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svg"/><Relationship Id="rId7" Type="http://schemas.openxmlformats.org/officeDocument/2006/relationships/image" Target="../media/image27.svg"/><Relationship Id="rId12" Type="http://schemas.openxmlformats.org/officeDocument/2006/relationships/image" Target="../media/image6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1.pn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svg"/><Relationship Id="rId3" Type="http://schemas.openxmlformats.org/officeDocument/2006/relationships/image" Target="../media/image64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2" Type="http://schemas.openxmlformats.org/officeDocument/2006/relationships/image" Target="../media/image6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6.svg"/><Relationship Id="rId5" Type="http://schemas.openxmlformats.org/officeDocument/2006/relationships/image" Target="../media/image4.svg"/><Relationship Id="rId15" Type="http://schemas.openxmlformats.org/officeDocument/2006/relationships/image" Target="../media/image22.svg"/><Relationship Id="rId10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6.svg"/><Relationship Id="rId10" Type="http://schemas.openxmlformats.org/officeDocument/2006/relationships/image" Target="../media/image30.sv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2.jpe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27.svg"/><Relationship Id="rId12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7.png"/><Relationship Id="rId5" Type="http://schemas.openxmlformats.org/officeDocument/2006/relationships/image" Target="../media/image6.svg"/><Relationship Id="rId15" Type="http://schemas.openxmlformats.org/officeDocument/2006/relationships/image" Target="../media/image41.jpe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6.svg"/><Relationship Id="rId1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hyperlink" Target="https://www.stoploansharks.co.uk" TargetMode="External"/><Relationship Id="rId5" Type="http://schemas.openxmlformats.org/officeDocument/2006/relationships/image" Target="../media/image6.svg"/><Relationship Id="rId10" Type="http://schemas.openxmlformats.org/officeDocument/2006/relationships/hyperlink" Target="mailto:reportaloanshark@stoploansharks.gov.uk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svg"/><Relationship Id="rId7" Type="http://schemas.openxmlformats.org/officeDocument/2006/relationships/image" Target="../media/image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5.svg"/><Relationship Id="rId10" Type="http://schemas.openxmlformats.org/officeDocument/2006/relationships/image" Target="../media/image51.jpeg"/><Relationship Id="rId4" Type="http://schemas.openxmlformats.org/officeDocument/2006/relationships/image" Target="../media/image44.png"/><Relationship Id="rId9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svg"/><Relationship Id="rId7" Type="http://schemas.openxmlformats.org/officeDocument/2006/relationships/image" Target="../media/image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5.svg"/><Relationship Id="rId10" Type="http://schemas.openxmlformats.org/officeDocument/2006/relationships/image" Target="../media/image52.jpeg"/><Relationship Id="rId4" Type="http://schemas.openxmlformats.org/officeDocument/2006/relationships/image" Target="../media/image44.pn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82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8332" y="5356162"/>
            <a:ext cx="5178955" cy="4939429"/>
          </a:xfrm>
          <a:custGeom>
            <a:avLst/>
            <a:gdLst/>
            <a:ahLst/>
            <a:cxnLst/>
            <a:rect l="l" t="t" r="r" b="b"/>
            <a:pathLst>
              <a:path w="5178955" h="4939429">
                <a:moveTo>
                  <a:pt x="0" y="0"/>
                </a:moveTo>
                <a:lnTo>
                  <a:pt x="5178955" y="0"/>
                </a:lnTo>
                <a:lnTo>
                  <a:pt x="5178955" y="4939429"/>
                </a:lnTo>
                <a:lnTo>
                  <a:pt x="0" y="4939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9510876">
            <a:off x="14405989" y="5499665"/>
            <a:ext cx="4114952" cy="4534382"/>
          </a:xfrm>
          <a:custGeom>
            <a:avLst/>
            <a:gdLst/>
            <a:ahLst/>
            <a:cxnLst/>
            <a:rect l="l" t="t" r="r" b="b"/>
            <a:pathLst>
              <a:path w="4114952" h="4534382">
                <a:moveTo>
                  <a:pt x="0" y="0"/>
                </a:moveTo>
                <a:lnTo>
                  <a:pt x="4114952" y="0"/>
                </a:lnTo>
                <a:lnTo>
                  <a:pt x="4114952" y="4534382"/>
                </a:lnTo>
                <a:lnTo>
                  <a:pt x="0" y="453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2468678" y="542974"/>
            <a:ext cx="13565765" cy="8868619"/>
          </a:xfrm>
          <a:custGeom>
            <a:avLst/>
            <a:gdLst/>
            <a:ahLst/>
            <a:cxnLst/>
            <a:rect l="l" t="t" r="r" b="b"/>
            <a:pathLst>
              <a:path w="13565765" h="8868619">
                <a:moveTo>
                  <a:pt x="0" y="0"/>
                </a:moveTo>
                <a:lnTo>
                  <a:pt x="13565764" y="0"/>
                </a:lnTo>
                <a:lnTo>
                  <a:pt x="13565764" y="8868619"/>
                </a:lnTo>
                <a:lnTo>
                  <a:pt x="0" y="88686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10800000">
            <a:off x="1820059" y="4394918"/>
            <a:ext cx="446443" cy="493989"/>
          </a:xfrm>
          <a:custGeom>
            <a:avLst/>
            <a:gdLst/>
            <a:ahLst/>
            <a:cxnLst/>
            <a:rect l="l" t="t" r="r" b="b"/>
            <a:pathLst>
              <a:path w="446443" h="493989">
                <a:moveTo>
                  <a:pt x="0" y="0"/>
                </a:moveTo>
                <a:lnTo>
                  <a:pt x="446443" y="0"/>
                </a:lnTo>
                <a:lnTo>
                  <a:pt x="446443" y="493989"/>
                </a:lnTo>
                <a:lnTo>
                  <a:pt x="0" y="4939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10800000">
            <a:off x="1617439" y="4811067"/>
            <a:ext cx="300437" cy="332433"/>
          </a:xfrm>
          <a:custGeom>
            <a:avLst/>
            <a:gdLst/>
            <a:ahLst/>
            <a:cxnLst/>
            <a:rect l="l" t="t" r="r" b="b"/>
            <a:pathLst>
              <a:path w="300437" h="332433">
                <a:moveTo>
                  <a:pt x="0" y="0"/>
                </a:moveTo>
                <a:lnTo>
                  <a:pt x="300437" y="0"/>
                </a:lnTo>
                <a:lnTo>
                  <a:pt x="300437" y="332433"/>
                </a:lnTo>
                <a:lnTo>
                  <a:pt x="0" y="332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586181">
            <a:off x="12814011" y="5507023"/>
            <a:ext cx="4921977" cy="5313875"/>
          </a:xfrm>
          <a:custGeom>
            <a:avLst/>
            <a:gdLst/>
            <a:ahLst/>
            <a:cxnLst/>
            <a:rect l="l" t="t" r="r" b="b"/>
            <a:pathLst>
              <a:path w="4921977" h="5313875">
                <a:moveTo>
                  <a:pt x="0" y="0"/>
                </a:moveTo>
                <a:lnTo>
                  <a:pt x="4921976" y="0"/>
                </a:lnTo>
                <a:lnTo>
                  <a:pt x="4921976" y="5313875"/>
                </a:lnTo>
                <a:lnTo>
                  <a:pt x="0" y="5313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535669" y="3164661"/>
            <a:ext cx="9620992" cy="479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2388"/>
              </a:lnSpc>
              <a:spcBef>
                <a:spcPct val="0"/>
              </a:spcBef>
            </a:pPr>
            <a:r>
              <a:rPr lang="en-US" sz="12388">
                <a:solidFill>
                  <a:srgbClr val="144A4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SUPPORTING THE COMMUNITY</a:t>
            </a:r>
          </a:p>
        </p:txBody>
      </p:sp>
      <p:sp>
        <p:nvSpPr>
          <p:cNvPr id="9" name="Freeform 9"/>
          <p:cNvSpPr/>
          <p:nvPr/>
        </p:nvSpPr>
        <p:spPr>
          <a:xfrm>
            <a:off x="14156170" y="886942"/>
            <a:ext cx="3103130" cy="2470868"/>
          </a:xfrm>
          <a:custGeom>
            <a:avLst/>
            <a:gdLst/>
            <a:ahLst/>
            <a:cxnLst/>
            <a:rect l="l" t="t" r="r" b="b"/>
            <a:pathLst>
              <a:path w="3103130" h="2470868">
                <a:moveTo>
                  <a:pt x="0" y="0"/>
                </a:moveTo>
                <a:lnTo>
                  <a:pt x="3103130" y="0"/>
                </a:lnTo>
                <a:lnTo>
                  <a:pt x="3103130" y="2470868"/>
                </a:lnTo>
                <a:lnTo>
                  <a:pt x="0" y="2470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765030" y="4780755"/>
            <a:ext cx="4435250" cy="7856442"/>
            <a:chOff x="0" y="0"/>
            <a:chExt cx="5913667" cy="10475256"/>
          </a:xfrm>
        </p:grpSpPr>
        <p:grpSp>
          <p:nvGrpSpPr>
            <p:cNvPr id="11" name="Group 11"/>
            <p:cNvGrpSpPr/>
            <p:nvPr/>
          </p:nvGrpSpPr>
          <p:grpSpPr>
            <a:xfrm>
              <a:off x="1075194" y="5992661"/>
              <a:ext cx="2795086" cy="4482595"/>
              <a:chOff x="0" y="0"/>
              <a:chExt cx="506815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0681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06815" h="812800">
                    <a:moveTo>
                      <a:pt x="0" y="0"/>
                    </a:moveTo>
                    <a:lnTo>
                      <a:pt x="506815" y="0"/>
                    </a:lnTo>
                    <a:lnTo>
                      <a:pt x="50681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506815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0" y="0"/>
              <a:ext cx="5913667" cy="6866376"/>
            </a:xfrm>
            <a:custGeom>
              <a:avLst/>
              <a:gdLst/>
              <a:ahLst/>
              <a:cxnLst/>
              <a:rect l="l" t="t" r="r" b="b"/>
              <a:pathLst>
                <a:path w="5913667" h="6866376">
                  <a:moveTo>
                    <a:pt x="0" y="0"/>
                  </a:moveTo>
                  <a:lnTo>
                    <a:pt x="5913667" y="0"/>
                  </a:lnTo>
                  <a:lnTo>
                    <a:pt x="5913667" y="6866376"/>
                  </a:lnTo>
                  <a:lnTo>
                    <a:pt x="0" y="6866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AutoShape 15"/>
            <p:cNvSpPr/>
            <p:nvPr/>
          </p:nvSpPr>
          <p:spPr>
            <a:xfrm flipV="1">
              <a:off x="2500407" y="6948608"/>
              <a:ext cx="0" cy="1285351"/>
            </a:xfrm>
            <a:prstGeom prst="line">
              <a:avLst/>
            </a:prstGeom>
            <a:ln w="55341" cap="rnd">
              <a:solidFill>
                <a:srgbClr val="13223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Freeform 16"/>
          <p:cNvSpPr/>
          <p:nvPr/>
        </p:nvSpPr>
        <p:spPr>
          <a:xfrm rot="-3122028">
            <a:off x="3798843" y="2321848"/>
            <a:ext cx="710391" cy="413803"/>
          </a:xfrm>
          <a:custGeom>
            <a:avLst/>
            <a:gdLst/>
            <a:ahLst/>
            <a:cxnLst/>
            <a:rect l="l" t="t" r="r" b="b"/>
            <a:pathLst>
              <a:path w="710391" h="413803">
                <a:moveTo>
                  <a:pt x="0" y="0"/>
                </a:moveTo>
                <a:lnTo>
                  <a:pt x="710390" y="0"/>
                </a:lnTo>
                <a:lnTo>
                  <a:pt x="710390" y="413803"/>
                </a:lnTo>
                <a:lnTo>
                  <a:pt x="0" y="413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-1386032">
            <a:off x="16306586" y="5919928"/>
            <a:ext cx="644809" cy="488443"/>
          </a:xfrm>
          <a:custGeom>
            <a:avLst/>
            <a:gdLst/>
            <a:ahLst/>
            <a:cxnLst/>
            <a:rect l="l" t="t" r="r" b="b"/>
            <a:pathLst>
              <a:path w="644809" h="488443">
                <a:moveTo>
                  <a:pt x="0" y="0"/>
                </a:moveTo>
                <a:lnTo>
                  <a:pt x="644809" y="0"/>
                </a:lnTo>
                <a:lnTo>
                  <a:pt x="644809" y="488443"/>
                </a:lnTo>
                <a:lnTo>
                  <a:pt x="0" y="48844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-1571697">
            <a:off x="-171131" y="1948453"/>
            <a:ext cx="2079175" cy="1975216"/>
          </a:xfrm>
          <a:custGeom>
            <a:avLst/>
            <a:gdLst/>
            <a:ahLst/>
            <a:cxnLst/>
            <a:rect l="l" t="t" r="r" b="b"/>
            <a:pathLst>
              <a:path w="2079175" h="1975216">
                <a:moveTo>
                  <a:pt x="0" y="0"/>
                </a:moveTo>
                <a:lnTo>
                  <a:pt x="2079175" y="0"/>
                </a:lnTo>
                <a:lnTo>
                  <a:pt x="2079175" y="1975216"/>
                </a:lnTo>
                <a:lnTo>
                  <a:pt x="0" y="19752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837745">
            <a:off x="16587592" y="3405962"/>
            <a:ext cx="1804041" cy="1810832"/>
          </a:xfrm>
          <a:custGeom>
            <a:avLst/>
            <a:gdLst/>
            <a:ahLst/>
            <a:cxnLst/>
            <a:rect l="l" t="t" r="r" b="b"/>
            <a:pathLst>
              <a:path w="1804041" h="1810832">
                <a:moveTo>
                  <a:pt x="0" y="0"/>
                </a:moveTo>
                <a:lnTo>
                  <a:pt x="1804041" y="0"/>
                </a:lnTo>
                <a:lnTo>
                  <a:pt x="1804041" y="1810832"/>
                </a:lnTo>
                <a:lnTo>
                  <a:pt x="0" y="181083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126344" y="809595"/>
            <a:ext cx="6438660" cy="2625563"/>
          </a:xfrm>
          <a:custGeom>
            <a:avLst/>
            <a:gdLst/>
            <a:ahLst/>
            <a:cxnLst/>
            <a:rect l="l" t="t" r="r" b="b"/>
            <a:pathLst>
              <a:path w="6438660" h="2625563">
                <a:moveTo>
                  <a:pt x="0" y="0"/>
                </a:moveTo>
                <a:lnTo>
                  <a:pt x="6438660" y="0"/>
                </a:lnTo>
                <a:lnTo>
                  <a:pt x="6438660" y="2625563"/>
                </a:lnTo>
                <a:lnTo>
                  <a:pt x="0" y="262556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172" y="-952"/>
            <a:ext cx="3438548" cy="3206446"/>
          </a:xfrm>
          <a:custGeom>
            <a:avLst/>
            <a:gdLst/>
            <a:ahLst/>
            <a:cxnLst/>
            <a:rect l="l" t="t" r="r" b="b"/>
            <a:pathLst>
              <a:path w="3438548" h="3206446">
                <a:moveTo>
                  <a:pt x="0" y="0"/>
                </a:moveTo>
                <a:lnTo>
                  <a:pt x="3438548" y="0"/>
                </a:lnTo>
                <a:lnTo>
                  <a:pt x="3438548" y="3206446"/>
                </a:lnTo>
                <a:lnTo>
                  <a:pt x="0" y="320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77368">
            <a:off x="14496211" y="6194281"/>
            <a:ext cx="3942182" cy="4524743"/>
          </a:xfrm>
          <a:custGeom>
            <a:avLst/>
            <a:gdLst/>
            <a:ahLst/>
            <a:cxnLst/>
            <a:rect l="l" t="t" r="r" b="b"/>
            <a:pathLst>
              <a:path w="3942182" h="4524743">
                <a:moveTo>
                  <a:pt x="0" y="0"/>
                </a:moveTo>
                <a:lnTo>
                  <a:pt x="3942182" y="0"/>
                </a:lnTo>
                <a:lnTo>
                  <a:pt x="3942182" y="4524743"/>
                </a:lnTo>
                <a:lnTo>
                  <a:pt x="0" y="4524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955521" y="1664289"/>
            <a:ext cx="10329288" cy="6752772"/>
          </a:xfrm>
          <a:custGeom>
            <a:avLst/>
            <a:gdLst/>
            <a:ahLst/>
            <a:cxnLst/>
            <a:rect l="l" t="t" r="r" b="b"/>
            <a:pathLst>
              <a:path w="10329288" h="6752772">
                <a:moveTo>
                  <a:pt x="0" y="0"/>
                </a:moveTo>
                <a:lnTo>
                  <a:pt x="10329288" y="0"/>
                </a:lnTo>
                <a:lnTo>
                  <a:pt x="10329288" y="6752773"/>
                </a:lnTo>
                <a:lnTo>
                  <a:pt x="0" y="6752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3906716">
            <a:off x="16541683" y="463363"/>
            <a:ext cx="1603076" cy="1954971"/>
          </a:xfrm>
          <a:custGeom>
            <a:avLst/>
            <a:gdLst/>
            <a:ahLst/>
            <a:cxnLst/>
            <a:rect l="l" t="t" r="r" b="b"/>
            <a:pathLst>
              <a:path w="1603076" h="1954971">
                <a:moveTo>
                  <a:pt x="0" y="0"/>
                </a:moveTo>
                <a:lnTo>
                  <a:pt x="1603076" y="0"/>
                </a:lnTo>
                <a:lnTo>
                  <a:pt x="1603076" y="1954970"/>
                </a:lnTo>
                <a:lnTo>
                  <a:pt x="0" y="1954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443245">
            <a:off x="10467583" y="1401673"/>
            <a:ext cx="6310768" cy="7888460"/>
            <a:chOff x="0" y="0"/>
            <a:chExt cx="6350000" cy="7937500"/>
          </a:xfrm>
        </p:grpSpPr>
        <p:sp>
          <p:nvSpPr>
            <p:cNvPr id="7" name="Freeform 7"/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FFAE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10"/>
              <a:stretch>
                <a:fillRect l="-54921" r="-5492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550222" y="2176027"/>
            <a:ext cx="8921123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09"/>
              </a:lnSpc>
            </a:pPr>
            <a:r>
              <a:rPr lang="en-US" sz="60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SAVING MONEY - </a:t>
            </a:r>
          </a:p>
          <a:p>
            <a:pPr algn="l">
              <a:lnSpc>
                <a:spcPts val="6159"/>
              </a:lnSpc>
            </a:pPr>
            <a:r>
              <a:rPr lang="en-US" sz="55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CHRISTMAS SAVING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29376" y="4143070"/>
            <a:ext cx="7358145" cy="387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You can make unlimited withdrawals from this account between 1st November and 24th December each year.</a:t>
            </a:r>
          </a:p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From 25th December you will not be able to make withdrawals until 1st November the following year.</a:t>
            </a:r>
          </a:p>
          <a:p>
            <a:pPr algn="l">
              <a:lnSpc>
                <a:spcPts val="3750"/>
              </a:lnSpc>
            </a:pPr>
            <a:endParaRPr lang="en-US" sz="3000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172" y="-952"/>
            <a:ext cx="3438548" cy="3206446"/>
          </a:xfrm>
          <a:custGeom>
            <a:avLst/>
            <a:gdLst/>
            <a:ahLst/>
            <a:cxnLst/>
            <a:rect l="l" t="t" r="r" b="b"/>
            <a:pathLst>
              <a:path w="3438548" h="3206446">
                <a:moveTo>
                  <a:pt x="0" y="0"/>
                </a:moveTo>
                <a:lnTo>
                  <a:pt x="3438548" y="0"/>
                </a:lnTo>
                <a:lnTo>
                  <a:pt x="3438548" y="3206446"/>
                </a:lnTo>
                <a:lnTo>
                  <a:pt x="0" y="320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77368">
            <a:off x="14496211" y="6194281"/>
            <a:ext cx="3942182" cy="4524743"/>
          </a:xfrm>
          <a:custGeom>
            <a:avLst/>
            <a:gdLst/>
            <a:ahLst/>
            <a:cxnLst/>
            <a:rect l="l" t="t" r="r" b="b"/>
            <a:pathLst>
              <a:path w="3942182" h="4524743">
                <a:moveTo>
                  <a:pt x="0" y="0"/>
                </a:moveTo>
                <a:lnTo>
                  <a:pt x="3942182" y="0"/>
                </a:lnTo>
                <a:lnTo>
                  <a:pt x="3942182" y="4524743"/>
                </a:lnTo>
                <a:lnTo>
                  <a:pt x="0" y="4524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955521" y="1664289"/>
            <a:ext cx="10329288" cy="6752772"/>
          </a:xfrm>
          <a:custGeom>
            <a:avLst/>
            <a:gdLst/>
            <a:ahLst/>
            <a:cxnLst/>
            <a:rect l="l" t="t" r="r" b="b"/>
            <a:pathLst>
              <a:path w="10329288" h="6752772">
                <a:moveTo>
                  <a:pt x="0" y="0"/>
                </a:moveTo>
                <a:lnTo>
                  <a:pt x="10329288" y="0"/>
                </a:lnTo>
                <a:lnTo>
                  <a:pt x="10329288" y="6752773"/>
                </a:lnTo>
                <a:lnTo>
                  <a:pt x="0" y="6752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3906716">
            <a:off x="16541683" y="463363"/>
            <a:ext cx="1603076" cy="1954971"/>
          </a:xfrm>
          <a:custGeom>
            <a:avLst/>
            <a:gdLst/>
            <a:ahLst/>
            <a:cxnLst/>
            <a:rect l="l" t="t" r="r" b="b"/>
            <a:pathLst>
              <a:path w="1603076" h="1954971">
                <a:moveTo>
                  <a:pt x="0" y="0"/>
                </a:moveTo>
                <a:lnTo>
                  <a:pt x="1603076" y="0"/>
                </a:lnTo>
                <a:lnTo>
                  <a:pt x="1603076" y="1954970"/>
                </a:lnTo>
                <a:lnTo>
                  <a:pt x="0" y="1954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443245">
            <a:off x="10467583" y="1401673"/>
            <a:ext cx="6310768" cy="7888460"/>
            <a:chOff x="0" y="0"/>
            <a:chExt cx="6350000" cy="7937500"/>
          </a:xfrm>
        </p:grpSpPr>
        <p:sp>
          <p:nvSpPr>
            <p:cNvPr id="7" name="Freeform 7"/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FFAE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10"/>
              <a:stretch>
                <a:fillRect l="-46850" r="-4685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550222" y="2176027"/>
            <a:ext cx="8921123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09"/>
              </a:lnSpc>
            </a:pPr>
            <a:r>
              <a:rPr lang="en-US" sz="60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SAVING MONEY - </a:t>
            </a:r>
          </a:p>
          <a:p>
            <a:pPr algn="l">
              <a:lnSpc>
                <a:spcPts val="6159"/>
              </a:lnSpc>
            </a:pPr>
            <a:r>
              <a:rPr lang="en-US" sz="55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YOUNG SAVERS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29376" y="4143070"/>
            <a:ext cx="7358145" cy="387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Saving regularly can help you reach these goals and we offer 2% interest on all Young Savers accounts.</a:t>
            </a:r>
          </a:p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Anyone under 16 years and living in Kent or Medway can open a Young Savers account with us and can save as little or as much as they need.</a:t>
            </a:r>
          </a:p>
          <a:p>
            <a:pPr algn="l">
              <a:lnSpc>
                <a:spcPts val="3750"/>
              </a:lnSpc>
            </a:pPr>
            <a:endParaRPr lang="en-US" sz="3000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172" y="-952"/>
            <a:ext cx="3438548" cy="3206446"/>
          </a:xfrm>
          <a:custGeom>
            <a:avLst/>
            <a:gdLst/>
            <a:ahLst/>
            <a:cxnLst/>
            <a:rect l="l" t="t" r="r" b="b"/>
            <a:pathLst>
              <a:path w="3438548" h="3206446">
                <a:moveTo>
                  <a:pt x="0" y="0"/>
                </a:moveTo>
                <a:lnTo>
                  <a:pt x="3438548" y="0"/>
                </a:lnTo>
                <a:lnTo>
                  <a:pt x="3438548" y="3206446"/>
                </a:lnTo>
                <a:lnTo>
                  <a:pt x="0" y="320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77368">
            <a:off x="14496211" y="6194281"/>
            <a:ext cx="3942182" cy="4524743"/>
          </a:xfrm>
          <a:custGeom>
            <a:avLst/>
            <a:gdLst/>
            <a:ahLst/>
            <a:cxnLst/>
            <a:rect l="l" t="t" r="r" b="b"/>
            <a:pathLst>
              <a:path w="3942182" h="4524743">
                <a:moveTo>
                  <a:pt x="0" y="0"/>
                </a:moveTo>
                <a:lnTo>
                  <a:pt x="3942182" y="0"/>
                </a:lnTo>
                <a:lnTo>
                  <a:pt x="3942182" y="4524743"/>
                </a:lnTo>
                <a:lnTo>
                  <a:pt x="0" y="4524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955521" y="1664289"/>
            <a:ext cx="10329288" cy="6752772"/>
          </a:xfrm>
          <a:custGeom>
            <a:avLst/>
            <a:gdLst/>
            <a:ahLst/>
            <a:cxnLst/>
            <a:rect l="l" t="t" r="r" b="b"/>
            <a:pathLst>
              <a:path w="10329288" h="6752772">
                <a:moveTo>
                  <a:pt x="0" y="0"/>
                </a:moveTo>
                <a:lnTo>
                  <a:pt x="10329288" y="0"/>
                </a:lnTo>
                <a:lnTo>
                  <a:pt x="10329288" y="6752773"/>
                </a:lnTo>
                <a:lnTo>
                  <a:pt x="0" y="6752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443245">
            <a:off x="9624949" y="1401673"/>
            <a:ext cx="6310768" cy="7888460"/>
            <a:chOff x="0" y="0"/>
            <a:chExt cx="6350000" cy="7937500"/>
          </a:xfrm>
        </p:grpSpPr>
        <p:sp>
          <p:nvSpPr>
            <p:cNvPr id="6" name="Freeform 6"/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FFAE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8"/>
              <a:stretch>
                <a:fillRect l="-118840" r="-3482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 rot="940875" flipH="1">
            <a:off x="16399265" y="434114"/>
            <a:ext cx="1865367" cy="1189172"/>
          </a:xfrm>
          <a:custGeom>
            <a:avLst/>
            <a:gdLst/>
            <a:ahLst/>
            <a:cxnLst/>
            <a:rect l="l" t="t" r="r" b="b"/>
            <a:pathLst>
              <a:path w="1865367" h="1189172">
                <a:moveTo>
                  <a:pt x="1865368" y="0"/>
                </a:moveTo>
                <a:lnTo>
                  <a:pt x="0" y="0"/>
                </a:lnTo>
                <a:lnTo>
                  <a:pt x="0" y="1189172"/>
                </a:lnTo>
                <a:lnTo>
                  <a:pt x="1865368" y="1189172"/>
                </a:lnTo>
                <a:lnTo>
                  <a:pt x="186536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818965" y="2505539"/>
            <a:ext cx="563577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09"/>
              </a:lnSpc>
            </a:pPr>
            <a:r>
              <a:rPr lang="en-US" sz="60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CREDIT SCORES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2818965" y="3563207"/>
            <a:ext cx="6562205" cy="387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What is a credit score?</a:t>
            </a:r>
          </a:p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Why does it matter?</a:t>
            </a:r>
          </a:p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How to improve it ?</a:t>
            </a:r>
          </a:p>
          <a:p>
            <a:pPr marL="1295406" lvl="2" indent="-431802" algn="l">
              <a:lnSpc>
                <a:spcPts val="3750"/>
              </a:lnSpc>
              <a:buFont typeface="Arial"/>
              <a:buChar char="⚬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Pay bills on time </a:t>
            </a:r>
          </a:p>
          <a:p>
            <a:pPr marL="1295406" lvl="2" indent="-431802" algn="l">
              <a:lnSpc>
                <a:spcPts val="3750"/>
              </a:lnSpc>
              <a:buFont typeface="Arial"/>
              <a:buChar char="⚬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Keep credit utilisation low </a:t>
            </a:r>
          </a:p>
          <a:p>
            <a:pPr marL="1295406" lvl="2" indent="-431802" algn="l">
              <a:lnSpc>
                <a:spcPts val="3750"/>
              </a:lnSpc>
              <a:buFont typeface="Arial"/>
              <a:buChar char="⚬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Check your credit report regularly </a:t>
            </a:r>
          </a:p>
          <a:p>
            <a:pPr algn="l">
              <a:lnSpc>
                <a:spcPts val="3750"/>
              </a:lnSpc>
            </a:pPr>
            <a:endParaRPr lang="en-US" sz="3000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10459">
            <a:off x="-610108" y="-377597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955521" y="1664289"/>
            <a:ext cx="10329288" cy="6752772"/>
          </a:xfrm>
          <a:custGeom>
            <a:avLst/>
            <a:gdLst/>
            <a:ahLst/>
            <a:cxnLst/>
            <a:rect l="l" t="t" r="r" b="b"/>
            <a:pathLst>
              <a:path w="10329288" h="6752772">
                <a:moveTo>
                  <a:pt x="0" y="0"/>
                </a:moveTo>
                <a:lnTo>
                  <a:pt x="10329288" y="0"/>
                </a:lnTo>
                <a:lnTo>
                  <a:pt x="10329288" y="6752773"/>
                </a:lnTo>
                <a:lnTo>
                  <a:pt x="0" y="6752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5455257">
            <a:off x="13610757" y="6006072"/>
            <a:ext cx="4913194" cy="4114800"/>
          </a:xfrm>
          <a:custGeom>
            <a:avLst/>
            <a:gdLst/>
            <a:ahLst/>
            <a:cxnLst/>
            <a:rect l="l" t="t" r="r" b="b"/>
            <a:pathLst>
              <a:path w="4913194" h="4114800">
                <a:moveTo>
                  <a:pt x="0" y="0"/>
                </a:moveTo>
                <a:lnTo>
                  <a:pt x="4913194" y="0"/>
                </a:lnTo>
                <a:lnTo>
                  <a:pt x="4913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443245">
            <a:off x="10229183" y="1401673"/>
            <a:ext cx="6310768" cy="7888460"/>
            <a:chOff x="0" y="0"/>
            <a:chExt cx="6350000" cy="7937500"/>
          </a:xfrm>
        </p:grpSpPr>
        <p:sp>
          <p:nvSpPr>
            <p:cNvPr id="6" name="Freeform 6"/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FFAE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8"/>
              <a:stretch>
                <a:fillRect l="-77478" r="-1585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 rot="6722449">
            <a:off x="15539132" y="-240048"/>
            <a:ext cx="1580861" cy="1686251"/>
          </a:xfrm>
          <a:custGeom>
            <a:avLst/>
            <a:gdLst/>
            <a:ahLst/>
            <a:cxnLst/>
            <a:rect l="l" t="t" r="r" b="b"/>
            <a:pathLst>
              <a:path w="1580861" h="1686251">
                <a:moveTo>
                  <a:pt x="0" y="0"/>
                </a:moveTo>
                <a:lnTo>
                  <a:pt x="1580861" y="0"/>
                </a:lnTo>
                <a:lnTo>
                  <a:pt x="1580861" y="1686252"/>
                </a:lnTo>
                <a:lnTo>
                  <a:pt x="0" y="16862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923684" y="2222206"/>
            <a:ext cx="8392962" cy="107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74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SAVER LOANS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63301" y="3688936"/>
            <a:ext cx="7208061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Our Ethical Saver Loans are unique to credit unions and turn borrowers into savers.</a:t>
            </a:r>
          </a:p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 Each time you make a repayment, a portion of your money will be put into a savings account.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10459">
            <a:off x="-610108" y="-377597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955521" y="1664289"/>
            <a:ext cx="10329288" cy="6752772"/>
          </a:xfrm>
          <a:custGeom>
            <a:avLst/>
            <a:gdLst/>
            <a:ahLst/>
            <a:cxnLst/>
            <a:rect l="l" t="t" r="r" b="b"/>
            <a:pathLst>
              <a:path w="10329288" h="6752772">
                <a:moveTo>
                  <a:pt x="0" y="0"/>
                </a:moveTo>
                <a:lnTo>
                  <a:pt x="10329288" y="0"/>
                </a:lnTo>
                <a:lnTo>
                  <a:pt x="10329288" y="6752773"/>
                </a:lnTo>
                <a:lnTo>
                  <a:pt x="0" y="6752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5455257">
            <a:off x="13610757" y="6006072"/>
            <a:ext cx="4913194" cy="4114800"/>
          </a:xfrm>
          <a:custGeom>
            <a:avLst/>
            <a:gdLst/>
            <a:ahLst/>
            <a:cxnLst/>
            <a:rect l="l" t="t" r="r" b="b"/>
            <a:pathLst>
              <a:path w="4913194" h="4114800">
                <a:moveTo>
                  <a:pt x="0" y="0"/>
                </a:moveTo>
                <a:lnTo>
                  <a:pt x="4913194" y="0"/>
                </a:lnTo>
                <a:lnTo>
                  <a:pt x="4913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443245">
            <a:off x="11496283" y="1629893"/>
            <a:ext cx="6310768" cy="7888460"/>
            <a:chOff x="0" y="0"/>
            <a:chExt cx="6350000" cy="7937500"/>
          </a:xfrm>
        </p:grpSpPr>
        <p:sp>
          <p:nvSpPr>
            <p:cNvPr id="6" name="Freeform 6"/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FFAE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8"/>
              <a:stretch>
                <a:fillRect l="-85006" r="-869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 rot="6722449">
            <a:off x="15539132" y="-240048"/>
            <a:ext cx="1580861" cy="1686251"/>
          </a:xfrm>
          <a:custGeom>
            <a:avLst/>
            <a:gdLst/>
            <a:ahLst/>
            <a:cxnLst/>
            <a:rect l="l" t="t" r="r" b="b"/>
            <a:pathLst>
              <a:path w="1580861" h="1686251">
                <a:moveTo>
                  <a:pt x="0" y="0"/>
                </a:moveTo>
                <a:lnTo>
                  <a:pt x="1580861" y="0"/>
                </a:lnTo>
                <a:lnTo>
                  <a:pt x="1580861" y="1686252"/>
                </a:lnTo>
                <a:lnTo>
                  <a:pt x="0" y="16862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363301" y="2222206"/>
            <a:ext cx="9784167" cy="107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74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FAMILY SAVER LOANS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63301" y="3688936"/>
            <a:ext cx="7208061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Ethical Loans you can repay using your Child Benefit payments.</a:t>
            </a:r>
          </a:p>
          <a:p>
            <a:pPr algn="l">
              <a:lnSpc>
                <a:spcPts val="3750"/>
              </a:lnSpc>
            </a:pPr>
            <a:endParaRPr lang="en-US" sz="3000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Repayments can be made in line with how you receive your Child Benefit, weekly or 4 weekly.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10459">
            <a:off x="-610108" y="-377597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67873" y="1028700"/>
            <a:ext cx="11509595" cy="7524397"/>
          </a:xfrm>
          <a:custGeom>
            <a:avLst/>
            <a:gdLst/>
            <a:ahLst/>
            <a:cxnLst/>
            <a:rect l="l" t="t" r="r" b="b"/>
            <a:pathLst>
              <a:path w="11509595" h="7524397">
                <a:moveTo>
                  <a:pt x="0" y="0"/>
                </a:moveTo>
                <a:lnTo>
                  <a:pt x="11509594" y="0"/>
                </a:lnTo>
                <a:lnTo>
                  <a:pt x="11509594" y="7524397"/>
                </a:lnTo>
                <a:lnTo>
                  <a:pt x="0" y="7524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5455257">
            <a:off x="13610757" y="6006072"/>
            <a:ext cx="4913194" cy="4114800"/>
          </a:xfrm>
          <a:custGeom>
            <a:avLst/>
            <a:gdLst/>
            <a:ahLst/>
            <a:cxnLst/>
            <a:rect l="l" t="t" r="r" b="b"/>
            <a:pathLst>
              <a:path w="4913194" h="4114800">
                <a:moveTo>
                  <a:pt x="0" y="0"/>
                </a:moveTo>
                <a:lnTo>
                  <a:pt x="4913194" y="0"/>
                </a:lnTo>
                <a:lnTo>
                  <a:pt x="4913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443245">
            <a:off x="11496283" y="1629893"/>
            <a:ext cx="6310768" cy="7888460"/>
            <a:chOff x="0" y="0"/>
            <a:chExt cx="6350000" cy="7937500"/>
          </a:xfrm>
        </p:grpSpPr>
        <p:sp>
          <p:nvSpPr>
            <p:cNvPr id="6" name="Freeform 6"/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FFAE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8"/>
              <a:stretch>
                <a:fillRect l="-39465" r="-3946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 rot="6722449">
            <a:off x="15539132" y="-240048"/>
            <a:ext cx="1580861" cy="1686251"/>
          </a:xfrm>
          <a:custGeom>
            <a:avLst/>
            <a:gdLst/>
            <a:ahLst/>
            <a:cxnLst/>
            <a:rect l="l" t="t" r="r" b="b"/>
            <a:pathLst>
              <a:path w="1580861" h="1686251">
                <a:moveTo>
                  <a:pt x="0" y="0"/>
                </a:moveTo>
                <a:lnTo>
                  <a:pt x="1580861" y="0"/>
                </a:lnTo>
                <a:lnTo>
                  <a:pt x="1580861" y="1686252"/>
                </a:lnTo>
                <a:lnTo>
                  <a:pt x="0" y="16862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796274" y="1548024"/>
            <a:ext cx="978416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69"/>
              </a:lnSpc>
            </a:pPr>
            <a:r>
              <a:rPr lang="en-US" sz="56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DEBT CONSOLIDATION LOANS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8194" y="2635387"/>
            <a:ext cx="9217140" cy="578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Our aim at Wave Community Bank is to help you reduce your monthly repayments and the overall interest you will repay, so you can clear your debts quicker.</a:t>
            </a:r>
          </a:p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If you have any of the following kinds of credit, a debt consolidation loan with us should help you save on interest repayments:</a:t>
            </a:r>
          </a:p>
          <a:p>
            <a:pPr marL="1295406" lvl="2" indent="-431802" algn="l">
              <a:lnSpc>
                <a:spcPts val="3750"/>
              </a:lnSpc>
              <a:buFont typeface="Arial"/>
              <a:buChar char="⚬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High interest loans – i.e. Peachy, Lending Stream, Loan Pig</a:t>
            </a:r>
          </a:p>
          <a:p>
            <a:pPr marL="1295406" lvl="2" indent="-431802" algn="l">
              <a:lnSpc>
                <a:spcPts val="3750"/>
              </a:lnSpc>
              <a:buFont typeface="Arial"/>
              <a:buChar char="⚬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Credit cards</a:t>
            </a:r>
          </a:p>
          <a:p>
            <a:pPr marL="1295406" lvl="2" indent="-431802" algn="l">
              <a:lnSpc>
                <a:spcPts val="3750"/>
              </a:lnSpc>
              <a:buFont typeface="Arial"/>
              <a:buChar char="⚬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Bank overdrafts</a:t>
            </a:r>
          </a:p>
          <a:p>
            <a:pPr algn="l">
              <a:lnSpc>
                <a:spcPts val="3750"/>
              </a:lnSpc>
            </a:pPr>
            <a:endParaRPr lang="en-US" sz="3000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10459">
            <a:off x="-610108" y="-377597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05359" y="1280073"/>
            <a:ext cx="10329288" cy="6752772"/>
          </a:xfrm>
          <a:custGeom>
            <a:avLst/>
            <a:gdLst/>
            <a:ahLst/>
            <a:cxnLst/>
            <a:rect l="l" t="t" r="r" b="b"/>
            <a:pathLst>
              <a:path w="10329288" h="6752772">
                <a:moveTo>
                  <a:pt x="0" y="0"/>
                </a:moveTo>
                <a:lnTo>
                  <a:pt x="10329288" y="0"/>
                </a:lnTo>
                <a:lnTo>
                  <a:pt x="10329288" y="6752772"/>
                </a:lnTo>
                <a:lnTo>
                  <a:pt x="0" y="6752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5455257">
            <a:off x="13610757" y="6006072"/>
            <a:ext cx="4913194" cy="4114800"/>
          </a:xfrm>
          <a:custGeom>
            <a:avLst/>
            <a:gdLst/>
            <a:ahLst/>
            <a:cxnLst/>
            <a:rect l="l" t="t" r="r" b="b"/>
            <a:pathLst>
              <a:path w="4913194" h="4114800">
                <a:moveTo>
                  <a:pt x="0" y="0"/>
                </a:moveTo>
                <a:lnTo>
                  <a:pt x="4913194" y="0"/>
                </a:lnTo>
                <a:lnTo>
                  <a:pt x="4913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6722449">
            <a:off x="15539132" y="-240048"/>
            <a:ext cx="1580861" cy="1686251"/>
          </a:xfrm>
          <a:custGeom>
            <a:avLst/>
            <a:gdLst/>
            <a:ahLst/>
            <a:cxnLst/>
            <a:rect l="l" t="t" r="r" b="b"/>
            <a:pathLst>
              <a:path w="1580861" h="1686251">
                <a:moveTo>
                  <a:pt x="0" y="0"/>
                </a:moveTo>
                <a:lnTo>
                  <a:pt x="1580861" y="0"/>
                </a:lnTo>
                <a:lnTo>
                  <a:pt x="1580861" y="1686252"/>
                </a:lnTo>
                <a:lnTo>
                  <a:pt x="0" y="1686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9888165" y="900028"/>
            <a:ext cx="8165139" cy="8165139"/>
          </a:xfrm>
          <a:custGeom>
            <a:avLst/>
            <a:gdLst/>
            <a:ahLst/>
            <a:cxnLst/>
            <a:rect l="l" t="t" r="r" b="b"/>
            <a:pathLst>
              <a:path w="8165139" h="8165139">
                <a:moveTo>
                  <a:pt x="0" y="0"/>
                </a:moveTo>
                <a:lnTo>
                  <a:pt x="8165139" y="0"/>
                </a:lnTo>
                <a:lnTo>
                  <a:pt x="8165139" y="8165139"/>
                </a:lnTo>
                <a:lnTo>
                  <a:pt x="0" y="81651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294610" y="1286200"/>
            <a:ext cx="3189284" cy="3189284"/>
          </a:xfrm>
          <a:custGeom>
            <a:avLst/>
            <a:gdLst/>
            <a:ahLst/>
            <a:cxnLst/>
            <a:rect l="l" t="t" r="r" b="b"/>
            <a:pathLst>
              <a:path w="3189284" h="3189284">
                <a:moveTo>
                  <a:pt x="0" y="0"/>
                </a:moveTo>
                <a:lnTo>
                  <a:pt x="3189284" y="0"/>
                </a:lnTo>
                <a:lnTo>
                  <a:pt x="3189284" y="3189284"/>
                </a:lnTo>
                <a:lnTo>
                  <a:pt x="0" y="31892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028700" y="4073877"/>
            <a:ext cx="8838558" cy="369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9" lvl="1" indent="-410209" algn="l">
              <a:lnSpc>
                <a:spcPts val="4749"/>
              </a:lnSpc>
              <a:buFont typeface="Arial"/>
              <a:buChar char="•"/>
            </a:pPr>
            <a:r>
              <a:rPr lang="en-US" sz="3799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To celebrate 25 years of Wave Community Bank we are giving away £500 </a:t>
            </a:r>
          </a:p>
          <a:p>
            <a:pPr marL="820419" lvl="1" indent="-410209" algn="l">
              <a:lnSpc>
                <a:spcPts val="4749"/>
              </a:lnSpc>
              <a:buFont typeface="Arial"/>
              <a:buChar char="•"/>
            </a:pPr>
            <a:r>
              <a:rPr lang="en-US" sz="3799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Easy form to nominate </a:t>
            </a:r>
          </a:p>
          <a:p>
            <a:pPr marL="820419" lvl="1" indent="-410209" algn="l">
              <a:lnSpc>
                <a:spcPts val="4749"/>
              </a:lnSpc>
              <a:buFont typeface="Arial"/>
              <a:buChar char="•"/>
            </a:pPr>
            <a:r>
              <a:rPr lang="en-US" sz="3799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Head to the social media to find the link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8075" y="5356162"/>
            <a:ext cx="5178955" cy="4939429"/>
          </a:xfrm>
          <a:custGeom>
            <a:avLst/>
            <a:gdLst/>
            <a:ahLst/>
            <a:cxnLst/>
            <a:rect l="l" t="t" r="r" b="b"/>
            <a:pathLst>
              <a:path w="5178955" h="4939429">
                <a:moveTo>
                  <a:pt x="0" y="0"/>
                </a:moveTo>
                <a:lnTo>
                  <a:pt x="5178955" y="0"/>
                </a:lnTo>
                <a:lnTo>
                  <a:pt x="5178955" y="4939429"/>
                </a:lnTo>
                <a:lnTo>
                  <a:pt x="0" y="4939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9510876">
            <a:off x="14405989" y="5499665"/>
            <a:ext cx="4114952" cy="4534382"/>
          </a:xfrm>
          <a:custGeom>
            <a:avLst/>
            <a:gdLst/>
            <a:ahLst/>
            <a:cxnLst/>
            <a:rect l="l" t="t" r="r" b="b"/>
            <a:pathLst>
              <a:path w="4114952" h="4534382">
                <a:moveTo>
                  <a:pt x="0" y="0"/>
                </a:moveTo>
                <a:lnTo>
                  <a:pt x="4114952" y="0"/>
                </a:lnTo>
                <a:lnTo>
                  <a:pt x="4114952" y="4534382"/>
                </a:lnTo>
                <a:lnTo>
                  <a:pt x="0" y="453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038114" y="1151777"/>
            <a:ext cx="12211773" cy="7983446"/>
          </a:xfrm>
          <a:custGeom>
            <a:avLst/>
            <a:gdLst/>
            <a:ahLst/>
            <a:cxnLst/>
            <a:rect l="l" t="t" r="r" b="b"/>
            <a:pathLst>
              <a:path w="12211773" h="7983446">
                <a:moveTo>
                  <a:pt x="0" y="0"/>
                </a:moveTo>
                <a:lnTo>
                  <a:pt x="12211772" y="0"/>
                </a:lnTo>
                <a:lnTo>
                  <a:pt x="12211772" y="7983446"/>
                </a:lnTo>
                <a:lnTo>
                  <a:pt x="0" y="79834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10800000">
            <a:off x="1650316" y="4394918"/>
            <a:ext cx="446443" cy="493989"/>
          </a:xfrm>
          <a:custGeom>
            <a:avLst/>
            <a:gdLst/>
            <a:ahLst/>
            <a:cxnLst/>
            <a:rect l="l" t="t" r="r" b="b"/>
            <a:pathLst>
              <a:path w="446443" h="493989">
                <a:moveTo>
                  <a:pt x="0" y="0"/>
                </a:moveTo>
                <a:lnTo>
                  <a:pt x="446443" y="0"/>
                </a:lnTo>
                <a:lnTo>
                  <a:pt x="446443" y="493989"/>
                </a:lnTo>
                <a:lnTo>
                  <a:pt x="0" y="4939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10800000">
            <a:off x="1447696" y="4811067"/>
            <a:ext cx="300437" cy="332433"/>
          </a:xfrm>
          <a:custGeom>
            <a:avLst/>
            <a:gdLst/>
            <a:ahLst/>
            <a:cxnLst/>
            <a:rect l="l" t="t" r="r" b="b"/>
            <a:pathLst>
              <a:path w="300437" h="332433">
                <a:moveTo>
                  <a:pt x="0" y="0"/>
                </a:moveTo>
                <a:lnTo>
                  <a:pt x="300437" y="0"/>
                </a:lnTo>
                <a:lnTo>
                  <a:pt x="300437" y="332433"/>
                </a:lnTo>
                <a:lnTo>
                  <a:pt x="0" y="332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1386032">
            <a:off x="16306586" y="5919928"/>
            <a:ext cx="644809" cy="488443"/>
          </a:xfrm>
          <a:custGeom>
            <a:avLst/>
            <a:gdLst/>
            <a:ahLst/>
            <a:cxnLst/>
            <a:rect l="l" t="t" r="r" b="b"/>
            <a:pathLst>
              <a:path w="644809" h="488443">
                <a:moveTo>
                  <a:pt x="0" y="0"/>
                </a:moveTo>
                <a:lnTo>
                  <a:pt x="644809" y="0"/>
                </a:lnTo>
                <a:lnTo>
                  <a:pt x="644809" y="488443"/>
                </a:lnTo>
                <a:lnTo>
                  <a:pt x="0" y="488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1571697">
            <a:off x="-171131" y="1948453"/>
            <a:ext cx="2079175" cy="1975216"/>
          </a:xfrm>
          <a:custGeom>
            <a:avLst/>
            <a:gdLst/>
            <a:ahLst/>
            <a:cxnLst/>
            <a:rect l="l" t="t" r="r" b="b"/>
            <a:pathLst>
              <a:path w="2079175" h="1975216">
                <a:moveTo>
                  <a:pt x="0" y="0"/>
                </a:moveTo>
                <a:lnTo>
                  <a:pt x="2079175" y="0"/>
                </a:lnTo>
                <a:lnTo>
                  <a:pt x="2079175" y="1975216"/>
                </a:lnTo>
                <a:lnTo>
                  <a:pt x="0" y="19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837745">
            <a:off x="16428431" y="2279415"/>
            <a:ext cx="1804041" cy="1810832"/>
          </a:xfrm>
          <a:custGeom>
            <a:avLst/>
            <a:gdLst/>
            <a:ahLst/>
            <a:cxnLst/>
            <a:rect l="l" t="t" r="r" b="b"/>
            <a:pathLst>
              <a:path w="1804041" h="1810832">
                <a:moveTo>
                  <a:pt x="0" y="0"/>
                </a:moveTo>
                <a:lnTo>
                  <a:pt x="1804041" y="0"/>
                </a:lnTo>
                <a:lnTo>
                  <a:pt x="1804041" y="1810833"/>
                </a:lnTo>
                <a:lnTo>
                  <a:pt x="0" y="18108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4192945" y="1843541"/>
            <a:ext cx="9943561" cy="2682581"/>
          </a:xfrm>
          <a:custGeom>
            <a:avLst/>
            <a:gdLst/>
            <a:ahLst/>
            <a:cxnLst/>
            <a:rect l="l" t="t" r="r" b="b"/>
            <a:pathLst>
              <a:path w="9943561" h="2682581">
                <a:moveTo>
                  <a:pt x="0" y="0"/>
                </a:moveTo>
                <a:lnTo>
                  <a:pt x="9943561" y="0"/>
                </a:lnTo>
                <a:lnTo>
                  <a:pt x="9943561" y="2682581"/>
                </a:lnTo>
                <a:lnTo>
                  <a:pt x="0" y="26825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5490775" y="4704981"/>
            <a:ext cx="7347900" cy="181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88"/>
              </a:lnSpc>
            </a:pPr>
            <a:r>
              <a:rPr lang="en-US" sz="11535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5770" y="6268925"/>
            <a:ext cx="9596460" cy="192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88"/>
              </a:lnSpc>
            </a:pPr>
            <a:r>
              <a:rPr lang="en-US" sz="11535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FOR LISTENING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10459">
            <a:off x="-610108" y="-377597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955521" y="1664289"/>
            <a:ext cx="10329288" cy="6752772"/>
          </a:xfrm>
          <a:custGeom>
            <a:avLst/>
            <a:gdLst/>
            <a:ahLst/>
            <a:cxnLst/>
            <a:rect l="l" t="t" r="r" b="b"/>
            <a:pathLst>
              <a:path w="10329288" h="6752772">
                <a:moveTo>
                  <a:pt x="0" y="0"/>
                </a:moveTo>
                <a:lnTo>
                  <a:pt x="10329288" y="0"/>
                </a:lnTo>
                <a:lnTo>
                  <a:pt x="10329288" y="6752773"/>
                </a:lnTo>
                <a:lnTo>
                  <a:pt x="0" y="6752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5455257">
            <a:off x="13610757" y="6006072"/>
            <a:ext cx="4913194" cy="4114800"/>
          </a:xfrm>
          <a:custGeom>
            <a:avLst/>
            <a:gdLst/>
            <a:ahLst/>
            <a:cxnLst/>
            <a:rect l="l" t="t" r="r" b="b"/>
            <a:pathLst>
              <a:path w="4913194" h="4114800">
                <a:moveTo>
                  <a:pt x="0" y="0"/>
                </a:moveTo>
                <a:lnTo>
                  <a:pt x="4913194" y="0"/>
                </a:lnTo>
                <a:lnTo>
                  <a:pt x="4913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443245">
            <a:off x="9624949" y="1401673"/>
            <a:ext cx="6310768" cy="7888460"/>
            <a:chOff x="0" y="0"/>
            <a:chExt cx="6350000" cy="7937500"/>
          </a:xfrm>
        </p:grpSpPr>
        <p:sp>
          <p:nvSpPr>
            <p:cNvPr id="6" name="Freeform 6"/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EBDE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8"/>
              <a:stretch>
                <a:fillRect l="-52638" r="-1964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3899371" y="6785455"/>
            <a:ext cx="6017989" cy="4114800"/>
          </a:xfrm>
          <a:custGeom>
            <a:avLst/>
            <a:gdLst/>
            <a:ahLst/>
            <a:cxnLst/>
            <a:rect l="l" t="t" r="r" b="b"/>
            <a:pathLst>
              <a:path w="6017989" h="4114800">
                <a:moveTo>
                  <a:pt x="0" y="0"/>
                </a:moveTo>
                <a:lnTo>
                  <a:pt x="6017989" y="0"/>
                </a:lnTo>
                <a:lnTo>
                  <a:pt x="6017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897315" y="2373611"/>
            <a:ext cx="5870283" cy="107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7499">
                <a:solidFill>
                  <a:srgbClr val="224359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WHO ARE WE?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51836" y="3669886"/>
            <a:ext cx="6592164" cy="418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085" lvl="1" indent="-340042" algn="l">
              <a:lnSpc>
                <a:spcPts val="3937"/>
              </a:lnSpc>
              <a:buFont typeface="Arial"/>
              <a:buChar char="•"/>
            </a:pPr>
            <a:r>
              <a:rPr lang="en-US" sz="315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A community bank focused on financial inclusivity</a:t>
            </a:r>
          </a:p>
          <a:p>
            <a:pPr marL="680085" lvl="1" indent="-340042" algn="l">
              <a:lnSpc>
                <a:spcPts val="3937"/>
              </a:lnSpc>
              <a:buFont typeface="Arial"/>
              <a:buChar char="•"/>
            </a:pPr>
            <a:r>
              <a:rPr lang="en-US" sz="315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Not for profit savings and loans cooperative for anyone working or living in Kent and Medway</a:t>
            </a:r>
          </a:p>
          <a:p>
            <a:pPr marL="680085" lvl="1" indent="-340042" algn="l">
              <a:lnSpc>
                <a:spcPts val="3937"/>
              </a:lnSpc>
              <a:buFont typeface="Arial"/>
              <a:buChar char="•"/>
            </a:pPr>
            <a:r>
              <a:rPr lang="en-US" sz="315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Celebrating 25 years of business this year</a:t>
            </a:r>
          </a:p>
          <a:p>
            <a:pPr algn="l">
              <a:lnSpc>
                <a:spcPts val="5032"/>
              </a:lnSpc>
            </a:pPr>
            <a:endParaRPr lang="en-US" sz="3150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10459">
            <a:off x="-610108" y="-377597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955521" y="1664289"/>
            <a:ext cx="10329288" cy="6752772"/>
          </a:xfrm>
          <a:custGeom>
            <a:avLst/>
            <a:gdLst/>
            <a:ahLst/>
            <a:cxnLst/>
            <a:rect l="l" t="t" r="r" b="b"/>
            <a:pathLst>
              <a:path w="10329288" h="6752772">
                <a:moveTo>
                  <a:pt x="0" y="0"/>
                </a:moveTo>
                <a:lnTo>
                  <a:pt x="10329288" y="0"/>
                </a:lnTo>
                <a:lnTo>
                  <a:pt x="10329288" y="6752773"/>
                </a:lnTo>
                <a:lnTo>
                  <a:pt x="0" y="6752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5455257">
            <a:off x="13610757" y="6006072"/>
            <a:ext cx="4913194" cy="4114800"/>
          </a:xfrm>
          <a:custGeom>
            <a:avLst/>
            <a:gdLst/>
            <a:ahLst/>
            <a:cxnLst/>
            <a:rect l="l" t="t" r="r" b="b"/>
            <a:pathLst>
              <a:path w="4913194" h="4114800">
                <a:moveTo>
                  <a:pt x="0" y="0"/>
                </a:moveTo>
                <a:lnTo>
                  <a:pt x="4913194" y="0"/>
                </a:lnTo>
                <a:lnTo>
                  <a:pt x="4913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899371" y="6785455"/>
            <a:ext cx="6017989" cy="4114800"/>
          </a:xfrm>
          <a:custGeom>
            <a:avLst/>
            <a:gdLst/>
            <a:ahLst/>
            <a:cxnLst/>
            <a:rect l="l" t="t" r="r" b="b"/>
            <a:pathLst>
              <a:path w="6017989" h="4114800">
                <a:moveTo>
                  <a:pt x="0" y="0"/>
                </a:moveTo>
                <a:lnTo>
                  <a:pt x="6017989" y="0"/>
                </a:lnTo>
                <a:lnTo>
                  <a:pt x="6017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9511430" y="545313"/>
            <a:ext cx="8435221" cy="8435221"/>
          </a:xfrm>
          <a:custGeom>
            <a:avLst/>
            <a:gdLst/>
            <a:ahLst/>
            <a:cxnLst/>
            <a:rect l="l" t="t" r="r" b="b"/>
            <a:pathLst>
              <a:path w="8435221" h="8435221">
                <a:moveTo>
                  <a:pt x="0" y="0"/>
                </a:moveTo>
                <a:lnTo>
                  <a:pt x="8435221" y="0"/>
                </a:lnTo>
                <a:lnTo>
                  <a:pt x="8435221" y="8435221"/>
                </a:lnTo>
                <a:lnTo>
                  <a:pt x="0" y="843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2897315" y="2373611"/>
            <a:ext cx="5870283" cy="107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7499">
                <a:solidFill>
                  <a:srgbClr val="224359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WHO ARE WE?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51836" y="3669886"/>
            <a:ext cx="6592164" cy="319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085" lvl="1" indent="-340042" algn="l">
              <a:lnSpc>
                <a:spcPts val="3937"/>
              </a:lnSpc>
              <a:buFont typeface="Arial"/>
              <a:buChar char="•"/>
            </a:pPr>
            <a:r>
              <a:rPr lang="en-US" sz="315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14,600+ members ​</a:t>
            </a:r>
          </a:p>
          <a:p>
            <a:pPr marL="680085" lvl="1" indent="-340042" algn="l">
              <a:lnSpc>
                <a:spcPts val="3937"/>
              </a:lnSpc>
              <a:buFont typeface="Arial"/>
              <a:buChar char="•"/>
            </a:pPr>
            <a:r>
              <a:rPr lang="en-US" sz="315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£6.9m assets, savings £5.8m, loans £4.3m​</a:t>
            </a:r>
          </a:p>
          <a:p>
            <a:pPr marL="680085" lvl="1" indent="-340042" algn="l">
              <a:lnSpc>
                <a:spcPts val="3937"/>
              </a:lnSpc>
              <a:buFont typeface="Arial"/>
              <a:buChar char="•"/>
            </a:pPr>
            <a:r>
              <a:rPr lang="en-US" sz="315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Authorised and regulated by the PRA and the FCA</a:t>
            </a:r>
          </a:p>
          <a:p>
            <a:pPr algn="l">
              <a:lnSpc>
                <a:spcPts val="5032"/>
              </a:lnSpc>
            </a:pPr>
            <a:endParaRPr lang="en-US" sz="3150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10459">
            <a:off x="-610108" y="-377597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186317" y="182772"/>
            <a:ext cx="14340245" cy="9374935"/>
          </a:xfrm>
          <a:custGeom>
            <a:avLst/>
            <a:gdLst/>
            <a:ahLst/>
            <a:cxnLst/>
            <a:rect l="l" t="t" r="r" b="b"/>
            <a:pathLst>
              <a:path w="14340245" h="9374935">
                <a:moveTo>
                  <a:pt x="0" y="0"/>
                </a:moveTo>
                <a:lnTo>
                  <a:pt x="14340244" y="0"/>
                </a:lnTo>
                <a:lnTo>
                  <a:pt x="14340244" y="9374935"/>
                </a:lnTo>
                <a:lnTo>
                  <a:pt x="0" y="9374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5455257">
            <a:off x="13610757" y="6006072"/>
            <a:ext cx="4913194" cy="4114800"/>
          </a:xfrm>
          <a:custGeom>
            <a:avLst/>
            <a:gdLst/>
            <a:ahLst/>
            <a:cxnLst/>
            <a:rect l="l" t="t" r="r" b="b"/>
            <a:pathLst>
              <a:path w="4913194" h="4114800">
                <a:moveTo>
                  <a:pt x="0" y="0"/>
                </a:moveTo>
                <a:lnTo>
                  <a:pt x="4913194" y="0"/>
                </a:lnTo>
                <a:lnTo>
                  <a:pt x="4913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6722449">
            <a:off x="15539132" y="-240048"/>
            <a:ext cx="1580861" cy="1686251"/>
          </a:xfrm>
          <a:custGeom>
            <a:avLst/>
            <a:gdLst/>
            <a:ahLst/>
            <a:cxnLst/>
            <a:rect l="l" t="t" r="r" b="b"/>
            <a:pathLst>
              <a:path w="1580861" h="1686251">
                <a:moveTo>
                  <a:pt x="0" y="0"/>
                </a:moveTo>
                <a:lnTo>
                  <a:pt x="1580861" y="0"/>
                </a:lnTo>
                <a:lnTo>
                  <a:pt x="1580861" y="1686252"/>
                </a:lnTo>
                <a:lnTo>
                  <a:pt x="0" y="1686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5924830" y="1581879"/>
            <a:ext cx="4047048" cy="3155011"/>
          </a:xfrm>
          <a:custGeom>
            <a:avLst/>
            <a:gdLst/>
            <a:ahLst/>
            <a:cxnLst/>
            <a:rect l="l" t="t" r="r" b="b"/>
            <a:pathLst>
              <a:path w="4047048" h="3155011">
                <a:moveTo>
                  <a:pt x="0" y="0"/>
                </a:moveTo>
                <a:lnTo>
                  <a:pt x="4047048" y="0"/>
                </a:lnTo>
                <a:lnTo>
                  <a:pt x="4047048" y="3155011"/>
                </a:lnTo>
                <a:lnTo>
                  <a:pt x="0" y="3155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0741838" y="1999560"/>
            <a:ext cx="4904336" cy="2374516"/>
          </a:xfrm>
          <a:custGeom>
            <a:avLst/>
            <a:gdLst/>
            <a:ahLst/>
            <a:cxnLst/>
            <a:rect l="l" t="t" r="r" b="b"/>
            <a:pathLst>
              <a:path w="4904336" h="2374516">
                <a:moveTo>
                  <a:pt x="0" y="0"/>
                </a:moveTo>
                <a:lnTo>
                  <a:pt x="4904336" y="0"/>
                </a:lnTo>
                <a:lnTo>
                  <a:pt x="4904336" y="2374516"/>
                </a:lnTo>
                <a:lnTo>
                  <a:pt x="0" y="23745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4638914" y="4870240"/>
            <a:ext cx="5717524" cy="1755147"/>
          </a:xfrm>
          <a:custGeom>
            <a:avLst/>
            <a:gdLst/>
            <a:ahLst/>
            <a:cxnLst/>
            <a:rect l="l" t="t" r="r" b="b"/>
            <a:pathLst>
              <a:path w="5717524" h="1755147">
                <a:moveTo>
                  <a:pt x="0" y="0"/>
                </a:moveTo>
                <a:lnTo>
                  <a:pt x="5717525" y="0"/>
                </a:lnTo>
                <a:lnTo>
                  <a:pt x="5717525" y="1755147"/>
                </a:lnTo>
                <a:lnTo>
                  <a:pt x="0" y="1755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8532643" y="6758737"/>
            <a:ext cx="3784545" cy="2418955"/>
          </a:xfrm>
          <a:custGeom>
            <a:avLst/>
            <a:gdLst/>
            <a:ahLst/>
            <a:cxnLst/>
            <a:rect l="l" t="t" r="r" b="b"/>
            <a:pathLst>
              <a:path w="3784545" h="2418955">
                <a:moveTo>
                  <a:pt x="0" y="0"/>
                </a:moveTo>
                <a:lnTo>
                  <a:pt x="3784545" y="0"/>
                </a:lnTo>
                <a:lnTo>
                  <a:pt x="3784545" y="2418954"/>
                </a:lnTo>
                <a:lnTo>
                  <a:pt x="0" y="24189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0871528" y="4070925"/>
            <a:ext cx="4645547" cy="2622486"/>
          </a:xfrm>
          <a:custGeom>
            <a:avLst/>
            <a:gdLst/>
            <a:ahLst/>
            <a:cxnLst/>
            <a:rect l="l" t="t" r="r" b="b"/>
            <a:pathLst>
              <a:path w="4645547" h="2622486">
                <a:moveTo>
                  <a:pt x="0" y="0"/>
                </a:moveTo>
                <a:lnTo>
                  <a:pt x="4645548" y="0"/>
                </a:lnTo>
                <a:lnTo>
                  <a:pt x="4645548" y="2622486"/>
                </a:lnTo>
                <a:lnTo>
                  <a:pt x="0" y="2622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6998571" y="644843"/>
            <a:ext cx="978416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69"/>
              </a:lnSpc>
            </a:pPr>
            <a:r>
              <a:rPr lang="en-US" sz="56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EMPLOYER PARTNERS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172" y="-952"/>
            <a:ext cx="3438548" cy="3206446"/>
          </a:xfrm>
          <a:custGeom>
            <a:avLst/>
            <a:gdLst/>
            <a:ahLst/>
            <a:cxnLst/>
            <a:rect l="l" t="t" r="r" b="b"/>
            <a:pathLst>
              <a:path w="3438548" h="3206446">
                <a:moveTo>
                  <a:pt x="0" y="0"/>
                </a:moveTo>
                <a:lnTo>
                  <a:pt x="3438548" y="0"/>
                </a:lnTo>
                <a:lnTo>
                  <a:pt x="3438548" y="3206446"/>
                </a:lnTo>
                <a:lnTo>
                  <a:pt x="0" y="320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955521" y="1664289"/>
            <a:ext cx="10329288" cy="6752772"/>
          </a:xfrm>
          <a:custGeom>
            <a:avLst/>
            <a:gdLst/>
            <a:ahLst/>
            <a:cxnLst/>
            <a:rect l="l" t="t" r="r" b="b"/>
            <a:pathLst>
              <a:path w="10329288" h="6752772">
                <a:moveTo>
                  <a:pt x="0" y="0"/>
                </a:moveTo>
                <a:lnTo>
                  <a:pt x="10329288" y="0"/>
                </a:lnTo>
                <a:lnTo>
                  <a:pt x="10329288" y="6752773"/>
                </a:lnTo>
                <a:lnTo>
                  <a:pt x="0" y="6752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477368">
            <a:off x="14496211" y="6194281"/>
            <a:ext cx="3942182" cy="4524743"/>
          </a:xfrm>
          <a:custGeom>
            <a:avLst/>
            <a:gdLst/>
            <a:ahLst/>
            <a:cxnLst/>
            <a:rect l="l" t="t" r="r" b="b"/>
            <a:pathLst>
              <a:path w="3942182" h="4524743">
                <a:moveTo>
                  <a:pt x="0" y="0"/>
                </a:moveTo>
                <a:lnTo>
                  <a:pt x="3942182" y="0"/>
                </a:lnTo>
                <a:lnTo>
                  <a:pt x="3942182" y="4524743"/>
                </a:lnTo>
                <a:lnTo>
                  <a:pt x="0" y="4524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513866">
            <a:off x="9785847" y="963246"/>
            <a:ext cx="7954224" cy="7954224"/>
          </a:xfrm>
          <a:custGeom>
            <a:avLst/>
            <a:gdLst/>
            <a:ahLst/>
            <a:cxnLst/>
            <a:rect l="l" t="t" r="r" b="b"/>
            <a:pathLst>
              <a:path w="7954224" h="7954224">
                <a:moveTo>
                  <a:pt x="0" y="0"/>
                </a:moveTo>
                <a:lnTo>
                  <a:pt x="7954224" y="0"/>
                </a:lnTo>
                <a:lnTo>
                  <a:pt x="7954224" y="7954223"/>
                </a:lnTo>
                <a:lnTo>
                  <a:pt x="0" y="79542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972717" y="2094276"/>
            <a:ext cx="6309007" cy="197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69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NATIONAL NUMERACY DAY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72717" y="4563049"/>
            <a:ext cx="5499020" cy="316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1"/>
              </a:lnSpc>
            </a:pPr>
            <a:r>
              <a:rPr lang="en-US" sz="3297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21st May 2025 </a:t>
            </a:r>
          </a:p>
          <a:p>
            <a:pPr algn="l">
              <a:lnSpc>
                <a:spcPts val="4121"/>
              </a:lnSpc>
            </a:pPr>
            <a:endParaRPr lang="en-US" sz="3297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algn="l">
              <a:lnSpc>
                <a:spcPts val="4121"/>
              </a:lnSpc>
            </a:pPr>
            <a:r>
              <a:rPr lang="en-US" sz="3297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FREE resources, fun activities, and celeb videos to boost your maths confidence!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172" y="-952"/>
            <a:ext cx="3438548" cy="3206446"/>
          </a:xfrm>
          <a:custGeom>
            <a:avLst/>
            <a:gdLst/>
            <a:ahLst/>
            <a:cxnLst/>
            <a:rect l="l" t="t" r="r" b="b"/>
            <a:pathLst>
              <a:path w="3438548" h="3206446">
                <a:moveTo>
                  <a:pt x="0" y="0"/>
                </a:moveTo>
                <a:lnTo>
                  <a:pt x="3438548" y="0"/>
                </a:lnTo>
                <a:lnTo>
                  <a:pt x="3438548" y="3206446"/>
                </a:lnTo>
                <a:lnTo>
                  <a:pt x="0" y="320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59050" y="1105792"/>
            <a:ext cx="11483971" cy="7507646"/>
          </a:xfrm>
          <a:custGeom>
            <a:avLst/>
            <a:gdLst/>
            <a:ahLst/>
            <a:cxnLst/>
            <a:rect l="l" t="t" r="r" b="b"/>
            <a:pathLst>
              <a:path w="11483971" h="7507646">
                <a:moveTo>
                  <a:pt x="0" y="0"/>
                </a:moveTo>
                <a:lnTo>
                  <a:pt x="11483971" y="0"/>
                </a:lnTo>
                <a:lnTo>
                  <a:pt x="11483971" y="7507646"/>
                </a:lnTo>
                <a:lnTo>
                  <a:pt x="0" y="7507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477368">
            <a:off x="14496211" y="6194281"/>
            <a:ext cx="3942182" cy="4524743"/>
          </a:xfrm>
          <a:custGeom>
            <a:avLst/>
            <a:gdLst/>
            <a:ahLst/>
            <a:cxnLst/>
            <a:rect l="l" t="t" r="r" b="b"/>
            <a:pathLst>
              <a:path w="3942182" h="4524743">
                <a:moveTo>
                  <a:pt x="0" y="0"/>
                </a:moveTo>
                <a:lnTo>
                  <a:pt x="3942182" y="0"/>
                </a:lnTo>
                <a:lnTo>
                  <a:pt x="3942182" y="4524743"/>
                </a:lnTo>
                <a:lnTo>
                  <a:pt x="0" y="4524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869081" y="2787688"/>
            <a:ext cx="8101696" cy="6791634"/>
          </a:xfrm>
          <a:custGeom>
            <a:avLst/>
            <a:gdLst/>
            <a:ahLst/>
            <a:cxnLst/>
            <a:rect l="l" t="t" r="r" b="b"/>
            <a:pathLst>
              <a:path w="8101696" h="6791634">
                <a:moveTo>
                  <a:pt x="0" y="0"/>
                </a:moveTo>
                <a:lnTo>
                  <a:pt x="8101696" y="0"/>
                </a:lnTo>
                <a:lnTo>
                  <a:pt x="8101696" y="6791634"/>
                </a:lnTo>
                <a:lnTo>
                  <a:pt x="0" y="67916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09499" y="1474935"/>
            <a:ext cx="9477070" cy="197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69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STOP LOAN SHARK WEEK  19TH - 25TH MAY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0102" y="3515119"/>
            <a:ext cx="7901521" cy="3425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3"/>
              </a:lnSpc>
            </a:pPr>
            <a:endParaRPr/>
          </a:p>
          <a:p>
            <a:pPr marL="570566" lvl="1" indent="-285283" algn="l">
              <a:lnSpc>
                <a:spcPts val="3303"/>
              </a:lnSpc>
              <a:buFont typeface="Arial"/>
              <a:buChar char="•"/>
            </a:pPr>
            <a:r>
              <a:rPr lang="en-US" sz="2642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Call the 24/7 free confidential helpline 0300 555 2222</a:t>
            </a:r>
          </a:p>
          <a:p>
            <a:pPr marL="570566" lvl="1" indent="-285283" algn="l">
              <a:lnSpc>
                <a:spcPts val="3303"/>
              </a:lnSpc>
              <a:buFont typeface="Arial"/>
              <a:buChar char="•"/>
            </a:pPr>
            <a:r>
              <a:rPr lang="en-US" sz="2642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Text or WhatsApp on 07860 022116</a:t>
            </a:r>
          </a:p>
          <a:p>
            <a:pPr marL="570566" lvl="1" indent="-285283" algn="l">
              <a:lnSpc>
                <a:spcPts val="3303"/>
              </a:lnSpc>
              <a:buFont typeface="Arial"/>
              <a:buChar char="•"/>
            </a:pPr>
            <a:r>
              <a:rPr lang="en-US" sz="2642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Email </a:t>
            </a:r>
            <a:r>
              <a:rPr lang="en-US" sz="2642" u="sng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  <a:hlinkClick r:id="rId10" tooltip="mailto:reportaloanshark@stoploansharks.gov.uk"/>
              </a:rPr>
              <a:t>reportaloanshark@stoploansharks.gov.uk</a:t>
            </a:r>
          </a:p>
          <a:p>
            <a:pPr algn="l">
              <a:lnSpc>
                <a:spcPts val="3303"/>
              </a:lnSpc>
            </a:pPr>
            <a:r>
              <a:rPr lang="en-US" sz="2642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Visit </a:t>
            </a:r>
            <a:r>
              <a:rPr lang="en-US" sz="2642" u="sng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  <a:hlinkClick r:id="rId11" tooltip="https://www.stoploansharks.co.uk"/>
              </a:rPr>
              <a:t>www.stoploansharks.co.uk</a:t>
            </a:r>
            <a:r>
              <a:rPr lang="en-US" sz="2642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, where you will find a reporting form and a Live Chat option, available 9am to 5pm, Monday to Friday.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172" y="-952"/>
            <a:ext cx="3438548" cy="3206446"/>
          </a:xfrm>
          <a:custGeom>
            <a:avLst/>
            <a:gdLst/>
            <a:ahLst/>
            <a:cxnLst/>
            <a:rect l="l" t="t" r="r" b="b"/>
            <a:pathLst>
              <a:path w="3438548" h="3206446">
                <a:moveTo>
                  <a:pt x="0" y="0"/>
                </a:moveTo>
                <a:lnTo>
                  <a:pt x="3438548" y="0"/>
                </a:lnTo>
                <a:lnTo>
                  <a:pt x="3438548" y="3206446"/>
                </a:lnTo>
                <a:lnTo>
                  <a:pt x="0" y="320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949686" y="1602271"/>
            <a:ext cx="10329288" cy="6752772"/>
          </a:xfrm>
          <a:custGeom>
            <a:avLst/>
            <a:gdLst/>
            <a:ahLst/>
            <a:cxnLst/>
            <a:rect l="l" t="t" r="r" b="b"/>
            <a:pathLst>
              <a:path w="10329288" h="6752772">
                <a:moveTo>
                  <a:pt x="0" y="0"/>
                </a:moveTo>
                <a:lnTo>
                  <a:pt x="10329288" y="0"/>
                </a:lnTo>
                <a:lnTo>
                  <a:pt x="10329288" y="6752772"/>
                </a:lnTo>
                <a:lnTo>
                  <a:pt x="0" y="6752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477368">
            <a:off x="14496211" y="6194281"/>
            <a:ext cx="3942182" cy="4524743"/>
          </a:xfrm>
          <a:custGeom>
            <a:avLst/>
            <a:gdLst/>
            <a:ahLst/>
            <a:cxnLst/>
            <a:rect l="l" t="t" r="r" b="b"/>
            <a:pathLst>
              <a:path w="3942182" h="4524743">
                <a:moveTo>
                  <a:pt x="0" y="0"/>
                </a:moveTo>
                <a:lnTo>
                  <a:pt x="3942182" y="0"/>
                </a:lnTo>
                <a:lnTo>
                  <a:pt x="3942182" y="4524743"/>
                </a:lnTo>
                <a:lnTo>
                  <a:pt x="0" y="4524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443245">
            <a:off x="10268470" y="1401673"/>
            <a:ext cx="6310768" cy="7888460"/>
            <a:chOff x="0" y="0"/>
            <a:chExt cx="6350000" cy="7937500"/>
          </a:xfrm>
        </p:grpSpPr>
        <p:sp>
          <p:nvSpPr>
            <p:cNvPr id="6" name="Freeform 6"/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FFAE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8"/>
              <a:stretch>
                <a:fillRect l="-47215" r="-4721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834993" y="1913005"/>
            <a:ext cx="6309007" cy="197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69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BASIC BANK ACCOUNTS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15917" y="3983401"/>
            <a:ext cx="7205981" cy="484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6"/>
              </a:lnSpc>
            </a:pPr>
            <a:r>
              <a:rPr lang="en-US" sz="2797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 Suits Me accounts can be opened in minutes, whatever your financial circumstances.</a:t>
            </a:r>
          </a:p>
          <a:p>
            <a:pPr marL="603980" lvl="1" indent="-301990" algn="l">
              <a:lnSpc>
                <a:spcPts val="3496"/>
              </a:lnSpc>
              <a:buFont typeface="Arial"/>
              <a:buChar char="•"/>
            </a:pPr>
            <a:r>
              <a:rPr lang="en-US" sz="2797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Choice of account types</a:t>
            </a:r>
          </a:p>
          <a:p>
            <a:pPr marL="603980" lvl="1" indent="-301990" algn="l">
              <a:lnSpc>
                <a:spcPts val="3496"/>
              </a:lnSpc>
              <a:buFont typeface="Arial"/>
              <a:buChar char="•"/>
            </a:pPr>
            <a:r>
              <a:rPr lang="en-US" sz="2797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No credit checks</a:t>
            </a:r>
          </a:p>
          <a:p>
            <a:pPr marL="603980" lvl="1" indent="-301990" algn="l">
              <a:lnSpc>
                <a:spcPts val="3496"/>
              </a:lnSpc>
              <a:buFont typeface="Arial"/>
              <a:buChar char="•"/>
            </a:pPr>
            <a:r>
              <a:rPr lang="en-US" sz="2797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No verified proof of address*</a:t>
            </a:r>
          </a:p>
          <a:p>
            <a:pPr marL="603980" lvl="1" indent="-301990" algn="l">
              <a:lnSpc>
                <a:spcPts val="3496"/>
              </a:lnSpc>
              <a:buFont typeface="Arial"/>
              <a:buChar char="•"/>
            </a:pPr>
            <a:r>
              <a:rPr lang="en-US" sz="2797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Alternative ID accepted</a:t>
            </a:r>
          </a:p>
          <a:p>
            <a:pPr marL="603980" lvl="1" indent="-301990" algn="l">
              <a:lnSpc>
                <a:spcPts val="3496"/>
              </a:lnSpc>
              <a:buFont typeface="Arial"/>
              <a:buChar char="•"/>
            </a:pPr>
            <a:r>
              <a:rPr lang="en-US" sz="2797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No minimum balances</a:t>
            </a:r>
          </a:p>
          <a:p>
            <a:pPr algn="l">
              <a:lnSpc>
                <a:spcPts val="3496"/>
              </a:lnSpc>
            </a:pPr>
            <a:endParaRPr lang="en-US" sz="2797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algn="l">
              <a:lnSpc>
                <a:spcPts val="3496"/>
              </a:lnSpc>
            </a:pPr>
            <a:r>
              <a:rPr lang="en-US" sz="2797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*subject to AML regulatory requirements.</a:t>
            </a:r>
          </a:p>
          <a:p>
            <a:pPr algn="l">
              <a:lnSpc>
                <a:spcPts val="2621"/>
              </a:lnSpc>
            </a:pPr>
            <a:endParaRPr lang="en-US" sz="2797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algn="l">
              <a:lnSpc>
                <a:spcPts val="4121"/>
              </a:lnSpc>
            </a:pPr>
            <a:endParaRPr lang="en-US" sz="2797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172" y="-952"/>
            <a:ext cx="3438548" cy="3206446"/>
          </a:xfrm>
          <a:custGeom>
            <a:avLst/>
            <a:gdLst/>
            <a:ahLst/>
            <a:cxnLst/>
            <a:rect l="l" t="t" r="r" b="b"/>
            <a:pathLst>
              <a:path w="3438548" h="3206446">
                <a:moveTo>
                  <a:pt x="0" y="0"/>
                </a:moveTo>
                <a:lnTo>
                  <a:pt x="3438548" y="0"/>
                </a:lnTo>
                <a:lnTo>
                  <a:pt x="3438548" y="3206446"/>
                </a:lnTo>
                <a:lnTo>
                  <a:pt x="0" y="320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77368">
            <a:off x="14496211" y="6194281"/>
            <a:ext cx="3942182" cy="4524743"/>
          </a:xfrm>
          <a:custGeom>
            <a:avLst/>
            <a:gdLst/>
            <a:ahLst/>
            <a:cxnLst/>
            <a:rect l="l" t="t" r="r" b="b"/>
            <a:pathLst>
              <a:path w="3942182" h="4524743">
                <a:moveTo>
                  <a:pt x="0" y="0"/>
                </a:moveTo>
                <a:lnTo>
                  <a:pt x="3942182" y="0"/>
                </a:lnTo>
                <a:lnTo>
                  <a:pt x="3942182" y="4524743"/>
                </a:lnTo>
                <a:lnTo>
                  <a:pt x="0" y="4524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955521" y="1664289"/>
            <a:ext cx="10329288" cy="6752772"/>
          </a:xfrm>
          <a:custGeom>
            <a:avLst/>
            <a:gdLst/>
            <a:ahLst/>
            <a:cxnLst/>
            <a:rect l="l" t="t" r="r" b="b"/>
            <a:pathLst>
              <a:path w="10329288" h="6752772">
                <a:moveTo>
                  <a:pt x="0" y="0"/>
                </a:moveTo>
                <a:lnTo>
                  <a:pt x="10329288" y="0"/>
                </a:lnTo>
                <a:lnTo>
                  <a:pt x="10329288" y="6752773"/>
                </a:lnTo>
                <a:lnTo>
                  <a:pt x="0" y="6752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3906716">
            <a:off x="16541683" y="463363"/>
            <a:ext cx="1603076" cy="1954971"/>
          </a:xfrm>
          <a:custGeom>
            <a:avLst/>
            <a:gdLst/>
            <a:ahLst/>
            <a:cxnLst/>
            <a:rect l="l" t="t" r="r" b="b"/>
            <a:pathLst>
              <a:path w="1603076" h="1954971">
                <a:moveTo>
                  <a:pt x="0" y="0"/>
                </a:moveTo>
                <a:lnTo>
                  <a:pt x="1603076" y="0"/>
                </a:lnTo>
                <a:lnTo>
                  <a:pt x="1603076" y="1954970"/>
                </a:lnTo>
                <a:lnTo>
                  <a:pt x="0" y="1954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443245">
            <a:off x="10268470" y="1401673"/>
            <a:ext cx="6310768" cy="7888460"/>
            <a:chOff x="0" y="0"/>
            <a:chExt cx="6350000" cy="7937500"/>
          </a:xfrm>
        </p:grpSpPr>
        <p:sp>
          <p:nvSpPr>
            <p:cNvPr id="7" name="Freeform 7"/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FFAE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10"/>
              <a:stretch>
                <a:fillRect l="-36179" r="-3617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550222" y="2176027"/>
            <a:ext cx="8921123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09"/>
              </a:lnSpc>
            </a:pPr>
            <a:r>
              <a:rPr lang="en-US" sz="60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SAVING MONEY - </a:t>
            </a:r>
          </a:p>
          <a:p>
            <a:pPr algn="l">
              <a:lnSpc>
                <a:spcPts val="6159"/>
              </a:lnSpc>
            </a:pPr>
            <a:r>
              <a:rPr lang="en-US" sz="55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SMALL STEPS BIG IMPACT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50222" y="4981575"/>
            <a:ext cx="7358145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49"/>
              </a:lnSpc>
            </a:pPr>
            <a:r>
              <a:rPr lang="en-US" sz="5399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Start small - £1 a day = £365 a year </a:t>
            </a:r>
          </a:p>
          <a:p>
            <a:pPr algn="l">
              <a:lnSpc>
                <a:spcPts val="3750"/>
              </a:lnSpc>
            </a:pPr>
            <a:endParaRPr lang="en-US" sz="5399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172" y="-952"/>
            <a:ext cx="3438548" cy="3206446"/>
          </a:xfrm>
          <a:custGeom>
            <a:avLst/>
            <a:gdLst/>
            <a:ahLst/>
            <a:cxnLst/>
            <a:rect l="l" t="t" r="r" b="b"/>
            <a:pathLst>
              <a:path w="3438548" h="3206446">
                <a:moveTo>
                  <a:pt x="0" y="0"/>
                </a:moveTo>
                <a:lnTo>
                  <a:pt x="3438548" y="0"/>
                </a:lnTo>
                <a:lnTo>
                  <a:pt x="3438548" y="3206446"/>
                </a:lnTo>
                <a:lnTo>
                  <a:pt x="0" y="320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77368">
            <a:off x="14496211" y="6194281"/>
            <a:ext cx="3942182" cy="4524743"/>
          </a:xfrm>
          <a:custGeom>
            <a:avLst/>
            <a:gdLst/>
            <a:ahLst/>
            <a:cxnLst/>
            <a:rect l="l" t="t" r="r" b="b"/>
            <a:pathLst>
              <a:path w="3942182" h="4524743">
                <a:moveTo>
                  <a:pt x="0" y="0"/>
                </a:moveTo>
                <a:lnTo>
                  <a:pt x="3942182" y="0"/>
                </a:lnTo>
                <a:lnTo>
                  <a:pt x="3942182" y="4524743"/>
                </a:lnTo>
                <a:lnTo>
                  <a:pt x="0" y="4524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955521" y="1664289"/>
            <a:ext cx="10329288" cy="6752772"/>
          </a:xfrm>
          <a:custGeom>
            <a:avLst/>
            <a:gdLst/>
            <a:ahLst/>
            <a:cxnLst/>
            <a:rect l="l" t="t" r="r" b="b"/>
            <a:pathLst>
              <a:path w="10329288" h="6752772">
                <a:moveTo>
                  <a:pt x="0" y="0"/>
                </a:moveTo>
                <a:lnTo>
                  <a:pt x="10329288" y="0"/>
                </a:lnTo>
                <a:lnTo>
                  <a:pt x="10329288" y="6752773"/>
                </a:lnTo>
                <a:lnTo>
                  <a:pt x="0" y="6752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3906716">
            <a:off x="16541683" y="463363"/>
            <a:ext cx="1603076" cy="1954971"/>
          </a:xfrm>
          <a:custGeom>
            <a:avLst/>
            <a:gdLst/>
            <a:ahLst/>
            <a:cxnLst/>
            <a:rect l="l" t="t" r="r" b="b"/>
            <a:pathLst>
              <a:path w="1603076" h="1954971">
                <a:moveTo>
                  <a:pt x="0" y="0"/>
                </a:moveTo>
                <a:lnTo>
                  <a:pt x="1603076" y="0"/>
                </a:lnTo>
                <a:lnTo>
                  <a:pt x="1603076" y="1954970"/>
                </a:lnTo>
                <a:lnTo>
                  <a:pt x="0" y="1954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443245">
            <a:off x="10268470" y="1401673"/>
            <a:ext cx="6310768" cy="7888460"/>
            <a:chOff x="0" y="0"/>
            <a:chExt cx="6350000" cy="7937500"/>
          </a:xfrm>
        </p:grpSpPr>
        <p:sp>
          <p:nvSpPr>
            <p:cNvPr id="7" name="Freeform 7"/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FFAE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10"/>
              <a:stretch>
                <a:fillRect l="-9905" r="-8379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8417062"/>
            <a:ext cx="3899371" cy="1869938"/>
          </a:xfrm>
          <a:custGeom>
            <a:avLst/>
            <a:gdLst/>
            <a:ahLst/>
            <a:cxnLst/>
            <a:rect l="l" t="t" r="r" b="b"/>
            <a:pathLst>
              <a:path w="3899371" h="1869938">
                <a:moveTo>
                  <a:pt x="0" y="0"/>
                </a:moveTo>
                <a:lnTo>
                  <a:pt x="3899371" y="0"/>
                </a:lnTo>
                <a:lnTo>
                  <a:pt x="3899371" y="1869938"/>
                </a:lnTo>
                <a:lnTo>
                  <a:pt x="0" y="18699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550222" y="2176027"/>
            <a:ext cx="8921123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09"/>
              </a:lnSpc>
            </a:pPr>
            <a:r>
              <a:rPr lang="en-US" sz="60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SAVING MONEY - </a:t>
            </a:r>
          </a:p>
          <a:p>
            <a:pPr algn="l">
              <a:lnSpc>
                <a:spcPts val="6159"/>
              </a:lnSpc>
            </a:pPr>
            <a:r>
              <a:rPr lang="en-US" sz="5599">
                <a:solidFill>
                  <a:srgbClr val="132233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PRIZE SAVER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29376" y="4143070"/>
            <a:ext cx="7358145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Save into your PrizeSaver account and you could win a top prize of £5,000 or one of ten prizes of £50 and ten prizes of £20 in the monthly draws. </a:t>
            </a:r>
          </a:p>
          <a:p>
            <a:pPr algn="l">
              <a:lnSpc>
                <a:spcPts val="3750"/>
              </a:lnSpc>
            </a:pPr>
            <a:endParaRPr lang="en-US" sz="3000">
              <a:solidFill>
                <a:srgbClr val="132233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647703" lvl="1" indent="-323852" algn="l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132233"/>
                </a:solidFill>
                <a:latin typeface="Overpass"/>
                <a:ea typeface="Overpass"/>
                <a:cs typeface="Overpass"/>
                <a:sym typeface="Overpass"/>
              </a:rPr>
              <a:t>£1 per entry up to £200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51793D1A37F4EB3054E3E30C94C36" ma:contentTypeVersion="15" ma:contentTypeDescription="Create a new document." ma:contentTypeScope="" ma:versionID="ba21a606bf31687f261d8512ff01da7c">
  <xsd:schema xmlns:xsd="http://www.w3.org/2001/XMLSchema" xmlns:xs="http://www.w3.org/2001/XMLSchema" xmlns:p="http://schemas.microsoft.com/office/2006/metadata/properties" xmlns:ns2="c4be6382-c42b-4808-ab56-1463cad5ca77" xmlns:ns3="1b83801e-36ca-4ccb-8b15-9137798ab6d2" targetNamespace="http://schemas.microsoft.com/office/2006/metadata/properties" ma:root="true" ma:fieldsID="83a7550ab2841e8547e2a209f3507eb5" ns2:_="" ns3:_="">
    <xsd:import namespace="c4be6382-c42b-4808-ab56-1463cad5ca77"/>
    <xsd:import namespace="1b83801e-36ca-4ccb-8b15-9137798ab6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e6382-c42b-4808-ab56-1463cad5ca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09603ee-69b4-403e-ac95-63817ba417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3801e-36ca-4ccb-8b15-9137798ab6d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43f8255-44ae-4e8b-bf5f-83fa0ba2ec92}" ma:internalName="TaxCatchAll" ma:showField="CatchAllData" ma:web="1b83801e-36ca-4ccb-8b15-9137798ab6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83801e-36ca-4ccb-8b15-9137798ab6d2" xsi:nil="true"/>
    <lcf76f155ced4ddcb4097134ff3c332f xmlns="c4be6382-c42b-4808-ab56-1463cad5ca7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9ABC83D-7DAF-4E8E-91BD-F1668608534D}"/>
</file>

<file path=customXml/itemProps2.xml><?xml version="1.0" encoding="utf-8"?>
<ds:datastoreItem xmlns:ds="http://schemas.openxmlformats.org/officeDocument/2006/customXml" ds:itemID="{9BC1A9B6-C9A3-4D16-9691-C97935BC2229}"/>
</file>

<file path=customXml/itemProps3.xml><?xml version="1.0" encoding="utf-8"?>
<ds:datastoreItem xmlns:ds="http://schemas.openxmlformats.org/officeDocument/2006/customXml" ds:itemID="{1F137659-08C1-432B-9242-60C30687B9DC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566</Words>
  <Application>Microsoft Office PowerPoint</Application>
  <PresentationFormat>Custom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Overpass</vt:lpstr>
      <vt:lpstr>Bernoru SemiCondensed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Repton  Budgeting Finance Presentation</dc:title>
  <dc:creator>Staff ESCU</dc:creator>
  <cp:lastModifiedBy>Phill Thorne</cp:lastModifiedBy>
  <cp:revision>2</cp:revision>
  <dcterms:created xsi:type="dcterms:W3CDTF">2006-08-16T00:00:00Z</dcterms:created>
  <dcterms:modified xsi:type="dcterms:W3CDTF">2025-05-22T13:22:23Z</dcterms:modified>
  <dc:identifier>DAGmrv3GPGA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0x01010040A51793D1A37F4EB3054E3E30C94C36</vt:lpwstr>
  </property>
</Properties>
</file>