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0" r:id="rId4"/>
    <p:sldId id="261" r:id="rId5"/>
    <p:sldId id="262" r:id="rId6"/>
    <p:sldId id="263" r:id="rId7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13"/>
  </p:normalViewPr>
  <p:slideViewPr>
    <p:cSldViewPr snapToGrid="0">
      <p:cViewPr varScale="1">
        <p:scale>
          <a:sx n="108" d="100"/>
          <a:sy n="108" d="100"/>
        </p:scale>
        <p:origin x="1504" y="19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CF39D9-6C60-D54F-878B-D7156C726C43}" type="datetimeFigureOut">
              <a:rPr lang="en-US" smtClean="0"/>
              <a:t>2/7/25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F25DC1-70A5-B74A-818C-926E03947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681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F25DC1-70A5-B74A-818C-926E039475F6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954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D8F18-D4BA-EF48-A681-C703F4EDBE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0E8653-AA2E-6281-6D24-DC2FBAA0CC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7AE5EA-56FB-5000-D03D-06F3C1228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FCB05-166D-1C48-90D5-1CC93C01E851}" type="datetimeFigureOut">
              <a:rPr lang="en-US" smtClean="0"/>
              <a:t>2/7/25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3B96E5-DABA-C243-469C-CF691867A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3C79FA-1BDE-B0BB-B4DF-1F9DB5E4D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60E5B-29B3-1444-8D5A-46F741117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298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F0072-868D-713A-1F53-E93708E54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4EAE01-EBC8-FAD6-613C-9362A059B6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FB9A3-21B7-9EE4-AF00-199273278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FCB05-166D-1C48-90D5-1CC93C01E851}" type="datetimeFigureOut">
              <a:rPr lang="en-US" smtClean="0"/>
              <a:t>2/7/25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66DAF5-40ED-4D86-C5CF-BEC42C9DA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B9521C-24A2-8733-3A8A-E3836FDCE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60E5B-29B3-1444-8D5A-46F741117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910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C4CA02A-C253-88EB-14C0-5F076B3AF7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6E3AA5-C4D6-0C79-0272-DFE1E32B69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C3E628-6C56-AE94-AA29-B1E76C332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FCB05-166D-1C48-90D5-1CC93C01E851}" type="datetimeFigureOut">
              <a:rPr lang="en-US" smtClean="0"/>
              <a:t>2/7/25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31AA82-37F5-ADDE-4EB2-0D339602B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3922E-20FF-22A2-5AD8-8541EDC47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60E5B-29B3-1444-8D5A-46F741117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800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AC9ADD-0E73-579F-4E61-10FF171FA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A2B1B4-E87B-1E34-75E7-99DB641814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DC52E1-2E34-A706-1EEE-4F0874698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FCB05-166D-1C48-90D5-1CC93C01E851}" type="datetimeFigureOut">
              <a:rPr lang="en-US" smtClean="0"/>
              <a:t>2/7/25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88A031-88AA-D4EC-FF5A-E5CF28EA0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E3E792-2CC7-0A78-E254-4C08D2BA9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60E5B-29B3-1444-8D5A-46F741117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452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5A7AB-1B53-150F-22DF-33C93BE6BC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6DC7EF-6B02-E738-859A-062D420BB1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702F65-11A5-1BAB-9305-308EC5964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FCB05-166D-1C48-90D5-1CC93C01E851}" type="datetimeFigureOut">
              <a:rPr lang="en-US" smtClean="0"/>
              <a:t>2/7/25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2B11D9-F36F-717D-4244-60A322058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86B9BD-884E-5CF0-E332-6A5D20754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60E5B-29B3-1444-8D5A-46F741117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930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3BB13-6071-147C-E828-75326B900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7BE491-3DA1-F299-F8D7-EEB99D2A19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88676F-D924-1356-A176-3829DBDD17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12DA41-9D98-077F-D68A-E575CC5E3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FCB05-166D-1C48-90D5-1CC93C01E851}" type="datetimeFigureOut">
              <a:rPr lang="en-US" smtClean="0"/>
              <a:t>2/7/25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40432D-0262-1C30-411C-63D7015F9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AA5692-04D0-B8A3-CCBC-B928B7E3C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60E5B-29B3-1444-8D5A-46F741117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802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7600E-AEA8-96E7-3CD6-DCDCBABF23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C142D9-6FA1-2CEA-6481-F2BD2F33CB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C9A8A4-E82D-96E5-71A4-7672842881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B9B9BD-14C8-C908-8AE9-F8B451C7A1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E6C19CF-106A-EF39-F86F-659D7FC274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41BECA3-ECB7-7843-7A66-10C177E0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FCB05-166D-1C48-90D5-1CC93C01E851}" type="datetimeFigureOut">
              <a:rPr lang="en-US" smtClean="0"/>
              <a:t>2/7/25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63CAAB4-EA0D-B3A1-2C97-19A6EE643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9486E6-421D-85B1-870D-B4B54B974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60E5B-29B3-1444-8D5A-46F741117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373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1A94B-2605-C6DD-561D-D0DBD53E3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4D6885-E53F-4B57-69F3-668CAD6AF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FCB05-166D-1C48-90D5-1CC93C01E851}" type="datetimeFigureOut">
              <a:rPr lang="en-US" smtClean="0"/>
              <a:t>2/7/25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D02596-43B5-A612-82D6-202FBBC6B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FCF14D-DB9A-25C0-11DC-9B488D8A0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60E5B-29B3-1444-8D5A-46F741117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946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D02FF31-2051-98BA-F210-E79184851C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FCB05-166D-1C48-90D5-1CC93C01E851}" type="datetimeFigureOut">
              <a:rPr lang="en-US" smtClean="0"/>
              <a:t>2/7/25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F46A64-AFD0-0DD4-AA09-B8D4A83A9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7C2AC8-0954-F208-0857-CAF5F865A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60E5B-29B3-1444-8D5A-46F741117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938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2B8841-0AD9-1214-7C83-FC1D0B1C1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B2B80D-7C33-E0BA-1564-F9398CDF06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850E9D-9CCC-2503-A9FA-72735899FD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1EB9DB-AB60-2785-2770-C785B1B5E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FCB05-166D-1C48-90D5-1CC93C01E851}" type="datetimeFigureOut">
              <a:rPr lang="en-US" smtClean="0"/>
              <a:t>2/7/25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D4F505-F9F7-0B14-2EE1-05B8A8ECD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E2F70E-3589-B86E-5AC2-1586CDD21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60E5B-29B3-1444-8D5A-46F741117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306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D80F6-A9CF-CED3-D630-75FEB5B63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EB176A-72E3-C339-CA3F-68D0AC9838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8C0E7C-F8C3-0BFE-34C0-2D5B245D98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E80BF9-562F-489E-001B-97C131B5B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FCB05-166D-1C48-90D5-1CC93C01E851}" type="datetimeFigureOut">
              <a:rPr lang="en-US" smtClean="0"/>
              <a:t>2/7/25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AF681E-E8CF-6764-4C99-A1C9DDF08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75286D-7EF2-239D-E756-9BCD67217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60E5B-29B3-1444-8D5A-46F741117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308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083342-CED3-C0FD-70FD-F2FA043A53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39D7C0-EDF1-0815-42FF-26391CDB12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FBA959-B453-5515-BAB9-AF54F8691D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7FCB05-166D-1C48-90D5-1CC93C01E851}" type="datetimeFigureOut">
              <a:rPr lang="en-US" smtClean="0"/>
              <a:t>2/7/25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F80E4E-DE58-D69A-1E13-4F0EB0691C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9BDEA7-B805-3157-E871-FC01A2BE35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760E5B-29B3-1444-8D5A-46F741117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615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906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6FD7672-78BE-4D6F-A711-2CDB79B52D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30038" y="323519"/>
            <a:ext cx="3513168" cy="6212748"/>
          </a:xfrm>
          <a:custGeom>
            <a:avLst/>
            <a:gdLst>
              <a:gd name="connsiteX0" fmla="*/ 0 w 4323899"/>
              <a:gd name="connsiteY0" fmla="*/ 0 h 6212748"/>
              <a:gd name="connsiteX1" fmla="*/ 742501 w 4323899"/>
              <a:gd name="connsiteY1" fmla="*/ 0 h 6212748"/>
              <a:gd name="connsiteX2" fmla="*/ 4323899 w 4323899"/>
              <a:gd name="connsiteY2" fmla="*/ 0 h 6212748"/>
              <a:gd name="connsiteX3" fmla="*/ 4323899 w 4323899"/>
              <a:gd name="connsiteY3" fmla="*/ 2864954 h 6212748"/>
              <a:gd name="connsiteX4" fmla="*/ 880454 w 4323899"/>
              <a:gd name="connsiteY4" fmla="*/ 6212748 h 6212748"/>
              <a:gd name="connsiteX5" fmla="*/ 0 w 4323899"/>
              <a:gd name="connsiteY5" fmla="*/ 6212748 h 6212748"/>
              <a:gd name="connsiteX6" fmla="*/ 0 w 4323899"/>
              <a:gd name="connsiteY6" fmla="*/ 6210962 h 6212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23899" h="6212748">
                <a:moveTo>
                  <a:pt x="0" y="0"/>
                </a:moveTo>
                <a:lnTo>
                  <a:pt x="742501" y="0"/>
                </a:lnTo>
                <a:lnTo>
                  <a:pt x="4323899" y="0"/>
                </a:lnTo>
                <a:lnTo>
                  <a:pt x="4323899" y="2864954"/>
                </a:lnTo>
                <a:lnTo>
                  <a:pt x="880454" y="6212748"/>
                </a:lnTo>
                <a:lnTo>
                  <a:pt x="0" y="6212748"/>
                </a:lnTo>
                <a:lnTo>
                  <a:pt x="0" y="6210962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3" name="Right Triangle 12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968585" y="3335867"/>
            <a:ext cx="267462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A62647B-1222-407C-8740-5A497612B1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1442" y="623275"/>
            <a:ext cx="8860356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30B07B7-9A91-152F-9CF2-5D5EC8ABDD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45157" y="806365"/>
            <a:ext cx="3004285" cy="2847413"/>
          </a:xfrm>
        </p:spPr>
        <p:txBody>
          <a:bodyPr anchor="b">
            <a:normAutofit/>
          </a:bodyPr>
          <a:lstStyle/>
          <a:p>
            <a:pPr algn="l"/>
            <a:r>
              <a:rPr lang="en-US" sz="2800" b="1" dirty="0">
                <a:solidFill>
                  <a:schemeClr val="accent1"/>
                </a:solidFill>
              </a:rPr>
              <a:t>Wellbeing at the Centre of everything we do….</a:t>
            </a:r>
            <a:br>
              <a:rPr lang="en-US" sz="2800" dirty="0"/>
            </a:br>
            <a:br>
              <a:rPr lang="en-US" sz="2800" dirty="0"/>
            </a:br>
            <a:r>
              <a:rPr lang="en-US" sz="2800" b="1" dirty="0"/>
              <a:t>Plan for survival &amp; growth 2025/26  and beyond ….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22B564-BC89-EC1B-5058-5401775D0A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23801" y="3977296"/>
            <a:ext cx="1978849" cy="1544730"/>
          </a:xfrm>
        </p:spPr>
        <p:txBody>
          <a:bodyPr anchor="t">
            <a:normAutofit lnSpcReduction="10000"/>
          </a:bodyPr>
          <a:lstStyle/>
          <a:p>
            <a:pPr algn="l"/>
            <a:endParaRPr lang="en-US" sz="2000" dirty="0"/>
          </a:p>
          <a:p>
            <a:pPr algn="l"/>
            <a:endParaRPr lang="en-US" sz="2000" dirty="0"/>
          </a:p>
          <a:p>
            <a:pPr algn="l"/>
            <a:r>
              <a:rPr lang="en-US" sz="2000" dirty="0"/>
              <a:t>David Milham</a:t>
            </a:r>
          </a:p>
          <a:p>
            <a:pPr algn="l"/>
            <a:r>
              <a:rPr lang="en-US" sz="2000" dirty="0"/>
              <a:t>Hon. Treasurer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47DA17A-7F9A-414A-25C6-AE8B478CF4BD}"/>
              </a:ext>
            </a:extLst>
          </p:cNvPr>
          <p:cNvSpPr txBox="1"/>
          <p:nvPr/>
        </p:nvSpPr>
        <p:spPr>
          <a:xfrm>
            <a:off x="2386286" y="2543556"/>
            <a:ext cx="177324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accent3"/>
                </a:solidFill>
              </a:rPr>
              <a:t>Registered Charity 1153745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6859" y="1239012"/>
            <a:ext cx="2474976" cy="130454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78F6B34-FBCD-97D5-4213-F46472B3F499}"/>
              </a:ext>
            </a:extLst>
          </p:cNvPr>
          <p:cNvSpPr txBox="1"/>
          <p:nvPr/>
        </p:nvSpPr>
        <p:spPr>
          <a:xfrm>
            <a:off x="1543792" y="3653777"/>
            <a:ext cx="351316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Social café - Activities</a:t>
            </a:r>
          </a:p>
          <a:p>
            <a:pPr algn="ctr"/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Groups - Support</a:t>
            </a:r>
          </a:p>
          <a:p>
            <a:pPr algn="ctr"/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Friendship</a:t>
            </a:r>
          </a:p>
          <a:p>
            <a:pPr algn="ctr"/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Room Hire</a:t>
            </a:r>
          </a:p>
        </p:txBody>
      </p:sp>
    </p:spTree>
    <p:extLst>
      <p:ext uri="{BB962C8B-B14F-4D97-AF65-F5344CB8AC3E}">
        <p14:creationId xmlns:p14="http://schemas.microsoft.com/office/powerpoint/2010/main" val="2619276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B0C48-CCD3-F0B0-8EEC-AA1BCCBC24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19C71E2-31C3-8229-9559-BE0FDF9E8D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325" y="1270660"/>
            <a:ext cx="8471074" cy="5045570"/>
          </a:xfrm>
        </p:spPr>
        <p:txBody>
          <a:bodyPr>
            <a:normAutofit lnSpcReduction="10000"/>
          </a:bodyPr>
          <a:lstStyle/>
          <a:p>
            <a:r>
              <a:rPr lang="en-US" sz="2000" b="1" dirty="0"/>
              <a:t>Established 40 years ago following closure of St Augustine’s hospital </a:t>
            </a:r>
          </a:p>
          <a:p>
            <a:pPr lvl="1"/>
            <a:r>
              <a:rPr lang="en-US" sz="1600" dirty="0"/>
              <a:t>Day </a:t>
            </a:r>
            <a:r>
              <a:rPr lang="en-US" sz="1600" dirty="0" err="1"/>
              <a:t>centre</a:t>
            </a:r>
            <a:r>
              <a:rPr lang="en-US" sz="1600" dirty="0"/>
              <a:t> for people needing mental health support</a:t>
            </a:r>
          </a:p>
          <a:p>
            <a:r>
              <a:rPr lang="en-US" sz="2000" b="1" dirty="0"/>
              <a:t>30 years ago purpose built </a:t>
            </a:r>
            <a:r>
              <a:rPr lang="en-US" sz="2000" b="1" dirty="0" err="1"/>
              <a:t>centre</a:t>
            </a:r>
            <a:r>
              <a:rPr lang="en-US" sz="2000" b="1" dirty="0"/>
              <a:t> opened at St Peter’s Place</a:t>
            </a:r>
          </a:p>
          <a:p>
            <a:pPr lvl="1"/>
            <a:r>
              <a:rPr lang="en-US" sz="1600" dirty="0"/>
              <a:t>Funded by voluntary donations on land leased from Canterbury City Council (110 </a:t>
            </a:r>
            <a:r>
              <a:rPr lang="en-US" sz="1600" dirty="0" err="1"/>
              <a:t>yr</a:t>
            </a:r>
            <a:r>
              <a:rPr lang="en-US" sz="1600" dirty="0"/>
              <a:t> Lease)</a:t>
            </a:r>
          </a:p>
          <a:p>
            <a:r>
              <a:rPr lang="en-US" sz="2000" b="1" dirty="0"/>
              <a:t>Grant funded by Kent County Council and NHS (Mental Health)</a:t>
            </a:r>
          </a:p>
          <a:p>
            <a:pPr lvl="1"/>
            <a:r>
              <a:rPr lang="en-US" sz="1600" dirty="0"/>
              <a:t>With some additional community support.</a:t>
            </a:r>
          </a:p>
          <a:p>
            <a:r>
              <a:rPr lang="en-US" sz="2000" b="1" dirty="0"/>
              <a:t>Official funding has reduced and from April 2024 was £Nil</a:t>
            </a:r>
          </a:p>
          <a:p>
            <a:pPr lvl="1"/>
            <a:r>
              <a:rPr lang="en-US" sz="2000" b="1" i="1" dirty="0">
                <a:solidFill>
                  <a:srgbClr val="0000FF"/>
                </a:solidFill>
              </a:rPr>
              <a:t>Centre is entirely dependent upon voluntary grants and donations</a:t>
            </a:r>
            <a:r>
              <a:rPr lang="en-US" sz="1800" b="1" i="1" dirty="0"/>
              <a:t>.</a:t>
            </a:r>
          </a:p>
          <a:p>
            <a:r>
              <a:rPr lang="en-US" sz="2000" b="1" dirty="0"/>
              <a:t>April 2024 – Trustees agreed to merge with MIND in Bexley and East Kent</a:t>
            </a:r>
          </a:p>
          <a:p>
            <a:r>
              <a:rPr lang="en-US" sz="2000" b="1" dirty="0"/>
              <a:t>MIND planned to extend the Café area:-</a:t>
            </a:r>
          </a:p>
          <a:p>
            <a:pPr lvl="1"/>
            <a:r>
              <a:rPr lang="en-US" sz="1600" dirty="0"/>
              <a:t>Create a Revival café; Create a Wellbeing area in lounge to the rear and let the upstairs. Application submitted for a Levelling–up Fund  £250K grant</a:t>
            </a:r>
            <a:r>
              <a:rPr lang="en-US" sz="1900" dirty="0"/>
              <a:t>. </a:t>
            </a:r>
          </a:p>
          <a:p>
            <a:pPr lvl="1"/>
            <a:r>
              <a:rPr lang="en-US" sz="1600" dirty="0"/>
              <a:t>All applications were frozen when the General Election was called and MIND withdrew from the merger.</a:t>
            </a:r>
          </a:p>
          <a:p>
            <a:r>
              <a:rPr lang="en-US" sz="2000" b="1" dirty="0"/>
              <a:t>Umbrella was spending £120K more pa than income</a:t>
            </a:r>
          </a:p>
          <a:p>
            <a:pPr lvl="1"/>
            <a:r>
              <a:rPr lang="en-US" sz="1600" dirty="0"/>
              <a:t>Funded from diminishing reserves (sale of next door property in 2022)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94D3251-25D4-7157-8871-2D37704ED7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29012" y="471184"/>
            <a:ext cx="8353027" cy="686913"/>
          </a:xfrm>
        </p:spPr>
        <p:txBody>
          <a:bodyPr>
            <a:normAutofit lnSpcReduction="10000"/>
          </a:bodyPr>
          <a:lstStyle/>
          <a:p>
            <a:r>
              <a:rPr lang="en-US" sz="4400" dirty="0">
                <a:solidFill>
                  <a:schemeClr val="accent1"/>
                </a:solidFill>
              </a:rPr>
              <a:t>Brief history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6032" y="53340"/>
            <a:ext cx="2090429" cy="1101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682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B0C48-CCD3-F0B0-8EEC-AA1BCCBC2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457200"/>
            <a:ext cx="6931619" cy="6083671"/>
          </a:xfrm>
        </p:spPr>
        <p:txBody>
          <a:bodyPr/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19C71E2-31C3-8229-9559-BE0FDF9E8D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2598" y="1347850"/>
            <a:ext cx="8471074" cy="4419477"/>
          </a:xfrm>
        </p:spPr>
        <p:txBody>
          <a:bodyPr>
            <a:normAutofit/>
          </a:bodyPr>
          <a:lstStyle/>
          <a:p>
            <a:endParaRPr lang="en-US" sz="2000" dirty="0"/>
          </a:p>
          <a:p>
            <a:endParaRPr lang="en-US" sz="2000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94D3251-25D4-7157-8871-2D37704ED7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52597" y="574305"/>
            <a:ext cx="8877786" cy="5145559"/>
          </a:xfrm>
        </p:spPr>
        <p:txBody>
          <a:bodyPr>
            <a:normAutofit fontScale="92500"/>
          </a:bodyPr>
          <a:lstStyle/>
          <a:p>
            <a:r>
              <a:rPr lang="en-US" sz="4400" dirty="0">
                <a:solidFill>
                  <a:schemeClr val="accent1"/>
                </a:solidFill>
              </a:rPr>
              <a:t>Survival – July 2024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Reduce costs – 2 staff redundant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Review contracts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900" dirty="0"/>
              <a:t>Utilities, insurance, waste removal, telephone, internet, security, website, photocopier, subscriptions, bookkeeping….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Two Trustees attended Funding4All conference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Introduced to Stronger Kent Communities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/>
              <a:t>Funded consultancy with Sue Carter to develop a Strategic Financial Plan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Two volunteer Bid Writers – Modest Success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900" dirty="0"/>
              <a:t>J Swire Trust, Kent Com. Foundation, Kobler Trust, Friends of Mental Health East Kent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Registered with </a:t>
            </a:r>
            <a:r>
              <a:rPr lang="en-US" sz="2400" b="1" dirty="0">
                <a:solidFill>
                  <a:srgbClr val="C00000"/>
                </a:solidFill>
              </a:rPr>
              <a:t>“</a:t>
            </a:r>
            <a:r>
              <a:rPr lang="en-US" sz="2400" b="1" dirty="0">
                <a:solidFill>
                  <a:srgbClr val="C00000"/>
                </a:solidFill>
                <a:latin typeface="Harlow Solid Italic" panose="04030604020F02020D02" pitchFamily="82" charset="0"/>
              </a:rPr>
              <a:t>Warm Welcome </a:t>
            </a:r>
            <a:r>
              <a:rPr lang="en-US" sz="2400" b="1" dirty="0">
                <a:solidFill>
                  <a:srgbClr val="FF9900"/>
                </a:solidFill>
                <a:latin typeface="Harlow Solid Italic" panose="04030604020F02020D02" pitchFamily="82" charset="0"/>
              </a:rPr>
              <a:t>Spaces</a:t>
            </a:r>
            <a:r>
              <a:rPr lang="en-US" sz="2400" b="1" dirty="0">
                <a:solidFill>
                  <a:srgbClr val="C00000"/>
                </a:solidFill>
              </a:rPr>
              <a:t>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December – Plan identifies survival through to December 2025</a:t>
            </a:r>
          </a:p>
          <a:p>
            <a:endParaRPr lang="en-US" sz="2400" b="1" dirty="0"/>
          </a:p>
          <a:p>
            <a:endParaRPr lang="en-US" sz="2400" dirty="0">
              <a:solidFill>
                <a:schemeClr val="accent1"/>
              </a:solidFill>
            </a:endParaRPr>
          </a:p>
          <a:p>
            <a:endParaRPr lang="en-US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32DDCC9-D2FB-80B0-27C0-79974F9705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2050" y="5627256"/>
            <a:ext cx="1228725" cy="103071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3112" y="5490343"/>
            <a:ext cx="2474976" cy="1304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1054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B0C48-CCD3-F0B0-8EEC-AA1BCCBC2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457200"/>
            <a:ext cx="6931619" cy="6083671"/>
          </a:xfrm>
        </p:spPr>
        <p:txBody>
          <a:bodyPr/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19C71E2-31C3-8229-9559-BE0FDF9E8D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2298" y="826885"/>
            <a:ext cx="8793804" cy="5817105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en-US" sz="3500" b="1" dirty="0"/>
              <a:t>Current operation Mon – Friday 9am – 3 pm</a:t>
            </a:r>
          </a:p>
          <a:p>
            <a:pPr lvl="1">
              <a:lnSpc>
                <a:spcPct val="120000"/>
              </a:lnSpc>
            </a:pPr>
            <a:r>
              <a:rPr lang="en-US" sz="2600" b="1" dirty="0">
                <a:solidFill>
                  <a:srgbClr val="0000FF"/>
                </a:solidFill>
              </a:rPr>
              <a:t>Requires income of £125K pa</a:t>
            </a:r>
          </a:p>
          <a:p>
            <a:pPr>
              <a:lnSpc>
                <a:spcPct val="120000"/>
              </a:lnSpc>
            </a:pPr>
            <a:r>
              <a:rPr lang="en-US" sz="3500" b="1" dirty="0"/>
              <a:t>Recruitment – volunteers in </a:t>
            </a:r>
          </a:p>
          <a:p>
            <a:pPr lvl="1">
              <a:lnSpc>
                <a:spcPct val="120000"/>
              </a:lnSpc>
            </a:pPr>
            <a:r>
              <a:rPr lang="en-US" sz="2600" dirty="0"/>
              <a:t>Kitchen, serving in café, supporting members – now circa 30 regular volunteers </a:t>
            </a:r>
          </a:p>
          <a:p>
            <a:pPr lvl="1">
              <a:lnSpc>
                <a:spcPct val="120000"/>
              </a:lnSpc>
            </a:pPr>
            <a:r>
              <a:rPr lang="en-US" sz="2600" b="1" dirty="0">
                <a:solidFill>
                  <a:srgbClr val="0000FF"/>
                </a:solidFill>
              </a:rPr>
              <a:t>Some specialist help still needed with social media, bookkeeping, activities</a:t>
            </a:r>
          </a:p>
          <a:p>
            <a:pPr>
              <a:lnSpc>
                <a:spcPct val="120000"/>
              </a:lnSpc>
            </a:pPr>
            <a:r>
              <a:rPr lang="en-US" sz="3500" b="1" dirty="0"/>
              <a:t>Two new Trustees</a:t>
            </a:r>
          </a:p>
          <a:p>
            <a:pPr lvl="1">
              <a:lnSpc>
                <a:spcPct val="120000"/>
              </a:lnSpc>
            </a:pPr>
            <a:r>
              <a:rPr lang="en-US" sz="2600" dirty="0"/>
              <a:t>One with business skills, the other from senior NHS position</a:t>
            </a:r>
          </a:p>
          <a:p>
            <a:pPr>
              <a:lnSpc>
                <a:spcPct val="120000"/>
              </a:lnSpc>
            </a:pPr>
            <a:r>
              <a:rPr lang="en-US" sz="3500" b="1" dirty="0"/>
              <a:t>Social café - Food Donations from:-</a:t>
            </a:r>
          </a:p>
          <a:p>
            <a:pPr lvl="1">
              <a:lnSpc>
                <a:spcPct val="120000"/>
              </a:lnSpc>
            </a:pPr>
            <a:r>
              <a:rPr lang="en-US" sz="2600" dirty="0"/>
              <a:t>Booker, </a:t>
            </a:r>
            <a:r>
              <a:rPr lang="en-US" sz="2600" dirty="0" err="1"/>
              <a:t>TWWholesale</a:t>
            </a:r>
            <a:r>
              <a:rPr lang="en-US" sz="2600" dirty="0"/>
              <a:t> (fruit &amp; veg), </a:t>
            </a:r>
            <a:r>
              <a:rPr lang="en-US" sz="2600" dirty="0" err="1"/>
              <a:t>Nandos</a:t>
            </a:r>
            <a:r>
              <a:rPr lang="en-US" sz="2600" dirty="0"/>
              <a:t>, </a:t>
            </a:r>
            <a:r>
              <a:rPr lang="en-US" sz="2600" dirty="0" err="1"/>
              <a:t>Fairshare</a:t>
            </a:r>
            <a:r>
              <a:rPr lang="en-US" sz="2600" dirty="0"/>
              <a:t>, Sainsbury’s, M&amp;S, Waitrose – also run a weekly Food Pantry</a:t>
            </a:r>
          </a:p>
          <a:p>
            <a:pPr>
              <a:lnSpc>
                <a:spcPct val="120000"/>
              </a:lnSpc>
            </a:pPr>
            <a:r>
              <a:rPr lang="en-US" sz="3500" b="1" dirty="0"/>
              <a:t>Increase regular users – membership £12pa re-introduced </a:t>
            </a:r>
          </a:p>
          <a:p>
            <a:pPr lvl="1">
              <a:lnSpc>
                <a:spcPct val="120000"/>
              </a:lnSpc>
            </a:pPr>
            <a:r>
              <a:rPr lang="en-US" sz="2900" dirty="0"/>
              <a:t>Member’s meal deal two course lunch £5 – activity sessions – yoga, art group, board games, crafts, music, philosophy….</a:t>
            </a:r>
          </a:p>
          <a:p>
            <a:pPr>
              <a:lnSpc>
                <a:spcPct val="120000"/>
              </a:lnSpc>
            </a:pPr>
            <a:r>
              <a:rPr lang="en-US" sz="3500" b="1" dirty="0"/>
              <a:t>Letting income</a:t>
            </a:r>
          </a:p>
          <a:p>
            <a:pPr lvl="1">
              <a:lnSpc>
                <a:spcPct val="120000"/>
              </a:lnSpc>
            </a:pPr>
            <a:r>
              <a:rPr lang="en-US" sz="2500" dirty="0"/>
              <a:t>Upstairs Rotary Room for up to 40, Smaller room 8-10 Café (evenings and weekends) up to 90.</a:t>
            </a:r>
          </a:p>
          <a:p>
            <a:pPr marL="0" indent="0">
              <a:lnSpc>
                <a:spcPct val="120000"/>
              </a:lnSpc>
              <a:buNone/>
            </a:pPr>
            <a:endParaRPr lang="en-US" sz="2000" dirty="0"/>
          </a:p>
          <a:p>
            <a:pPr>
              <a:lnSpc>
                <a:spcPct val="200000"/>
              </a:lnSpc>
            </a:pPr>
            <a:endParaRPr lang="en-US" sz="2000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94D3251-25D4-7157-8871-2D37704ED7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1735" y="155711"/>
            <a:ext cx="8353027" cy="686913"/>
          </a:xfrm>
        </p:spPr>
        <p:txBody>
          <a:bodyPr>
            <a:normAutofit lnSpcReduction="10000"/>
          </a:bodyPr>
          <a:lstStyle/>
          <a:p>
            <a:r>
              <a:rPr lang="en-US" sz="4400" dirty="0">
                <a:solidFill>
                  <a:schemeClr val="accent1"/>
                </a:solidFill>
              </a:rPr>
              <a:t>Strategic Financial Plan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1024" y="124968"/>
            <a:ext cx="2474976" cy="1304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6701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B0C48-CCD3-F0B0-8EEC-AA1BCCBC2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457200"/>
            <a:ext cx="6931619" cy="6083671"/>
          </a:xfrm>
        </p:spPr>
        <p:txBody>
          <a:bodyPr/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19C71E2-31C3-8229-9559-BE0FDF9E8D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2598" y="1658464"/>
            <a:ext cx="8471074" cy="4998234"/>
          </a:xfrm>
        </p:spPr>
        <p:txBody>
          <a:bodyPr>
            <a:normAutofit/>
          </a:bodyPr>
          <a:lstStyle/>
          <a:p>
            <a:endParaRPr lang="en-US" sz="2000" dirty="0"/>
          </a:p>
          <a:p>
            <a:endParaRPr lang="en-US" sz="2000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94D3251-25D4-7157-8871-2D37704ED7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52597" y="487680"/>
            <a:ext cx="8471075" cy="5463540"/>
          </a:xfrm>
        </p:spPr>
        <p:txBody>
          <a:bodyPr>
            <a:normAutofit fontScale="85000" lnSpcReduction="20000"/>
          </a:bodyPr>
          <a:lstStyle/>
          <a:p>
            <a:r>
              <a:rPr lang="en-US" sz="4400" dirty="0">
                <a:solidFill>
                  <a:schemeClr val="accent1"/>
                </a:solidFill>
              </a:rPr>
              <a:t>Strategic Financial Plan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Fundraising: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dirty="0"/>
              <a:t>Friends of Canterbury Umbrella:-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900" dirty="0"/>
              <a:t>Regular donations through Enthuse.com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dirty="0"/>
              <a:t>Local business sponsorship for events / activity days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b="1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dirty="0"/>
              <a:t>Bid-writing:-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900" dirty="0"/>
              <a:t>Two volunteers having some success with local Trusts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900" dirty="0"/>
              <a:t>Bid Process Enhancement in progress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900" b="1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dirty="0"/>
              <a:t>Events – quizzes, gourmet meal – support from Canterbury Rotary Clubs</a:t>
            </a:r>
          </a:p>
          <a:p>
            <a:pPr lvl="1"/>
            <a:endParaRPr lang="en-US" sz="2400" b="1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dirty="0"/>
              <a:t>Canterbury Rugby Club – match day Charity Saturday 8</a:t>
            </a:r>
            <a:r>
              <a:rPr lang="en-US" sz="2400" b="1" baseline="30000" dirty="0"/>
              <a:t>th</a:t>
            </a:r>
            <a:r>
              <a:rPr lang="en-US" sz="2400" b="1" dirty="0"/>
              <a:t> March 2025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dirty="0"/>
              <a:t>Contracts – DWP, NHS, KCC Social Services – new trustee recruited will be developing funded support </a:t>
            </a:r>
            <a:r>
              <a:rPr lang="en-US" sz="2400" b="1" dirty="0" err="1"/>
              <a:t>programmes</a:t>
            </a:r>
            <a:endParaRPr lang="en-US" sz="2400" b="1" dirty="0">
              <a:solidFill>
                <a:schemeClr val="accent1"/>
              </a:solidFill>
            </a:endParaRPr>
          </a:p>
          <a:p>
            <a:endParaRPr lang="en-US" sz="2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1024" y="5553456"/>
            <a:ext cx="2474976" cy="1304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74024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B0C48-CCD3-F0B0-8EEC-AA1BCCBC2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411628"/>
            <a:ext cx="8804573" cy="6129243"/>
          </a:xfrm>
        </p:spPr>
        <p:txBody>
          <a:bodyPr/>
          <a:lstStyle/>
          <a:p>
            <a:br>
              <a:rPr lang="en-US" dirty="0"/>
            </a:br>
            <a:endParaRPr lang="en-US" dirty="0"/>
          </a:p>
        </p:txBody>
      </p:sp>
      <p:pic>
        <p:nvPicPr>
          <p:cNvPr id="15" name="Content Placeholder 14">
            <a:extLst>
              <a:ext uri="{FF2B5EF4-FFF2-40B4-BE49-F238E27FC236}">
                <a16:creationId xmlns:a16="http://schemas.microsoft.com/office/drawing/2014/main" id="{78F3202A-95F6-A42F-EF26-D6630DC8321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50834" y="4357991"/>
            <a:ext cx="2053538" cy="2274122"/>
          </a:xfrm>
        </p:spPr>
      </p:pic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94D3251-25D4-7157-8871-2D37704ED7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 flipV="1">
            <a:off x="752598" y="4033822"/>
            <a:ext cx="2333502" cy="2366979"/>
          </a:xfrm>
        </p:spPr>
        <p:txBody>
          <a:bodyPr>
            <a:normAutofit/>
          </a:bodyPr>
          <a:lstStyle/>
          <a:p>
            <a:endParaRPr lang="en-US" sz="2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accent1"/>
              </a:solidFill>
            </a:endParaRPr>
          </a:p>
          <a:p>
            <a:endParaRPr lang="en-US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3CF8438-7C32-18A2-FCB6-0481CCB3DC92}"/>
              </a:ext>
            </a:extLst>
          </p:cNvPr>
          <p:cNvSpPr txBox="1"/>
          <p:nvPr/>
        </p:nvSpPr>
        <p:spPr>
          <a:xfrm>
            <a:off x="685689" y="1723431"/>
            <a:ext cx="854553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accent1"/>
                </a:solidFill>
              </a:rPr>
              <a:t>Wellbeing at the Centre of everything we do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8CA0E3A-7BC0-3CB2-F9C6-43ADC820B1C2}"/>
              </a:ext>
            </a:extLst>
          </p:cNvPr>
          <p:cNvSpPr txBox="1"/>
          <p:nvPr/>
        </p:nvSpPr>
        <p:spPr>
          <a:xfrm>
            <a:off x="1475699" y="3079715"/>
            <a:ext cx="72172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dirty="0">
              <a:solidFill>
                <a:schemeClr val="accent1"/>
              </a:solidFill>
            </a:endParaRPr>
          </a:p>
          <a:p>
            <a:pPr algn="ctr"/>
            <a:r>
              <a:rPr lang="en-US" sz="2400" dirty="0">
                <a:solidFill>
                  <a:schemeClr val="accent1"/>
                </a:solidFill>
              </a:rPr>
              <a:t>Social café - Activities - Groups - Support – Friendship</a:t>
            </a:r>
          </a:p>
          <a:p>
            <a:pPr algn="ctr"/>
            <a:r>
              <a:rPr lang="en-US" sz="2400" dirty="0">
                <a:solidFill>
                  <a:schemeClr val="accent1"/>
                </a:solidFill>
              </a:rPr>
              <a:t>Room Hire</a:t>
            </a:r>
          </a:p>
        </p:txBody>
      </p:sp>
      <p:pic>
        <p:nvPicPr>
          <p:cNvPr id="12" name="Picture 11" descr="A drawing of a town&#10;&#10;Description automatically generated">
            <a:extLst>
              <a:ext uri="{FF2B5EF4-FFF2-40B4-BE49-F238E27FC236}">
                <a16:creationId xmlns:a16="http://schemas.microsoft.com/office/drawing/2014/main" id="{4EE0FA8E-2C31-9287-3CF5-E3C0E5AC82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1878" y="4328809"/>
            <a:ext cx="2946122" cy="207199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F5DE1AD-9926-CB42-C577-5FE7C1FA47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5067" y="4161111"/>
            <a:ext cx="1609725" cy="208562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B9FFD36-2C51-0868-70C0-507B8A5AAF38}"/>
              </a:ext>
            </a:extLst>
          </p:cNvPr>
          <p:cNvSpPr txBox="1"/>
          <p:nvPr/>
        </p:nvSpPr>
        <p:spPr>
          <a:xfrm>
            <a:off x="3982503" y="1461821"/>
            <a:ext cx="179626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accent3"/>
                </a:solidFill>
              </a:rPr>
              <a:t>Registered Charity 1153745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3147" y="157277"/>
            <a:ext cx="2474976" cy="1304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66700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0A51793D1A37F4EB3054E3E30C94C36" ma:contentTypeVersion="15" ma:contentTypeDescription="Create a new document." ma:contentTypeScope="" ma:versionID="ba21a606bf31687f261d8512ff01da7c">
  <xsd:schema xmlns:xsd="http://www.w3.org/2001/XMLSchema" xmlns:xs="http://www.w3.org/2001/XMLSchema" xmlns:p="http://schemas.microsoft.com/office/2006/metadata/properties" xmlns:ns2="c4be6382-c42b-4808-ab56-1463cad5ca77" xmlns:ns3="1b83801e-36ca-4ccb-8b15-9137798ab6d2" targetNamespace="http://schemas.microsoft.com/office/2006/metadata/properties" ma:root="true" ma:fieldsID="83a7550ab2841e8547e2a209f3507eb5" ns2:_="" ns3:_="">
    <xsd:import namespace="c4be6382-c42b-4808-ab56-1463cad5ca77"/>
    <xsd:import namespace="1b83801e-36ca-4ccb-8b15-9137798ab6d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be6382-c42b-4808-ab56-1463cad5ca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209603ee-69b4-403e-ac95-63817ba4178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83801e-36ca-4ccb-8b15-9137798ab6d2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543f8255-44ae-4e8b-bf5f-83fa0ba2ec92}" ma:internalName="TaxCatchAll" ma:showField="CatchAllData" ma:web="1b83801e-36ca-4ccb-8b15-9137798ab6d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b83801e-36ca-4ccb-8b15-9137798ab6d2" xsi:nil="true"/>
    <lcf76f155ced4ddcb4097134ff3c332f xmlns="c4be6382-c42b-4808-ab56-1463cad5ca7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C036964-5DA6-489B-B9F8-37700085A502}"/>
</file>

<file path=customXml/itemProps2.xml><?xml version="1.0" encoding="utf-8"?>
<ds:datastoreItem xmlns:ds="http://schemas.openxmlformats.org/officeDocument/2006/customXml" ds:itemID="{30C2D620-EC3B-4737-861E-C251999D38BD}"/>
</file>

<file path=customXml/itemProps3.xml><?xml version="1.0" encoding="utf-8"?>
<ds:datastoreItem xmlns:ds="http://schemas.openxmlformats.org/officeDocument/2006/customXml" ds:itemID="{4F923DF5-4DDC-4EAB-BD10-E6C086438A45}"/>
</file>

<file path=docProps/app.xml><?xml version="1.0" encoding="utf-8"?>
<Properties xmlns="http://schemas.openxmlformats.org/officeDocument/2006/extended-properties" xmlns:vt="http://schemas.openxmlformats.org/officeDocument/2006/docPropsVTypes">
  <TotalTime>1757</TotalTime>
  <Words>573</Words>
  <Application>Microsoft Macintosh PowerPoint</Application>
  <PresentationFormat>A4 Paper (210x297 mm)</PresentationFormat>
  <Paragraphs>83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Harlow Solid Italic</vt:lpstr>
      <vt:lpstr>Office Theme</vt:lpstr>
      <vt:lpstr>Wellbeing at the Centre of everything we do….  Plan for survival &amp; growth 2025/26  and beyond ….</vt:lpstr>
      <vt:lpstr> </vt:lpstr>
      <vt:lpstr> </vt:lpstr>
      <vt:lpstr> </vt:lpstr>
      <vt:lpstr> 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Wellbeing at the Centre of all we do….  Plan for survival and growth 2025 - 2026</dc:title>
  <dc:creator>David Milham</dc:creator>
  <cp:lastModifiedBy>David Milham</cp:lastModifiedBy>
  <cp:revision>51</cp:revision>
  <dcterms:created xsi:type="dcterms:W3CDTF">2025-01-27T15:14:20Z</dcterms:created>
  <dcterms:modified xsi:type="dcterms:W3CDTF">2025-02-07T11:09:41Z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0x01010040A51793D1A37F4EB3054E3E30C94C36</vt:lpwstr>
  </property>
</Properties>
</file>