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2" r:id="rId6"/>
    <p:sldId id="263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 snapToGrid="0">
      <p:cViewPr varScale="1">
        <p:scale>
          <a:sx n="108" d="100"/>
          <a:sy n="108" d="100"/>
        </p:scale>
        <p:origin x="1504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F39D9-6C60-D54F-878B-D7156C726C43}" type="datetimeFigureOut">
              <a:rPr lang="en-US" smtClean="0"/>
              <a:t>2/7/25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25DC1-70A5-B74A-818C-926E0394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8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25DC1-70A5-B74A-818C-926E039475F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5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8F18-D4BA-EF48-A681-C703F4EDB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E8653-AA2E-6281-6D24-DC2FBAA0C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AE5EA-56FB-5000-D03D-06F3C1228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B96E5-DABA-C243-469C-CF691867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C79FA-1BDE-B0BB-B4DF-1F9DB5E4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0072-868D-713A-1F53-E93708E54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EAE01-EBC8-FAD6-613C-9362A059B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FB9A3-21B7-9EE4-AF00-19927327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6DAF5-40ED-4D86-C5CF-BEC42C9DA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9521C-24A2-8733-3A8A-E3836FDC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CA02A-C253-88EB-14C0-5F076B3A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E3AA5-C4D6-0C79-0272-DFE1E32B6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3E628-6C56-AE94-AA29-B1E76C33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1AA82-37F5-ADDE-4EB2-0D339602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3922E-20FF-22A2-5AD8-8541EDC4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0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C9ADD-0E73-579F-4E61-10FF171FA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B1B4-E87B-1E34-75E7-99DB64181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C52E1-2E34-A706-1EEE-4F087469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8A031-88AA-D4EC-FF5A-E5CF28EA0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3E792-2CC7-0A78-E254-4C08D2BA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5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A7AB-1B53-150F-22DF-33C93BE6B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DC7EF-6B02-E738-859A-062D420BB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02F65-11A5-1BAB-9305-308EC596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B11D9-F36F-717D-4244-60A32205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6B9BD-884E-5CF0-E332-6A5D2075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3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3BB13-6071-147C-E828-75326B90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BE491-3DA1-F299-F8D7-EEB99D2A1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8676F-D924-1356-A176-3829DBDD1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2DA41-9D98-077F-D68A-E575CC5E3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0432D-0262-1C30-411C-63D7015F9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A5692-04D0-B8A3-CCBC-B928B7E3C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0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600E-AEA8-96E7-3CD6-DCDCBABF2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142D9-6FA1-2CEA-6481-F2BD2F33C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9A8A4-E82D-96E5-71A4-767284288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B9B9BD-14C8-C908-8AE9-F8B451C7A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C19CF-106A-EF39-F86F-659D7FC27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1BECA3-ECB7-7843-7A66-10C177E0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CAAB4-EA0D-B3A1-2C97-19A6EE643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486E6-421D-85B1-870D-B4B54B97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7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A94B-2605-C6DD-561D-D0DBD53E3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4D6885-E53F-4B57-69F3-668CAD6A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02596-43B5-A612-82D6-202FBBC6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FCF14D-DB9A-25C0-11DC-9B488D8A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4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2FF31-2051-98BA-F210-E79184851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46A64-AFD0-0DD4-AA09-B8D4A83A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C2AC8-0954-F208-0857-CAF5F865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8841-0AD9-1214-7C83-FC1D0B1C1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2B80D-7C33-E0BA-1564-F9398CDF0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50E9D-9CCC-2503-A9FA-72735899F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EB9DB-AB60-2785-2770-C785B1B5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4F505-F9F7-0B14-2EE1-05B8A8EC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2F70E-3589-B86E-5AC2-1586CDD2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0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80F6-A9CF-CED3-D630-75FEB5B63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EB176A-72E3-C339-CA3F-68D0AC9838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C0E7C-F8C3-0BFE-34C0-2D5B245D9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80BF9-562F-489E-001B-97C131B5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F681E-E8CF-6764-4C99-A1C9DDF0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5286D-7EF2-239D-E756-9BCD6721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0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083342-CED3-C0FD-70FD-F2FA043A5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9D7C0-EDF1-0815-42FF-26391CDB1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BA959-B453-5515-BAB9-AF54F8691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FCB05-166D-1C48-90D5-1CC93C01E851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0E4E-DE58-D69A-1E13-4F0EB0691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BDEA7-B805-3157-E871-FC01A2BE3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60E5B-29B3-1444-8D5A-46F741117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1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0038" y="323519"/>
            <a:ext cx="3513168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68585" y="3335867"/>
            <a:ext cx="267462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442" y="623275"/>
            <a:ext cx="886035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0B07B7-9A91-152F-9CF2-5D5EC8ABD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157" y="806365"/>
            <a:ext cx="3004285" cy="2847413"/>
          </a:xfrm>
        </p:spPr>
        <p:txBody>
          <a:bodyPr anchor="b">
            <a:norm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</a:rPr>
              <a:t>Wellbeing at the Centre of everything we do….</a:t>
            </a:r>
            <a:br>
              <a:rPr lang="en-US" sz="2800" dirty="0"/>
            </a:br>
            <a:br>
              <a:rPr lang="en-US" sz="2800" dirty="0"/>
            </a:br>
            <a:r>
              <a:rPr lang="en-US" sz="2800" b="1" dirty="0"/>
              <a:t>Plan for survival &amp; growth 2025/26  and beyond ….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22B564-BC89-EC1B-5058-5401775D0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3801" y="3977296"/>
            <a:ext cx="1978849" cy="1544730"/>
          </a:xfrm>
        </p:spPr>
        <p:txBody>
          <a:bodyPr anchor="t">
            <a:normAutofit lnSpcReduction="10000"/>
          </a:bodyPr>
          <a:lstStyle/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David Milham</a:t>
            </a:r>
          </a:p>
          <a:p>
            <a:pPr algn="l"/>
            <a:r>
              <a:rPr lang="en-US" sz="2000" dirty="0"/>
              <a:t>Hon. Treasurer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7DA17A-7F9A-414A-25C6-AE8B478CF4BD}"/>
              </a:ext>
            </a:extLst>
          </p:cNvPr>
          <p:cNvSpPr txBox="1"/>
          <p:nvPr/>
        </p:nvSpPr>
        <p:spPr>
          <a:xfrm>
            <a:off x="2386286" y="2543556"/>
            <a:ext cx="17732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Registered Charity 1153745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859" y="1239012"/>
            <a:ext cx="2474976" cy="13045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8F6B34-FBCD-97D5-4213-F46472B3F499}"/>
              </a:ext>
            </a:extLst>
          </p:cNvPr>
          <p:cNvSpPr txBox="1"/>
          <p:nvPr/>
        </p:nvSpPr>
        <p:spPr>
          <a:xfrm>
            <a:off x="1543792" y="3653777"/>
            <a:ext cx="35131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Social café - Activities</a:t>
            </a:r>
          </a:p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Groups - Support</a:t>
            </a:r>
          </a:p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Friendship</a:t>
            </a:r>
          </a:p>
          <a:p>
            <a:pPr algn="ctr"/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Room Hire</a:t>
            </a:r>
          </a:p>
        </p:txBody>
      </p:sp>
    </p:spTree>
    <p:extLst>
      <p:ext uri="{BB962C8B-B14F-4D97-AF65-F5344CB8AC3E}">
        <p14:creationId xmlns:p14="http://schemas.microsoft.com/office/powerpoint/2010/main" val="261927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B0C48-CCD3-F0B0-8EEC-AA1BCCBC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9C71E2-31C3-8229-9559-BE0FDF9E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325" y="1270660"/>
            <a:ext cx="8471074" cy="5045570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Established 40 years ago following closure of St Augustine’s hospital </a:t>
            </a:r>
          </a:p>
          <a:p>
            <a:pPr lvl="1"/>
            <a:r>
              <a:rPr lang="en-US" sz="1600" dirty="0"/>
              <a:t>Day </a:t>
            </a:r>
            <a:r>
              <a:rPr lang="en-US" sz="1600" dirty="0" err="1"/>
              <a:t>centre</a:t>
            </a:r>
            <a:r>
              <a:rPr lang="en-US" sz="1600" dirty="0"/>
              <a:t> for people needing mental health support</a:t>
            </a:r>
          </a:p>
          <a:p>
            <a:r>
              <a:rPr lang="en-US" sz="2000" b="1" dirty="0"/>
              <a:t>30 years ago purpose built </a:t>
            </a:r>
            <a:r>
              <a:rPr lang="en-US" sz="2000" b="1" dirty="0" err="1"/>
              <a:t>centre</a:t>
            </a:r>
            <a:r>
              <a:rPr lang="en-US" sz="2000" b="1" dirty="0"/>
              <a:t> opened at St Peter’s Place</a:t>
            </a:r>
          </a:p>
          <a:p>
            <a:pPr lvl="1"/>
            <a:r>
              <a:rPr lang="en-US" sz="1600" dirty="0"/>
              <a:t>Funded by voluntary donations on land leased from Canterbury City Council (110 </a:t>
            </a:r>
            <a:r>
              <a:rPr lang="en-US" sz="1600" dirty="0" err="1"/>
              <a:t>yr</a:t>
            </a:r>
            <a:r>
              <a:rPr lang="en-US" sz="1600" dirty="0"/>
              <a:t> Lease)</a:t>
            </a:r>
          </a:p>
          <a:p>
            <a:r>
              <a:rPr lang="en-US" sz="2000" b="1" dirty="0"/>
              <a:t>Grant funded by Kent County Council and NHS (Mental Health)</a:t>
            </a:r>
          </a:p>
          <a:p>
            <a:pPr lvl="1"/>
            <a:r>
              <a:rPr lang="en-US" sz="1600" dirty="0"/>
              <a:t>With some additional community support.</a:t>
            </a:r>
          </a:p>
          <a:p>
            <a:r>
              <a:rPr lang="en-US" sz="2000" b="1" dirty="0"/>
              <a:t>Official funding has reduced and from April 2024 was £Nil</a:t>
            </a:r>
          </a:p>
          <a:p>
            <a:pPr lvl="1"/>
            <a:r>
              <a:rPr lang="en-US" sz="2000" b="1" i="1" dirty="0">
                <a:solidFill>
                  <a:srgbClr val="0000FF"/>
                </a:solidFill>
              </a:rPr>
              <a:t>Centre is entirely dependent upon voluntary grants and donations</a:t>
            </a:r>
            <a:r>
              <a:rPr lang="en-US" sz="1800" b="1" i="1" dirty="0"/>
              <a:t>.</a:t>
            </a:r>
          </a:p>
          <a:p>
            <a:r>
              <a:rPr lang="en-US" sz="2000" b="1" dirty="0"/>
              <a:t>April 2024 – Trustees agreed to merge with MIND in Bexley and East Kent</a:t>
            </a:r>
          </a:p>
          <a:p>
            <a:r>
              <a:rPr lang="en-US" sz="2000" b="1" dirty="0"/>
              <a:t>MIND planned to extend the Café area:-</a:t>
            </a:r>
          </a:p>
          <a:p>
            <a:pPr lvl="1"/>
            <a:r>
              <a:rPr lang="en-US" sz="1600" dirty="0"/>
              <a:t>Create a Revival café; Create a Wellbeing area in lounge to the rear and let the upstairs. Application submitted for a Levelling–up Fund  £250K grant</a:t>
            </a:r>
            <a:r>
              <a:rPr lang="en-US" sz="1900" dirty="0"/>
              <a:t>. </a:t>
            </a:r>
          </a:p>
          <a:p>
            <a:pPr lvl="1"/>
            <a:r>
              <a:rPr lang="en-US" sz="1600" dirty="0"/>
              <a:t>All applications were frozen when the General Election was called and MIND withdrew from the merger.</a:t>
            </a:r>
          </a:p>
          <a:p>
            <a:r>
              <a:rPr lang="en-US" sz="2000" b="1" dirty="0"/>
              <a:t>Umbrella was spending £120K more pa than income</a:t>
            </a:r>
          </a:p>
          <a:p>
            <a:pPr lvl="1"/>
            <a:r>
              <a:rPr lang="en-US" sz="1600" dirty="0"/>
              <a:t>Funded from diminishing reserves (sale of next door property in 2022)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4D3251-25D4-7157-8871-2D37704ED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9012" y="471184"/>
            <a:ext cx="8353027" cy="686913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Brief history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032" y="53340"/>
            <a:ext cx="2090429" cy="11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8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B0C48-CCD3-F0B0-8EEC-AA1BCCBC2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6931619" cy="6083671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9C71E2-31C3-8229-9559-BE0FDF9E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598" y="1347850"/>
            <a:ext cx="8471074" cy="4419477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4D3251-25D4-7157-8871-2D37704ED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2597" y="574305"/>
            <a:ext cx="8877786" cy="5145559"/>
          </a:xfrm>
        </p:spPr>
        <p:txBody>
          <a:bodyPr>
            <a:normAutofit fontScale="92500"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Survival – July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Reduce costs – 2 staff redundant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Review contracts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/>
              <a:t>Utilities, insurance, waste removal, telephone, internet, security, website, photocopier, subscriptions, bookkeeping….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Two Trustees attended Funding4All conference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Introduced to Stronger Kent Communities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Funded consultancy with Sue Carter to develop a Strategic Financial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Two volunteer Bid Writers – Modest Success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/>
              <a:t>J Swire Trust, Kent Com. Foundation, Kobler Trust, Friends of Mental Health East Kent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Registered with </a:t>
            </a:r>
            <a:r>
              <a:rPr lang="en-US" sz="2400" b="1" dirty="0">
                <a:solidFill>
                  <a:srgbClr val="C00000"/>
                </a:solidFill>
              </a:rPr>
              <a:t>“</a:t>
            </a:r>
            <a:r>
              <a:rPr lang="en-US" sz="2400" b="1" dirty="0">
                <a:solidFill>
                  <a:srgbClr val="C00000"/>
                </a:solidFill>
                <a:latin typeface="Harlow Solid Italic" panose="04030604020F02020D02" pitchFamily="82" charset="0"/>
              </a:rPr>
              <a:t>Warm Welcome </a:t>
            </a:r>
            <a:r>
              <a:rPr lang="en-US" sz="2400" b="1" dirty="0">
                <a:solidFill>
                  <a:srgbClr val="FF9900"/>
                </a:solidFill>
                <a:latin typeface="Harlow Solid Italic" panose="04030604020F02020D02" pitchFamily="82" charset="0"/>
              </a:rPr>
              <a:t>Spaces</a:t>
            </a:r>
            <a:r>
              <a:rPr lang="en-US" sz="2400" b="1" dirty="0">
                <a:solidFill>
                  <a:srgbClr val="C00000"/>
                </a:solidFill>
              </a:rPr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December – Plan identifies survival through to December 2025</a:t>
            </a:r>
          </a:p>
          <a:p>
            <a:endParaRPr lang="en-US" sz="2400" b="1" dirty="0"/>
          </a:p>
          <a:p>
            <a:endParaRPr lang="en-US" sz="2400" dirty="0">
              <a:solidFill>
                <a:schemeClr val="accent1"/>
              </a:solidFill>
            </a:endParaRP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2DDCC9-D2FB-80B0-27C0-79974F970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5627256"/>
            <a:ext cx="1228725" cy="10307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112" y="5490343"/>
            <a:ext cx="2474976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5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B0C48-CCD3-F0B0-8EEC-AA1BCCBC2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6931619" cy="6083671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9C71E2-31C3-8229-9559-BE0FDF9E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298" y="826885"/>
            <a:ext cx="8793804" cy="581710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500" b="1" dirty="0"/>
              <a:t>Current operation Mon – Friday 9am – 3 pm</a:t>
            </a:r>
          </a:p>
          <a:p>
            <a:pPr lvl="1">
              <a:lnSpc>
                <a:spcPct val="120000"/>
              </a:lnSpc>
            </a:pPr>
            <a:r>
              <a:rPr lang="en-US" sz="2600" b="1" dirty="0">
                <a:solidFill>
                  <a:srgbClr val="0000FF"/>
                </a:solidFill>
              </a:rPr>
              <a:t>Requires income of £125K pa</a:t>
            </a:r>
          </a:p>
          <a:p>
            <a:pPr>
              <a:lnSpc>
                <a:spcPct val="120000"/>
              </a:lnSpc>
            </a:pPr>
            <a:r>
              <a:rPr lang="en-US" sz="3500" b="1" dirty="0"/>
              <a:t>Recruitment – volunteers in 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Kitchen, serving in café, supporting members – now circa 30 regular volunteers </a:t>
            </a:r>
          </a:p>
          <a:p>
            <a:pPr lvl="1">
              <a:lnSpc>
                <a:spcPct val="120000"/>
              </a:lnSpc>
            </a:pPr>
            <a:r>
              <a:rPr lang="en-US" sz="2600" b="1" dirty="0">
                <a:solidFill>
                  <a:srgbClr val="0000FF"/>
                </a:solidFill>
              </a:rPr>
              <a:t>Some specialist help still needed with social media, bookkeeping, activities</a:t>
            </a:r>
          </a:p>
          <a:p>
            <a:pPr>
              <a:lnSpc>
                <a:spcPct val="120000"/>
              </a:lnSpc>
            </a:pPr>
            <a:r>
              <a:rPr lang="en-US" sz="3500" b="1" dirty="0"/>
              <a:t>Two new Trustees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One with business skills, the other from senior NHS position</a:t>
            </a:r>
          </a:p>
          <a:p>
            <a:pPr>
              <a:lnSpc>
                <a:spcPct val="120000"/>
              </a:lnSpc>
            </a:pPr>
            <a:r>
              <a:rPr lang="en-US" sz="3500" b="1" dirty="0"/>
              <a:t>Social café - Food Donations from:-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Booker, </a:t>
            </a:r>
            <a:r>
              <a:rPr lang="en-US" sz="2600" dirty="0" err="1"/>
              <a:t>TWWholesale</a:t>
            </a:r>
            <a:r>
              <a:rPr lang="en-US" sz="2600" dirty="0"/>
              <a:t> (fruit &amp; veg), </a:t>
            </a:r>
            <a:r>
              <a:rPr lang="en-US" sz="2600" dirty="0" err="1"/>
              <a:t>Nandos</a:t>
            </a:r>
            <a:r>
              <a:rPr lang="en-US" sz="2600" dirty="0"/>
              <a:t>, </a:t>
            </a:r>
            <a:r>
              <a:rPr lang="en-US" sz="2600" dirty="0" err="1"/>
              <a:t>Fairshare</a:t>
            </a:r>
            <a:r>
              <a:rPr lang="en-US" sz="2600" dirty="0"/>
              <a:t>, Sainsbury’s, M&amp;S, Waitrose – also run a weekly Food Pantry</a:t>
            </a:r>
          </a:p>
          <a:p>
            <a:pPr>
              <a:lnSpc>
                <a:spcPct val="120000"/>
              </a:lnSpc>
            </a:pPr>
            <a:r>
              <a:rPr lang="en-US" sz="3500" b="1" dirty="0"/>
              <a:t>Increase regular users – membership £12pa re-introduced </a:t>
            </a:r>
          </a:p>
          <a:p>
            <a:pPr lvl="1">
              <a:lnSpc>
                <a:spcPct val="120000"/>
              </a:lnSpc>
            </a:pPr>
            <a:r>
              <a:rPr lang="en-US" sz="2900" dirty="0"/>
              <a:t>Member’s meal deal two course lunch £5 – activity sessions – yoga, art group, board games, crafts, music, philosophy….</a:t>
            </a:r>
          </a:p>
          <a:p>
            <a:pPr>
              <a:lnSpc>
                <a:spcPct val="120000"/>
              </a:lnSpc>
            </a:pPr>
            <a:r>
              <a:rPr lang="en-US" sz="3500" b="1" dirty="0"/>
              <a:t>Letting income</a:t>
            </a:r>
          </a:p>
          <a:p>
            <a:pPr lvl="1">
              <a:lnSpc>
                <a:spcPct val="120000"/>
              </a:lnSpc>
            </a:pPr>
            <a:r>
              <a:rPr lang="en-US" sz="2500" dirty="0"/>
              <a:t>Upstairs Rotary Room for up to 40, Smaller room 8-10 Café (evenings and weekends) up to 90.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  <a:p>
            <a:pPr>
              <a:lnSpc>
                <a:spcPct val="200000"/>
              </a:lnSpc>
            </a:pPr>
            <a:endParaRPr lang="en-US" sz="2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4D3251-25D4-7157-8871-2D37704ED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1735" y="155711"/>
            <a:ext cx="8353027" cy="686913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Strategic Financial Plan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24" y="124968"/>
            <a:ext cx="2474976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0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B0C48-CCD3-F0B0-8EEC-AA1BCCBC2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6931619" cy="6083671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9C71E2-31C3-8229-9559-BE0FDF9E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598" y="1658464"/>
            <a:ext cx="8471074" cy="4998234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4D3251-25D4-7157-8871-2D37704ED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2597" y="487680"/>
            <a:ext cx="8471075" cy="5463540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Strategic Financial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Fundraising: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Friends of Canterbury Umbrella:-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900" dirty="0"/>
              <a:t>Regular donations through Enthuse.com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Local business sponsorship for events / activity days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Bid-writing:-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900" dirty="0"/>
              <a:t>Two volunteers having some success with local Trusts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900" dirty="0"/>
              <a:t>Bid Process Enhancement in progress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Events – quizzes, gourmet meal – support from Canterbury Rotary Clubs</a:t>
            </a:r>
          </a:p>
          <a:p>
            <a:pPr lvl="1"/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Canterbury Rugby Club – match day Charity Saturday 8</a:t>
            </a:r>
            <a:r>
              <a:rPr lang="en-US" sz="2400" b="1" baseline="30000" dirty="0"/>
              <a:t>th</a:t>
            </a:r>
            <a:r>
              <a:rPr lang="en-US" sz="2400" b="1" dirty="0"/>
              <a:t> March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Contracts – DWP, NHS, KCC Social Services – new trustee recruited will be developing funded support </a:t>
            </a:r>
            <a:r>
              <a:rPr lang="en-US" sz="2400" b="1" dirty="0" err="1"/>
              <a:t>programmes</a:t>
            </a:r>
            <a:endParaRPr lang="en-US" sz="2400" b="1" dirty="0">
              <a:solidFill>
                <a:schemeClr val="accent1"/>
              </a:solidFill>
            </a:endParaRP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24" y="5553456"/>
            <a:ext cx="2474976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0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B0C48-CCD3-F0B0-8EEC-AA1BCCBC2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11628"/>
            <a:ext cx="8804573" cy="6129243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78F3202A-95F6-A42F-EF26-D6630DC832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0834" y="4357991"/>
            <a:ext cx="2053538" cy="2274122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4D3251-25D4-7157-8871-2D37704ED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flipV="1">
            <a:off x="752598" y="4033822"/>
            <a:ext cx="2333502" cy="2366979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CF8438-7C32-18A2-FCB6-0481CCB3DC92}"/>
              </a:ext>
            </a:extLst>
          </p:cNvPr>
          <p:cNvSpPr txBox="1"/>
          <p:nvPr/>
        </p:nvSpPr>
        <p:spPr>
          <a:xfrm>
            <a:off x="685689" y="1723431"/>
            <a:ext cx="85455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1"/>
                </a:solidFill>
              </a:rPr>
              <a:t>Wellbeing at the Centre of everything we do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CA0E3A-7BC0-3CB2-F9C6-43ADC820B1C2}"/>
              </a:ext>
            </a:extLst>
          </p:cNvPr>
          <p:cNvSpPr txBox="1"/>
          <p:nvPr/>
        </p:nvSpPr>
        <p:spPr>
          <a:xfrm>
            <a:off x="1475699" y="3079715"/>
            <a:ext cx="7217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accent1"/>
              </a:solidFill>
            </a:endParaRP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Social café - Activities - Groups - Support – Friendship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Room Hire</a:t>
            </a:r>
          </a:p>
        </p:txBody>
      </p:sp>
      <p:pic>
        <p:nvPicPr>
          <p:cNvPr id="12" name="Picture 11" descr="A drawing of a town&#10;&#10;Description automatically generated">
            <a:extLst>
              <a:ext uri="{FF2B5EF4-FFF2-40B4-BE49-F238E27FC236}">
                <a16:creationId xmlns:a16="http://schemas.microsoft.com/office/drawing/2014/main" id="{4EE0FA8E-2C31-9287-3CF5-E3C0E5AC8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878" y="4328809"/>
            <a:ext cx="2946122" cy="20719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5DE1AD-9926-CB42-C577-5FE7C1FA47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067" y="4161111"/>
            <a:ext cx="1609725" cy="2085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B9FFD36-2C51-0868-70C0-507B8A5AAF38}"/>
              </a:ext>
            </a:extLst>
          </p:cNvPr>
          <p:cNvSpPr txBox="1"/>
          <p:nvPr/>
        </p:nvSpPr>
        <p:spPr>
          <a:xfrm>
            <a:off x="3982503" y="1461821"/>
            <a:ext cx="1796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accent3"/>
                </a:solidFill>
              </a:rPr>
              <a:t>Registered Charity 1153745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147" y="157277"/>
            <a:ext cx="2474976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7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51793D1A37F4EB3054E3E30C94C36" ma:contentTypeVersion="15" ma:contentTypeDescription="Create a new document." ma:contentTypeScope="" ma:versionID="ba21a606bf31687f261d8512ff01da7c">
  <xsd:schema xmlns:xsd="http://www.w3.org/2001/XMLSchema" xmlns:xs="http://www.w3.org/2001/XMLSchema" xmlns:p="http://schemas.microsoft.com/office/2006/metadata/properties" xmlns:ns2="c4be6382-c42b-4808-ab56-1463cad5ca77" xmlns:ns3="1b83801e-36ca-4ccb-8b15-9137798ab6d2" targetNamespace="http://schemas.microsoft.com/office/2006/metadata/properties" ma:root="true" ma:fieldsID="83a7550ab2841e8547e2a209f3507eb5" ns2:_="" ns3:_="">
    <xsd:import namespace="c4be6382-c42b-4808-ab56-1463cad5ca77"/>
    <xsd:import namespace="1b83801e-36ca-4ccb-8b15-9137798ab6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e6382-c42b-4808-ab56-1463cad5c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09603ee-69b4-403e-ac95-63817ba417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3801e-36ca-4ccb-8b15-9137798ab6d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43f8255-44ae-4e8b-bf5f-83fa0ba2ec92}" ma:internalName="TaxCatchAll" ma:showField="CatchAllData" ma:web="1b83801e-36ca-4ccb-8b15-9137798ab6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83801e-36ca-4ccb-8b15-9137798ab6d2" xsi:nil="true"/>
    <lcf76f155ced4ddcb4097134ff3c332f xmlns="c4be6382-c42b-4808-ab56-1463cad5ca7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C036964-5DA6-489B-B9F8-37700085A502}"/>
</file>

<file path=customXml/itemProps2.xml><?xml version="1.0" encoding="utf-8"?>
<ds:datastoreItem xmlns:ds="http://schemas.openxmlformats.org/officeDocument/2006/customXml" ds:itemID="{30C2D620-EC3B-4737-861E-C251999D38BD}"/>
</file>

<file path=customXml/itemProps3.xml><?xml version="1.0" encoding="utf-8"?>
<ds:datastoreItem xmlns:ds="http://schemas.openxmlformats.org/officeDocument/2006/customXml" ds:itemID="{4F923DF5-4DDC-4EAB-BD10-E6C086438A45}"/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573</Words>
  <Application>Microsoft Macintosh PowerPoint</Application>
  <PresentationFormat>A4 Paper (210x297 mm)</PresentationFormat>
  <Paragraphs>83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Harlow Solid Italic</vt:lpstr>
      <vt:lpstr>Office Theme</vt:lpstr>
      <vt:lpstr>Wellbeing at the Centre of everything we do….  Plan for survival &amp; growth 2025/26  and beyond ….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Wellbeing at the Centre of all we do….  Plan for survival and growth 2025 - 2026</dc:title>
  <dc:creator>David Milham</dc:creator>
  <cp:lastModifiedBy>David Milham</cp:lastModifiedBy>
  <cp:revision>51</cp:revision>
  <dcterms:created xsi:type="dcterms:W3CDTF">2025-01-27T15:14:20Z</dcterms:created>
  <dcterms:modified xsi:type="dcterms:W3CDTF">2025-02-07T11:09:41Z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0x01010040A51793D1A37F4EB3054E3E30C94C36</vt:lpwstr>
  </property>
</Properties>
</file>