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31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547A-A08D-42A3-B95B-FC83F628346D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6697-82FE-406C-8160-3F1A9729F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547A-A08D-42A3-B95B-FC83F628346D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6697-82FE-406C-8160-3F1A9729F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547A-A08D-42A3-B95B-FC83F628346D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6697-82FE-406C-8160-3F1A9729F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547A-A08D-42A3-B95B-FC83F628346D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6697-82FE-406C-8160-3F1A9729F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547A-A08D-42A3-B95B-FC83F628346D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6697-82FE-406C-8160-3F1A9729F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547A-A08D-42A3-B95B-FC83F628346D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6697-82FE-406C-8160-3F1A9729F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547A-A08D-42A3-B95B-FC83F628346D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6697-82FE-406C-8160-3F1A9729F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547A-A08D-42A3-B95B-FC83F628346D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6697-82FE-406C-8160-3F1A9729F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547A-A08D-42A3-B95B-FC83F628346D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6697-82FE-406C-8160-3F1A9729F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547A-A08D-42A3-B95B-FC83F628346D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6697-82FE-406C-8160-3F1A9729F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547A-A08D-42A3-B95B-FC83F628346D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6697-82FE-406C-8160-3F1A9729F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2547A-A08D-42A3-B95B-FC83F628346D}" type="datetimeFigureOut">
              <a:rPr lang="en-GB" smtClean="0"/>
              <a:pPr/>
              <a:t>22/02/2021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D6697-82FE-406C-8160-3F1A9729F36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804" y="3429000"/>
            <a:ext cx="7772400" cy="1758057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Trebuchet MS" pitchFamily="34" charset="0"/>
              </a:rPr>
              <a:t/>
            </a:r>
            <a:br>
              <a:rPr lang="en-GB" sz="2800" dirty="0" smtClean="0">
                <a:latin typeface="Trebuchet MS" pitchFamily="34" charset="0"/>
              </a:rPr>
            </a:br>
            <a:r>
              <a:rPr lang="en-GB" sz="2800" dirty="0" smtClean="0">
                <a:latin typeface="Trebuchet MS" pitchFamily="34" charset="0"/>
              </a:rPr>
              <a:t/>
            </a:r>
            <a:br>
              <a:rPr lang="en-GB" sz="2800" dirty="0" smtClean="0">
                <a:latin typeface="Trebuchet MS" pitchFamily="34" charset="0"/>
              </a:rPr>
            </a:br>
            <a:r>
              <a:rPr lang="en-GB" sz="3100" b="1" dirty="0" smtClean="0">
                <a:latin typeface="Trebuchet MS" pitchFamily="34" charset="0"/>
              </a:rPr>
              <a:t>Nicky Lappin </a:t>
            </a:r>
            <a:br>
              <a:rPr lang="en-GB" sz="3100" b="1" dirty="0" smtClean="0">
                <a:latin typeface="Trebuchet MS" pitchFamily="34" charset="0"/>
              </a:rPr>
            </a:br>
            <a:r>
              <a:rPr lang="en-GB" sz="3100" b="1" dirty="0" smtClean="0">
                <a:latin typeface="Trebuchet MS" pitchFamily="34" charset="0"/>
              </a:rPr>
              <a:t>Head of Research &amp; </a:t>
            </a:r>
            <a:r>
              <a:rPr lang="en-GB" sz="3100" b="1" dirty="0" smtClean="0">
                <a:latin typeface="Trebuchet MS" pitchFamily="34" charset="0"/>
              </a:rPr>
              <a:t>Information</a:t>
            </a:r>
            <a:br>
              <a:rPr lang="en-GB" sz="3100" b="1" dirty="0" smtClean="0">
                <a:latin typeface="Trebuchet MS" pitchFamily="34" charset="0"/>
              </a:rPr>
            </a:br>
            <a:r>
              <a:rPr lang="en-GB" sz="3100" b="1" dirty="0">
                <a:latin typeface="Trebuchet MS" pitchFamily="34" charset="0"/>
              </a:rPr>
              <a:t/>
            </a:r>
            <a:br>
              <a:rPr lang="en-GB" sz="3100" b="1" dirty="0">
                <a:latin typeface="Trebuchet MS" pitchFamily="34" charset="0"/>
              </a:rPr>
            </a:br>
            <a:r>
              <a:rPr lang="en-GB" sz="3100" b="1" dirty="0" smtClean="0">
                <a:latin typeface="Trebuchet MS" pitchFamily="34" charset="0"/>
              </a:rPr>
              <a:t>Ihsaan Budaly</a:t>
            </a:r>
            <a:br>
              <a:rPr lang="en-GB" sz="3100" b="1" dirty="0" smtClean="0">
                <a:latin typeface="Trebuchet MS" pitchFamily="34" charset="0"/>
              </a:rPr>
            </a:br>
            <a:r>
              <a:rPr lang="en-GB" sz="3100" b="1" dirty="0" smtClean="0">
                <a:latin typeface="Trebuchet MS" pitchFamily="34" charset="0"/>
              </a:rPr>
              <a:t>Grants Support Officer</a:t>
            </a:r>
            <a:r>
              <a:rPr lang="en-GB" sz="3100" b="1" dirty="0" smtClean="0">
                <a:latin typeface="Trebuchet MS" pitchFamily="34" charset="0"/>
              </a:rPr>
              <a:t/>
            </a:r>
            <a:br>
              <a:rPr lang="en-GB" sz="3100" b="1" dirty="0" smtClean="0">
                <a:latin typeface="Trebuchet MS" pitchFamily="34" charset="0"/>
              </a:rPr>
            </a:br>
            <a:endParaRPr lang="en-GB" sz="3100" b="1" dirty="0">
              <a:latin typeface="Trebuchet MS" pitchFamily="34" charset="0"/>
            </a:endParaRPr>
          </a:p>
        </p:txBody>
      </p:sp>
      <p:pic>
        <p:nvPicPr>
          <p:cNvPr id="1027" name="Picture 3" descr="O:\Tudor Logo\Logo artwork and usage\Tudor 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1"/>
            <a:ext cx="8712968" cy="20164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Trebuchet MS" panose="020B0603020202020204" pitchFamily="34" charset="0"/>
                <a:ea typeface="Segoe UI Emoji" panose="020B0502040204020203" pitchFamily="34" charset="0"/>
              </a:rPr>
              <a:t>National grant-making trust – wide social welfare focus.</a:t>
            </a:r>
          </a:p>
          <a:p>
            <a:r>
              <a:rPr lang="en-GB" sz="2800" dirty="0" smtClean="0">
                <a:latin typeface="Trebuchet MS" panose="020B0603020202020204" pitchFamily="34" charset="0"/>
                <a:ea typeface="Segoe UI Emoji" panose="020B0502040204020203" pitchFamily="34" charset="0"/>
              </a:rPr>
              <a:t>Fund small-scale, community-led groups which support people at the margins of society.</a:t>
            </a:r>
          </a:p>
          <a:p>
            <a:r>
              <a:rPr lang="en-GB" sz="2800" dirty="0" smtClean="0">
                <a:latin typeface="Trebuchet MS" panose="020B0603020202020204" pitchFamily="34" charset="0"/>
                <a:ea typeface="Segoe UI Emoji" panose="020B0502040204020203" pitchFamily="34" charset="0"/>
              </a:rPr>
              <a:t>Last year – 344 grants totalling just over £20 million.</a:t>
            </a:r>
          </a:p>
          <a:p>
            <a:r>
              <a:rPr lang="en-GB" sz="2800" dirty="0" smtClean="0">
                <a:latin typeface="Trebuchet MS" panose="020B0603020202020204" pitchFamily="34" charset="0"/>
                <a:ea typeface="Segoe UI Emoji" panose="020B0502040204020203" pitchFamily="34" charset="0"/>
              </a:rPr>
              <a:t>Last year – 41% of grants to groups with an income &lt;£100K</a:t>
            </a:r>
            <a:endParaRPr lang="en-GB" sz="2800" dirty="0">
              <a:latin typeface="Trebuchet MS" panose="020B0603020202020204" pitchFamily="34" charset="0"/>
              <a:ea typeface="Segoe UI Emoji" panose="020B0502040204020203" pitchFamily="34" charset="0"/>
            </a:endParaRPr>
          </a:p>
        </p:txBody>
      </p:sp>
      <p:pic>
        <p:nvPicPr>
          <p:cNvPr id="4" name="Picture 3" descr="O:\Tudor Logo\Logo artwork and usage\Tudor 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4638"/>
            <a:ext cx="4978373" cy="9941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131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>
                <a:latin typeface="Trebuchet MS" panose="020B0603020202020204" pitchFamily="34" charset="0"/>
              </a:rPr>
              <a:t>Key characteristics include:</a:t>
            </a:r>
          </a:p>
          <a:p>
            <a:r>
              <a:rPr lang="en-GB" sz="2800" dirty="0" smtClean="0">
                <a:latin typeface="Trebuchet MS" panose="020B0603020202020204" pitchFamily="34" charset="0"/>
              </a:rPr>
              <a:t>Orgs working within a marginalised community…</a:t>
            </a:r>
          </a:p>
          <a:p>
            <a:r>
              <a:rPr lang="en-GB" sz="2800" dirty="0" smtClean="0">
                <a:latin typeface="Trebuchet MS" panose="020B0603020202020204" pitchFamily="34" charset="0"/>
              </a:rPr>
              <a:t>Orgs which encourage and develop positive social connections and relationships.</a:t>
            </a:r>
          </a:p>
          <a:p>
            <a:r>
              <a:rPr lang="en-GB" sz="2800" dirty="0" smtClean="0">
                <a:latin typeface="Trebuchet MS" panose="020B0603020202020204" pitchFamily="34" charset="0"/>
              </a:rPr>
              <a:t>Orgs which are embedded in their community…</a:t>
            </a:r>
            <a:endParaRPr lang="en-GB" sz="2800" dirty="0">
              <a:latin typeface="Trebuchet MS" panose="020B0603020202020204" pitchFamily="34" charset="0"/>
            </a:endParaRPr>
          </a:p>
          <a:p>
            <a:r>
              <a:rPr lang="en-GB" sz="2800" dirty="0" smtClean="0">
                <a:latin typeface="Trebuchet MS" panose="020B0603020202020204" pitchFamily="34" charset="0"/>
              </a:rPr>
              <a:t>Orgs which listen to and are responsive to their users…</a:t>
            </a:r>
          </a:p>
          <a:p>
            <a:r>
              <a:rPr lang="en-GB" sz="2800" dirty="0" smtClean="0">
                <a:latin typeface="Trebuchet MS" panose="020B0603020202020204" pitchFamily="34" charset="0"/>
              </a:rPr>
              <a:t>Orgs which offer longer-term engagement and support.</a:t>
            </a:r>
            <a:endParaRPr lang="en-GB" sz="2800" dirty="0">
              <a:latin typeface="Trebuchet MS" panose="020B0603020202020204" pitchFamily="34" charset="0"/>
            </a:endParaRPr>
          </a:p>
        </p:txBody>
      </p:sp>
      <p:pic>
        <p:nvPicPr>
          <p:cNvPr id="3" name="Picture 2" descr="O:\Tudor Logo\Logo artwork and usage\Tudor 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4638"/>
            <a:ext cx="4978373" cy="9941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303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Trebuchet MS" panose="020B0603020202020204" pitchFamily="34" charset="0"/>
              </a:rPr>
              <a:t>Focus on core funding – 92% of grants last year went to core costs.</a:t>
            </a:r>
          </a:p>
          <a:p>
            <a:r>
              <a:rPr lang="en-GB" sz="2800" dirty="0" smtClean="0">
                <a:latin typeface="Trebuchet MS" panose="020B0603020202020204" pitchFamily="34" charset="0"/>
              </a:rPr>
              <a:t>No ‘official’ minimum or maximum grant but grants for less than £10K are rare.</a:t>
            </a:r>
          </a:p>
          <a:p>
            <a:r>
              <a:rPr lang="en-GB" sz="2800" dirty="0" smtClean="0">
                <a:latin typeface="Trebuchet MS" panose="020B0603020202020204" pitchFamily="34" charset="0"/>
              </a:rPr>
              <a:t>Multi-year funding.</a:t>
            </a:r>
          </a:p>
          <a:p>
            <a:r>
              <a:rPr lang="en-GB" sz="2800" dirty="0" smtClean="0">
                <a:latin typeface="Trebuchet MS" panose="020B0603020202020204" pitchFamily="34" charset="0"/>
              </a:rPr>
              <a:t>No deadlines!</a:t>
            </a:r>
          </a:p>
          <a:p>
            <a:r>
              <a:rPr lang="en-GB" sz="2800" dirty="0" smtClean="0">
                <a:latin typeface="Trebuchet MS" panose="020B0603020202020204" pitchFamily="34" charset="0"/>
              </a:rPr>
              <a:t>Two-stage process</a:t>
            </a:r>
          </a:p>
          <a:p>
            <a:r>
              <a:rPr lang="en-GB" sz="2800" dirty="0" smtClean="0">
                <a:latin typeface="Trebuchet MS" panose="020B0603020202020204" pitchFamily="34" charset="0"/>
              </a:rPr>
              <a:t>One in eight applications to second stage.</a:t>
            </a:r>
            <a:endParaRPr lang="en-GB" sz="2800" dirty="0">
              <a:latin typeface="Trebuchet MS" panose="020B0603020202020204" pitchFamily="34" charset="0"/>
            </a:endParaRPr>
          </a:p>
        </p:txBody>
      </p:sp>
      <p:pic>
        <p:nvPicPr>
          <p:cNvPr id="3" name="Picture 2" descr="O:\Tudor Logo\Logo artwork and usage\Tudor 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4638"/>
            <a:ext cx="4978373" cy="9941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749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“</a:t>
            </a:r>
            <a:r>
              <a:rPr lang="en-GB" sz="2800" dirty="0" smtClean="0">
                <a:latin typeface="Trebuchet MS" panose="020B0603020202020204" pitchFamily="34" charset="0"/>
              </a:rPr>
              <a:t>In our experience smaller organisations are particularly well-placed to deliver positive change because they know their communities and can be highly responsive to need, providing an individualised and holistic response.”</a:t>
            </a:r>
          </a:p>
          <a:p>
            <a:pPr marL="0" indent="0" algn="ctr">
              <a:buNone/>
            </a:pPr>
            <a:endParaRPr lang="en-GB" sz="2800" dirty="0">
              <a:latin typeface="Trebuchet MS" panose="020B0603020202020204" pitchFamily="34" charset="0"/>
            </a:endParaRPr>
          </a:p>
          <a:p>
            <a:pPr marL="0" indent="0" algn="r">
              <a:buNone/>
            </a:pPr>
            <a:r>
              <a:rPr lang="en-GB" sz="2800" i="1" dirty="0" smtClean="0">
                <a:latin typeface="Trebuchet MS" panose="020B0603020202020204" pitchFamily="34" charset="0"/>
              </a:rPr>
              <a:t>Tudor Trust funding guidelines</a:t>
            </a:r>
          </a:p>
          <a:p>
            <a:pPr marL="0" indent="0" algn="ctr">
              <a:buNone/>
            </a:pPr>
            <a:endParaRPr lang="en-GB" sz="2800" dirty="0">
              <a:latin typeface="Trebuchet MS" panose="020B0603020202020204" pitchFamily="34" charset="0"/>
            </a:endParaRPr>
          </a:p>
        </p:txBody>
      </p:sp>
      <p:pic>
        <p:nvPicPr>
          <p:cNvPr id="4" name="Picture 3" descr="O:\Tudor Logo\Logo artwork and usage\Tudor high 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4638"/>
            <a:ext cx="4978373" cy="9941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4479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 Emoji</vt:lpstr>
      <vt:lpstr>Trebuchet MS</vt:lpstr>
      <vt:lpstr>Office Theme</vt:lpstr>
      <vt:lpstr>  Nicky Lappin  Head of Research &amp; Information  Ihsaan Budaly Grants Support Officer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Nicky Lappin  Research &amp; Information Manager</dc:title>
  <dc:creator>stephanie</dc:creator>
  <cp:lastModifiedBy>Nicky Lappin</cp:lastModifiedBy>
  <cp:revision>13</cp:revision>
  <dcterms:created xsi:type="dcterms:W3CDTF">2014-08-27T10:21:55Z</dcterms:created>
  <dcterms:modified xsi:type="dcterms:W3CDTF">2021-02-22T17:25:12Z</dcterms:modified>
</cp:coreProperties>
</file>