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8" r:id="rId3"/>
    <p:sldId id="347" r:id="rId4"/>
    <p:sldId id="351" r:id="rId5"/>
    <p:sldId id="331" r:id="rId6"/>
    <p:sldId id="330" r:id="rId7"/>
    <p:sldId id="355" r:id="rId8"/>
    <p:sldId id="358" r:id="rId9"/>
    <p:sldId id="360" r:id="rId10"/>
    <p:sldId id="361" r:id="rId11"/>
    <p:sldId id="359" r:id="rId12"/>
    <p:sldId id="260" r:id="rId13"/>
    <p:sldId id="363" r:id="rId14"/>
    <p:sldId id="345" r:id="rId15"/>
    <p:sldId id="364" r:id="rId16"/>
    <p:sldId id="365" r:id="rId17"/>
    <p:sldId id="366" r:id="rId18"/>
    <p:sldId id="362" r:id="rId19"/>
    <p:sldId id="367" r:id="rId20"/>
    <p:sldId id="356" r:id="rId21"/>
    <p:sldId id="368" r:id="rId22"/>
    <p:sldId id="369" r:id="rId23"/>
    <p:sldId id="37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199"/>
    <p:restoredTop sz="69300" autoAdjust="0"/>
  </p:normalViewPr>
  <p:slideViewPr>
    <p:cSldViewPr>
      <p:cViewPr varScale="1">
        <p:scale>
          <a:sx n="45" d="100"/>
          <a:sy n="45" d="100"/>
        </p:scale>
        <p:origin x="122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3A955E-5C3F-4171-A4D5-C37C99406DD1}" type="datetimeFigureOut">
              <a:rPr lang="en-GB" smtClean="0"/>
              <a:t>28/01/2021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D60C6A-AD59-40C5-BB98-462E113BEAE4}"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ptechforgood.com/research/"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haritydigital.org.uk/topics/topics/the-essential-fundraising-trends-for-2021-824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dirty="0">
                <a:solidFill>
                  <a:schemeClr val="tx1"/>
                </a:solidFill>
                <a:effectLst/>
                <a:latin typeface="+mn-lt"/>
                <a:ea typeface="+mn-ea"/>
                <a:cs typeface="+mn-cs"/>
              </a:rPr>
              <a:t>We’ve allowed 2 hours for the session, but it will only go on as long as people contribute</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According to the </a:t>
            </a:r>
            <a:r>
              <a:rPr lang="en-GB" sz="1200" b="0" i="0" u="none" strike="noStrike" kern="1200" dirty="0">
                <a:solidFill>
                  <a:schemeClr val="tx1"/>
                </a:solidFill>
                <a:effectLst/>
                <a:latin typeface="+mn-lt"/>
                <a:ea typeface="+mn-ea"/>
                <a:cs typeface="+mn-cs"/>
                <a:hlinkClick r:id="rId3"/>
              </a:rPr>
              <a:t>Global Trends in Giving Survey</a:t>
            </a:r>
            <a:r>
              <a:rPr lang="en-GB" sz="1200" b="0" i="0" u="none" strike="noStrike" kern="1200" dirty="0">
                <a:solidFill>
                  <a:schemeClr val="tx1"/>
                </a:solidFill>
                <a:effectLst/>
                <a:latin typeface="+mn-lt"/>
                <a:ea typeface="+mn-ea"/>
                <a:cs typeface="+mn-cs"/>
              </a:rPr>
              <a:t>, 80% of all donations were made digitally in 2020 and online donations are predicted to </a:t>
            </a:r>
            <a:r>
              <a:rPr lang="en-GB" sz="1200" b="0" i="0" u="none" strike="noStrike" kern="1200" dirty="0">
                <a:solidFill>
                  <a:schemeClr val="tx1"/>
                </a:solidFill>
                <a:effectLst/>
                <a:latin typeface="+mn-lt"/>
                <a:ea typeface="+mn-ea"/>
                <a:cs typeface="+mn-cs"/>
                <a:hlinkClick r:id="rId4"/>
              </a:rPr>
              <a:t>increase again in 2021</a:t>
            </a:r>
            <a:r>
              <a:rPr lang="en-GB" sz="1200" b="0" i="0" u="none" strike="noStrike" kern="1200" dirty="0">
                <a:solidFill>
                  <a:schemeClr val="tx1"/>
                </a:solidFill>
                <a:effectLst/>
                <a:latin typeface="+mn-lt"/>
                <a:ea typeface="+mn-ea"/>
                <a:cs typeface="+mn-cs"/>
              </a:rPr>
              <a:t>. This has jumpstarted the focus on and investment in digital fundraising for many charities.</a:t>
            </a:r>
          </a:p>
          <a:p>
            <a:endParaRPr lang="en-GB" dirty="0"/>
          </a:p>
          <a:p>
            <a:endParaRPr lang="en-GB" dirty="0"/>
          </a:p>
          <a:p>
            <a:endParaRPr lang="en-GB" dirty="0"/>
          </a:p>
          <a:p>
            <a:endParaRPr lang="en-GB" dirty="0"/>
          </a:p>
          <a:p>
            <a:r>
              <a:rPr lang="en-GB" dirty="0"/>
              <a:t>I’m not pretending to be a digital fundraising expert. I know about fundraising, but digital fundraising is not my area of expertise. Of course I know enough to advise organisations on their fundraising strategies and today is about everyone in the zoom contributing, so we can learn together, I’m sure everyone will have ideas to share</a:t>
            </a:r>
          </a:p>
        </p:txBody>
      </p:sp>
      <p:sp>
        <p:nvSpPr>
          <p:cNvPr id="4" name="Slide Number Placeholder 3"/>
          <p:cNvSpPr>
            <a:spLocks noGrp="1"/>
          </p:cNvSpPr>
          <p:nvPr>
            <p:ph type="sldNum" sz="quarter" idx="10"/>
          </p:nvPr>
        </p:nvSpPr>
        <p:spPr/>
        <p:txBody>
          <a:bodyPr/>
          <a:lstStyle/>
          <a:p>
            <a:fld id="{9BD60C6A-AD59-40C5-BB98-462E113BEAE4}" type="slidenum">
              <a:rPr lang="en-GB" smtClean="0"/>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10</a:t>
            </a:fld>
            <a:endParaRPr lang="en-GB"/>
          </a:p>
        </p:txBody>
      </p:sp>
    </p:spTree>
    <p:extLst>
      <p:ext uri="{BB962C8B-B14F-4D97-AF65-F5344CB8AC3E}">
        <p14:creationId xmlns:p14="http://schemas.microsoft.com/office/powerpoint/2010/main" val="548534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11</a:t>
            </a:fld>
            <a:endParaRPr lang="en-GB"/>
          </a:p>
        </p:txBody>
      </p:sp>
    </p:spTree>
    <p:extLst>
      <p:ext uri="{BB962C8B-B14F-4D97-AF65-F5344CB8AC3E}">
        <p14:creationId xmlns:p14="http://schemas.microsoft.com/office/powerpoint/2010/main" val="280614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6DDA0E-D101-4FFB-9990-0C2C39E570AB}" type="slidenum">
              <a:rPr lang="en-GB" smtClean="0"/>
              <a:t>12</a:t>
            </a:fld>
            <a:endParaRPr lang="en-GB"/>
          </a:p>
        </p:txBody>
      </p:sp>
    </p:spTree>
    <p:extLst>
      <p:ext uri="{BB962C8B-B14F-4D97-AF65-F5344CB8AC3E}">
        <p14:creationId xmlns:p14="http://schemas.microsoft.com/office/powerpoint/2010/main" val="1645899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13</a:t>
            </a:fld>
            <a:endParaRPr lang="en-GB"/>
          </a:p>
        </p:txBody>
      </p:sp>
    </p:spTree>
    <p:extLst>
      <p:ext uri="{BB962C8B-B14F-4D97-AF65-F5344CB8AC3E}">
        <p14:creationId xmlns:p14="http://schemas.microsoft.com/office/powerpoint/2010/main" val="208292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14</a:t>
            </a:fld>
            <a:endParaRPr lang="en-GB"/>
          </a:p>
        </p:txBody>
      </p:sp>
    </p:spTree>
    <p:extLst>
      <p:ext uri="{BB962C8B-B14F-4D97-AF65-F5344CB8AC3E}">
        <p14:creationId xmlns:p14="http://schemas.microsoft.com/office/powerpoint/2010/main" val="120515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D60C6A-AD59-40C5-BB98-462E113BEAE4}" type="slidenum">
              <a:rPr lang="en-GB" smtClean="0"/>
              <a:t>15</a:t>
            </a:fld>
            <a:endParaRPr lang="en-GB"/>
          </a:p>
        </p:txBody>
      </p:sp>
    </p:spTree>
    <p:extLst>
      <p:ext uri="{BB962C8B-B14F-4D97-AF65-F5344CB8AC3E}">
        <p14:creationId xmlns:p14="http://schemas.microsoft.com/office/powerpoint/2010/main" val="218162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16</a:t>
            </a:fld>
            <a:endParaRPr lang="en-GB"/>
          </a:p>
        </p:txBody>
      </p:sp>
    </p:spTree>
    <p:extLst>
      <p:ext uri="{BB962C8B-B14F-4D97-AF65-F5344CB8AC3E}">
        <p14:creationId xmlns:p14="http://schemas.microsoft.com/office/powerpoint/2010/main" val="292978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17</a:t>
            </a:fld>
            <a:endParaRPr lang="en-GB"/>
          </a:p>
        </p:txBody>
      </p:sp>
    </p:spTree>
    <p:extLst>
      <p:ext uri="{BB962C8B-B14F-4D97-AF65-F5344CB8AC3E}">
        <p14:creationId xmlns:p14="http://schemas.microsoft.com/office/powerpoint/2010/main" val="170173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18</a:t>
            </a:fld>
            <a:endParaRPr lang="en-GB"/>
          </a:p>
        </p:txBody>
      </p:sp>
    </p:spTree>
    <p:extLst>
      <p:ext uri="{BB962C8B-B14F-4D97-AF65-F5344CB8AC3E}">
        <p14:creationId xmlns:p14="http://schemas.microsoft.com/office/powerpoint/2010/main" val="1930980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19</a:t>
            </a:fld>
            <a:endParaRPr lang="en-GB"/>
          </a:p>
        </p:txBody>
      </p:sp>
    </p:spTree>
    <p:extLst>
      <p:ext uri="{BB962C8B-B14F-4D97-AF65-F5344CB8AC3E}">
        <p14:creationId xmlns:p14="http://schemas.microsoft.com/office/powerpoint/2010/main" val="410081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D60C6A-AD59-40C5-BB98-462E113BEAE4}" type="slidenum">
              <a:rPr lang="en-GB" smtClean="0"/>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20</a:t>
            </a:fld>
            <a:endParaRPr lang="en-GB"/>
          </a:p>
        </p:txBody>
      </p:sp>
    </p:spTree>
    <p:extLst>
      <p:ext uri="{BB962C8B-B14F-4D97-AF65-F5344CB8AC3E}">
        <p14:creationId xmlns:p14="http://schemas.microsoft.com/office/powerpoint/2010/main" val="340079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 it open to the room</a:t>
            </a:r>
          </a:p>
        </p:txBody>
      </p:sp>
      <p:sp>
        <p:nvSpPr>
          <p:cNvPr id="4" name="Slide Number Placeholder 3"/>
          <p:cNvSpPr>
            <a:spLocks noGrp="1"/>
          </p:cNvSpPr>
          <p:nvPr>
            <p:ph type="sldNum" sz="quarter" idx="5"/>
          </p:nvPr>
        </p:nvSpPr>
        <p:spPr/>
        <p:txBody>
          <a:bodyPr/>
          <a:lstStyle/>
          <a:p>
            <a:fld id="{9BD60C6A-AD59-40C5-BB98-462E113BEAE4}" type="slidenum">
              <a:rPr lang="en-GB" smtClean="0"/>
              <a:t>21</a:t>
            </a:fld>
            <a:endParaRPr lang="en-GB"/>
          </a:p>
        </p:txBody>
      </p:sp>
    </p:spTree>
    <p:extLst>
      <p:ext uri="{BB962C8B-B14F-4D97-AF65-F5344CB8AC3E}">
        <p14:creationId xmlns:p14="http://schemas.microsoft.com/office/powerpoint/2010/main" val="1410947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D60C6A-AD59-40C5-BB98-462E113BEAE4}" type="slidenum">
              <a:rPr lang="en-GB" smtClean="0"/>
              <a:t>22</a:t>
            </a:fld>
            <a:endParaRPr lang="en-GB"/>
          </a:p>
        </p:txBody>
      </p:sp>
    </p:spTree>
    <p:extLst>
      <p:ext uri="{BB962C8B-B14F-4D97-AF65-F5344CB8AC3E}">
        <p14:creationId xmlns:p14="http://schemas.microsoft.com/office/powerpoint/2010/main" val="52042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D60C6A-AD59-40C5-BB98-462E113BEAE4}" type="slidenum">
              <a:rPr lang="en-GB" smtClean="0"/>
              <a:t>23</a:t>
            </a:fld>
            <a:endParaRPr lang="en-GB"/>
          </a:p>
        </p:txBody>
      </p:sp>
    </p:spTree>
    <p:extLst>
      <p:ext uri="{BB962C8B-B14F-4D97-AF65-F5344CB8AC3E}">
        <p14:creationId xmlns:p14="http://schemas.microsoft.com/office/powerpoint/2010/main" val="396373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3</a:t>
            </a:fld>
            <a:endParaRPr lang="en-GB"/>
          </a:p>
        </p:txBody>
      </p:sp>
    </p:spTree>
    <p:extLst>
      <p:ext uri="{BB962C8B-B14F-4D97-AF65-F5344CB8AC3E}">
        <p14:creationId xmlns:p14="http://schemas.microsoft.com/office/powerpoint/2010/main" val="413529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4</a:t>
            </a:fld>
            <a:endParaRPr lang="en-GB"/>
          </a:p>
        </p:txBody>
      </p:sp>
    </p:spTree>
    <p:extLst>
      <p:ext uri="{BB962C8B-B14F-4D97-AF65-F5344CB8AC3E}">
        <p14:creationId xmlns:p14="http://schemas.microsoft.com/office/powerpoint/2010/main" val="88784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D60C6A-AD59-40C5-BB98-462E113BEAE4}" type="slidenum">
              <a:rPr lang="en-GB" smtClean="0"/>
              <a:t>5</a:t>
            </a:fld>
            <a:endParaRPr lang="en-GB"/>
          </a:p>
        </p:txBody>
      </p:sp>
    </p:spTree>
    <p:extLst>
      <p:ext uri="{BB962C8B-B14F-4D97-AF65-F5344CB8AC3E}">
        <p14:creationId xmlns:p14="http://schemas.microsoft.com/office/powerpoint/2010/main" val="307656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6</a:t>
            </a:fld>
            <a:endParaRPr lang="en-GB"/>
          </a:p>
        </p:txBody>
      </p:sp>
    </p:spTree>
    <p:extLst>
      <p:ext uri="{BB962C8B-B14F-4D97-AF65-F5344CB8AC3E}">
        <p14:creationId xmlns:p14="http://schemas.microsoft.com/office/powerpoint/2010/main" val="568459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F17CD7-75C2-4559-8CB7-E867AF8810F9}" type="slidenum">
              <a:rPr lang="en-GB" smtClean="0"/>
              <a:pPr/>
              <a:t>7</a:t>
            </a:fld>
            <a:endParaRPr lang="en-GB"/>
          </a:p>
        </p:txBody>
      </p:sp>
    </p:spTree>
    <p:extLst>
      <p:ext uri="{BB962C8B-B14F-4D97-AF65-F5344CB8AC3E}">
        <p14:creationId xmlns:p14="http://schemas.microsoft.com/office/powerpoint/2010/main" val="147303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8</a:t>
            </a:fld>
            <a:endParaRPr lang="en-GB"/>
          </a:p>
        </p:txBody>
      </p:sp>
    </p:spTree>
    <p:extLst>
      <p:ext uri="{BB962C8B-B14F-4D97-AF65-F5344CB8AC3E}">
        <p14:creationId xmlns:p14="http://schemas.microsoft.com/office/powerpoint/2010/main" val="380951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60C6A-AD59-40C5-BB98-462E113BEAE4}" type="slidenum">
              <a:rPr lang="en-GB" smtClean="0"/>
              <a:t>9</a:t>
            </a:fld>
            <a:endParaRPr lang="en-GB"/>
          </a:p>
        </p:txBody>
      </p:sp>
    </p:spTree>
    <p:extLst>
      <p:ext uri="{BB962C8B-B14F-4D97-AF65-F5344CB8AC3E}">
        <p14:creationId xmlns:p14="http://schemas.microsoft.com/office/powerpoint/2010/main" val="235777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F9D4BA8-4E59-4DE9-A03F-9C2E858F743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9D4BA8-4E59-4DE9-A03F-9C2E858F743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9D4BA8-4E59-4DE9-A03F-9C2E858F743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9D4BA8-4E59-4DE9-A03F-9C2E858F743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9D4BA8-4E59-4DE9-A03F-9C2E858F743A}"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F9D4BA8-4E59-4DE9-A03F-9C2E858F743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F9D4BA8-4E59-4DE9-A03F-9C2E858F743A}"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F9D4BA8-4E59-4DE9-A03F-9C2E858F743A}"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D4BA8-4E59-4DE9-A03F-9C2E858F743A}"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D4BA8-4E59-4DE9-A03F-9C2E858F743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9D4BA8-4E59-4DE9-A03F-9C2E858F743A}"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15F2B1-BFFB-4AB2-8231-03EDE38CF3BA}"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D4BA8-4E59-4DE9-A03F-9C2E858F743A}" type="datetimeFigureOut">
              <a:rPr lang="en-GB" smtClean="0"/>
              <a:t>28/01/2021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5F2B1-BFFB-4AB2-8231-03EDE38CF3BA}"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hyperlink" Target="https://charitydigital.org.uk/topics/topics/the-best-online-fundraising-platforms-for-charities-532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hyperlink" Target="https://www.everyclick.com/" TargetMode="External"/><Relationship Id="rId7"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hyperlink" Target="https://smile.amazon.com/" TargetMode="External"/><Relationship Id="rId10" Type="http://schemas.openxmlformats.org/officeDocument/2006/relationships/image" Target="../media/image2.tiff"/><Relationship Id="rId4" Type="http://schemas.openxmlformats.org/officeDocument/2006/relationships/hyperlink" Target="https://www.giveasyoulive.com/" TargetMode="External"/><Relationship Id="rId9"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hyperlink" Target="https://charitydigital.org.uk/topics/topics/the-best-uk-charity-text-donation-services-563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2.tiff"/><Relationship Id="rId4" Type="http://schemas.openxmlformats.org/officeDocument/2006/relationships/hyperlink" Target="https://charitydigital.org.uk/topics/topics/why-text-to-donate-is-bigger-than-ever-7457"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hyperlink" Target="https://chuffed.org/project/edinburghsponsorshipcircle" TargetMode="External"/><Relationship Id="rId7"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2.tiff"/><Relationship Id="rId4" Type="http://schemas.openxmlformats.org/officeDocument/2006/relationships/hyperlink" Target="https://www.thebiggive.org.uk/s/christmas-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h28TW7Tq1a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akingadifference.card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tiff"/><Relationship Id="rId4" Type="http://schemas.openxmlformats.org/officeDocument/2006/relationships/hyperlink" Target="https://visufund.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59971" y="1783959"/>
            <a:ext cx="3483937" cy="2889114"/>
          </a:xfrm>
        </p:spPr>
        <p:txBody>
          <a:bodyPr anchor="b">
            <a:normAutofit/>
          </a:bodyPr>
          <a:lstStyle/>
          <a:p>
            <a:pPr algn="l"/>
            <a:r>
              <a:rPr lang="en-GB" b="1" dirty="0">
                <a:solidFill>
                  <a:schemeClr val="bg1"/>
                </a:solidFill>
              </a:rPr>
              <a:t>Digital Fundraising Forum</a:t>
            </a:r>
          </a:p>
        </p:txBody>
      </p:sp>
      <p:sp>
        <p:nvSpPr>
          <p:cNvPr id="3" name="Subtitle 2"/>
          <p:cNvSpPr>
            <a:spLocks noGrp="1"/>
          </p:cNvSpPr>
          <p:nvPr>
            <p:ph type="subTitle" idx="1"/>
          </p:nvPr>
        </p:nvSpPr>
        <p:spPr>
          <a:xfrm>
            <a:off x="5059970" y="4750893"/>
            <a:ext cx="3483937" cy="1147863"/>
          </a:xfrm>
        </p:spPr>
        <p:txBody>
          <a:bodyPr anchor="t">
            <a:normAutofit/>
          </a:bodyPr>
          <a:lstStyle/>
          <a:p>
            <a:pPr algn="l"/>
            <a:r>
              <a:rPr lang="en-GB" sz="1700">
                <a:solidFill>
                  <a:schemeClr val="bg1"/>
                </a:solidFill>
              </a:rPr>
              <a:t>Claire Haffenden</a:t>
            </a:r>
          </a:p>
          <a:p>
            <a:pPr algn="l"/>
            <a:r>
              <a:rPr lang="en-GB" sz="1700">
                <a:solidFill>
                  <a:schemeClr val="bg1"/>
                </a:solidFill>
              </a:rPr>
              <a:t>Stronger Kent Communities</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459825B-17BB-F94B-8BAC-58D8CA1421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536" y="1781022"/>
            <a:ext cx="3035882" cy="19277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457200" y="274638"/>
            <a:ext cx="6595691" cy="1143000"/>
          </a:xfrm>
        </p:spPr>
        <p:txBody>
          <a:bodyPr>
            <a:normAutofit fontScale="90000"/>
          </a:bodyPr>
          <a:lstStyle/>
          <a:p>
            <a:pPr algn="l"/>
            <a:r>
              <a:rPr lang="en-GB" b="1" dirty="0">
                <a:solidFill>
                  <a:schemeClr val="tx1">
                    <a:lumMod val="50000"/>
                    <a:lumOff val="50000"/>
                  </a:schemeClr>
                </a:solidFill>
              </a:rPr>
              <a:t>Sign up for a giving platform</a:t>
            </a:r>
          </a:p>
        </p:txBody>
      </p:sp>
      <p:pic>
        <p:nvPicPr>
          <p:cNvPr id="11" name="Picture 10">
            <a:extLst>
              <a:ext uri="{FF2B5EF4-FFF2-40B4-BE49-F238E27FC236}">
                <a16:creationId xmlns:a16="http://schemas.microsoft.com/office/drawing/2014/main" id="{9EBA18BD-2D01-DB4F-85EA-80DBB802E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
        <p:nvSpPr>
          <p:cNvPr id="6" name="Content Placeholder 5">
            <a:extLst>
              <a:ext uri="{FF2B5EF4-FFF2-40B4-BE49-F238E27FC236}">
                <a16:creationId xmlns:a16="http://schemas.microsoft.com/office/drawing/2014/main" id="{7A4DB9C5-3E88-A746-AFBC-3A1FBFFD66E8}"/>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hlinkClick r:id="rId4"/>
            </a:endParaRPr>
          </a:p>
          <a:p>
            <a:pPr marL="0" indent="0">
              <a:buNone/>
            </a:pPr>
            <a:r>
              <a:rPr lang="en-GB" dirty="0">
                <a:hlinkClick r:id="rId4"/>
              </a:rPr>
              <a:t>https://charitydigital.org.uk/topics/topics/the-best-online-fundraising-platforms-for-charities-5324</a:t>
            </a:r>
            <a:endParaRPr lang="en-GB" dirty="0"/>
          </a:p>
          <a:p>
            <a:pPr marL="0" indent="0">
              <a:buNone/>
            </a:pPr>
            <a:endParaRPr lang="en-US" dirty="0"/>
          </a:p>
        </p:txBody>
      </p:sp>
      <p:pic>
        <p:nvPicPr>
          <p:cNvPr id="5" name="Picture 4">
            <a:extLst>
              <a:ext uri="{FF2B5EF4-FFF2-40B4-BE49-F238E27FC236}">
                <a16:creationId xmlns:a16="http://schemas.microsoft.com/office/drawing/2014/main" id="{BEDA8DB4-F81B-D343-A558-8C1F11B43A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750" y="1993900"/>
            <a:ext cx="1281162" cy="620180"/>
          </a:xfrm>
          <a:prstGeom prst="rect">
            <a:avLst/>
          </a:prstGeom>
        </p:spPr>
      </p:pic>
      <p:pic>
        <p:nvPicPr>
          <p:cNvPr id="7" name="Picture 6">
            <a:extLst>
              <a:ext uri="{FF2B5EF4-FFF2-40B4-BE49-F238E27FC236}">
                <a16:creationId xmlns:a16="http://schemas.microsoft.com/office/drawing/2014/main" id="{9B7935F3-F54F-964C-BDED-E4D06E9690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5972" y="1848169"/>
            <a:ext cx="723900" cy="787400"/>
          </a:xfrm>
          <a:prstGeom prst="rect">
            <a:avLst/>
          </a:prstGeom>
        </p:spPr>
      </p:pic>
      <p:pic>
        <p:nvPicPr>
          <p:cNvPr id="8" name="Picture 7">
            <a:extLst>
              <a:ext uri="{FF2B5EF4-FFF2-40B4-BE49-F238E27FC236}">
                <a16:creationId xmlns:a16="http://schemas.microsoft.com/office/drawing/2014/main" id="{EE45AFAF-62C7-0F45-83CF-E5FA77EBC4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4897" y="1930719"/>
            <a:ext cx="1981200" cy="622300"/>
          </a:xfrm>
          <a:prstGeom prst="rect">
            <a:avLst/>
          </a:prstGeom>
        </p:spPr>
      </p:pic>
    </p:spTree>
    <p:extLst>
      <p:ext uri="{BB962C8B-B14F-4D97-AF65-F5344CB8AC3E}">
        <p14:creationId xmlns:p14="http://schemas.microsoft.com/office/powerpoint/2010/main" val="2807586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1043608" y="1844824"/>
            <a:ext cx="6624736" cy="1800200"/>
          </a:xfrm>
        </p:spPr>
        <p:txBody>
          <a:bodyPr>
            <a:normAutofit/>
          </a:bodyPr>
          <a:lstStyle/>
          <a:p>
            <a:r>
              <a:rPr lang="en-GB" b="1" dirty="0">
                <a:solidFill>
                  <a:schemeClr val="tx1">
                    <a:lumMod val="50000"/>
                    <a:lumOff val="50000"/>
                  </a:schemeClr>
                </a:solidFill>
              </a:rPr>
              <a:t>Online fundraising channels</a:t>
            </a:r>
          </a:p>
        </p:txBody>
      </p:sp>
      <p:pic>
        <p:nvPicPr>
          <p:cNvPr id="4" name="Picture 3">
            <a:extLst>
              <a:ext uri="{FF2B5EF4-FFF2-40B4-BE49-F238E27FC236}">
                <a16:creationId xmlns:a16="http://schemas.microsoft.com/office/drawing/2014/main" id="{EA1A8851-5306-5F45-ADE5-4616EBFC18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extLst>
      <p:ext uri="{BB962C8B-B14F-4D97-AF65-F5344CB8AC3E}">
        <p14:creationId xmlns:p14="http://schemas.microsoft.com/office/powerpoint/2010/main" val="157162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872" y="2060848"/>
            <a:ext cx="8229599" cy="4045066"/>
          </a:xfrm>
        </p:spPr>
        <p:txBody>
          <a:bodyPr>
            <a:normAutofit/>
          </a:bodyPr>
          <a:lstStyle/>
          <a:p>
            <a:pPr marL="0" indent="0">
              <a:buNone/>
            </a:pPr>
            <a:r>
              <a:rPr lang="en-GB" dirty="0">
                <a:hlinkClick r:id="rId3"/>
              </a:rPr>
              <a:t>https://www.everyclick.com</a:t>
            </a:r>
            <a:endParaRPr lang="en-GB" dirty="0"/>
          </a:p>
          <a:p>
            <a:pPr marL="0" indent="0">
              <a:buNone/>
            </a:pPr>
            <a:endParaRPr lang="en-GB" dirty="0">
              <a:hlinkClick r:id="" action="ppaction://noaction"/>
            </a:endParaRPr>
          </a:p>
          <a:p>
            <a:pPr marL="0" indent="0">
              <a:buNone/>
            </a:pPr>
            <a:r>
              <a:rPr lang="en-GB" dirty="0">
                <a:hlinkClick r:id="" action="ppaction://noaction"/>
              </a:rPr>
              <a:t>https://www.easyfundraising.org.uk</a:t>
            </a:r>
            <a:endParaRPr lang="en-GB" dirty="0"/>
          </a:p>
          <a:p>
            <a:pPr marL="0" indent="0">
              <a:buNone/>
            </a:pPr>
            <a:r>
              <a:rPr lang="en-GB" dirty="0">
                <a:hlinkClick r:id="rId4"/>
              </a:rPr>
              <a:t>https://www.giveasyoulive.com</a:t>
            </a:r>
            <a:endParaRPr lang="en-GB" dirty="0"/>
          </a:p>
          <a:p>
            <a:pPr marL="0" indent="0">
              <a:buNone/>
            </a:pPr>
            <a:endParaRPr lang="en-GB" dirty="0"/>
          </a:p>
          <a:p>
            <a:pPr marL="0" indent="0">
              <a:buNone/>
            </a:pPr>
            <a:r>
              <a:rPr lang="en-GB" dirty="0">
                <a:hlinkClick r:id="rId5"/>
              </a:rPr>
              <a:t>https://smile.amazon.com/</a:t>
            </a:r>
            <a:endParaRPr lang="en-GB" dirty="0"/>
          </a:p>
          <a:p>
            <a:pPr marL="0" indent="0">
              <a:buNone/>
            </a:pPr>
            <a:endParaRPr lang="en-GB" dirty="0"/>
          </a:p>
        </p:txBody>
      </p:sp>
      <p:pic>
        <p:nvPicPr>
          <p:cNvPr id="7" name="Picture 6">
            <a:extLst>
              <a:ext uri="{FF2B5EF4-FFF2-40B4-BE49-F238E27FC236}">
                <a16:creationId xmlns:a16="http://schemas.microsoft.com/office/drawing/2014/main" id="{41F27610-9E70-C744-A265-E14F1E43FE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0908" y="2135385"/>
            <a:ext cx="1238382" cy="947812"/>
          </a:xfrm>
          <a:prstGeom prst="rect">
            <a:avLst/>
          </a:prstGeom>
        </p:spPr>
      </p:pic>
      <p:pic>
        <p:nvPicPr>
          <p:cNvPr id="8" name="Picture 7">
            <a:extLst>
              <a:ext uri="{FF2B5EF4-FFF2-40B4-BE49-F238E27FC236}">
                <a16:creationId xmlns:a16="http://schemas.microsoft.com/office/drawing/2014/main" id="{2198C419-5206-8F4F-9E87-4323910A779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2071" y="3300052"/>
            <a:ext cx="1976057" cy="672480"/>
          </a:xfrm>
          <a:prstGeom prst="rect">
            <a:avLst/>
          </a:prstGeom>
        </p:spPr>
      </p:pic>
      <p:pic>
        <p:nvPicPr>
          <p:cNvPr id="10" name="Picture 9">
            <a:extLst>
              <a:ext uri="{FF2B5EF4-FFF2-40B4-BE49-F238E27FC236}">
                <a16:creationId xmlns:a16="http://schemas.microsoft.com/office/drawing/2014/main" id="{2B371C7D-9A87-4848-8030-06376661D9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30430" y="4017809"/>
            <a:ext cx="2927495" cy="923438"/>
          </a:xfrm>
          <a:prstGeom prst="rect">
            <a:avLst/>
          </a:prstGeom>
        </p:spPr>
      </p:pic>
      <p:pic>
        <p:nvPicPr>
          <p:cNvPr id="11" name="Picture 10">
            <a:extLst>
              <a:ext uri="{FF2B5EF4-FFF2-40B4-BE49-F238E27FC236}">
                <a16:creationId xmlns:a16="http://schemas.microsoft.com/office/drawing/2014/main" id="{E8BD806E-1808-5B4F-9E04-812F16B739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70228" y="5031801"/>
            <a:ext cx="2247900" cy="635000"/>
          </a:xfrm>
          <a:prstGeom prst="rect">
            <a:avLst/>
          </a:prstGeom>
        </p:spPr>
      </p:pic>
      <p:pic>
        <p:nvPicPr>
          <p:cNvPr id="9" name="Picture 8">
            <a:extLst>
              <a:ext uri="{FF2B5EF4-FFF2-40B4-BE49-F238E27FC236}">
                <a16:creationId xmlns:a16="http://schemas.microsoft.com/office/drawing/2014/main" id="{A60CD933-4FF5-0E4C-958F-4F3E5E3671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05971" y="245368"/>
            <a:ext cx="1800000" cy="1143000"/>
          </a:xfrm>
          <a:prstGeom prst="rect">
            <a:avLst/>
          </a:prstGeom>
        </p:spPr>
      </p:pic>
      <p:sp>
        <p:nvSpPr>
          <p:cNvPr id="12" name="Title 5">
            <a:extLst>
              <a:ext uri="{FF2B5EF4-FFF2-40B4-BE49-F238E27FC236}">
                <a16:creationId xmlns:a16="http://schemas.microsoft.com/office/drawing/2014/main" id="{B4CA1DA4-733C-4A4D-93EA-743B4C9E0DFD}"/>
              </a:ext>
            </a:extLst>
          </p:cNvPr>
          <p:cNvSpPr>
            <a:spLocks noGrp="1"/>
          </p:cNvSpPr>
          <p:nvPr>
            <p:ph type="title"/>
          </p:nvPr>
        </p:nvSpPr>
        <p:spPr>
          <a:xfrm>
            <a:off x="457200" y="260648"/>
            <a:ext cx="6491064" cy="1156990"/>
          </a:xfrm>
        </p:spPr>
        <p:txBody>
          <a:bodyPr>
            <a:normAutofit fontScale="90000"/>
          </a:bodyPr>
          <a:lstStyle/>
          <a:p>
            <a:pPr algn="l"/>
            <a:r>
              <a:rPr lang="en-GB" b="1" dirty="0">
                <a:solidFill>
                  <a:schemeClr val="tx1">
                    <a:lumMod val="50000"/>
                    <a:lumOff val="50000"/>
                  </a:schemeClr>
                </a:solidFill>
              </a:rPr>
              <a:t>Donate as you shop platforms</a:t>
            </a:r>
          </a:p>
        </p:txBody>
      </p:sp>
    </p:spTree>
    <p:extLst>
      <p:ext uri="{BB962C8B-B14F-4D97-AF65-F5344CB8AC3E}">
        <p14:creationId xmlns:p14="http://schemas.microsoft.com/office/powerpoint/2010/main" val="85761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GB" b="1" dirty="0">
                <a:solidFill>
                  <a:schemeClr val="tx1">
                    <a:lumMod val="50000"/>
                    <a:lumOff val="50000"/>
                  </a:schemeClr>
                </a:solidFill>
              </a:rPr>
              <a:t>Text Giving</a:t>
            </a:r>
          </a:p>
        </p:txBody>
      </p:sp>
      <p:sp>
        <p:nvSpPr>
          <p:cNvPr id="3" name="Content Placeholder 2"/>
          <p:cNvSpPr>
            <a:spLocks noGrp="1"/>
          </p:cNvSpPr>
          <p:nvPr>
            <p:ph idx="1"/>
          </p:nvPr>
        </p:nvSpPr>
        <p:spPr/>
        <p:txBody>
          <a:bodyPr>
            <a:normAutofit fontScale="92500" lnSpcReduction="20000"/>
          </a:bodyPr>
          <a:lstStyle/>
          <a:p>
            <a:pPr marL="53975" lvl="1" indent="0">
              <a:buNone/>
            </a:pPr>
            <a:r>
              <a:rPr lang="en-GB" sz="2600" dirty="0">
                <a:solidFill>
                  <a:schemeClr val="tx1">
                    <a:lumMod val="50000"/>
                    <a:lumOff val="50000"/>
                  </a:schemeClr>
                </a:solidFill>
              </a:rPr>
              <a:t>You sign up to a text giving portal and they provide you with short codes that allow people to donate</a:t>
            </a:r>
          </a:p>
          <a:p>
            <a:pPr marL="53975" lvl="1" indent="0">
              <a:buNone/>
            </a:pPr>
            <a:endParaRPr lang="en-GB" sz="2600" dirty="0">
              <a:solidFill>
                <a:schemeClr val="tx1">
                  <a:lumMod val="50000"/>
                  <a:lumOff val="50000"/>
                </a:schemeClr>
              </a:solidFill>
            </a:endParaRPr>
          </a:p>
          <a:p>
            <a:pPr marL="53975" lvl="1" indent="0">
              <a:buNone/>
            </a:pPr>
            <a:endParaRPr lang="en-GB" sz="2600" dirty="0">
              <a:solidFill>
                <a:schemeClr val="tx1">
                  <a:lumMod val="50000"/>
                  <a:lumOff val="50000"/>
                </a:schemeClr>
              </a:solidFill>
            </a:endParaRPr>
          </a:p>
          <a:p>
            <a:pPr marL="53975" lvl="1" indent="0">
              <a:buNone/>
            </a:pPr>
            <a:endParaRPr lang="en-GB" sz="2600" dirty="0">
              <a:solidFill>
                <a:schemeClr val="tx1">
                  <a:lumMod val="50000"/>
                  <a:lumOff val="50000"/>
                </a:schemeClr>
              </a:solidFill>
            </a:endParaRPr>
          </a:p>
          <a:p>
            <a:pPr marL="53975" lvl="1" indent="0">
              <a:buNone/>
            </a:pPr>
            <a:endParaRPr lang="en-GB" sz="2600" dirty="0">
              <a:solidFill>
                <a:schemeClr val="tx1">
                  <a:lumMod val="50000"/>
                  <a:lumOff val="50000"/>
                </a:schemeClr>
              </a:solidFill>
            </a:endParaRPr>
          </a:p>
          <a:p>
            <a:pPr marL="53975" lvl="1" indent="0">
              <a:buNone/>
            </a:pPr>
            <a:endParaRPr lang="en-GB" sz="2600" dirty="0">
              <a:solidFill>
                <a:schemeClr val="tx1">
                  <a:lumMod val="50000"/>
                  <a:lumOff val="50000"/>
                </a:schemeClr>
              </a:solidFill>
            </a:endParaRPr>
          </a:p>
          <a:p>
            <a:endParaRPr lang="en-US" sz="3000" dirty="0">
              <a:hlinkClick r:id="rId3"/>
            </a:endParaRPr>
          </a:p>
          <a:p>
            <a:r>
              <a:rPr lang="en-US" sz="3000" dirty="0">
                <a:hlinkClick r:id="rId3"/>
              </a:rPr>
              <a:t>https://charitydigital.org.uk/topics/topics/the-best-uk-charity-text-donation-services-5632</a:t>
            </a:r>
            <a:endParaRPr lang="en-US" sz="3000" dirty="0"/>
          </a:p>
          <a:p>
            <a:r>
              <a:rPr lang="en-US" sz="3000" dirty="0">
                <a:hlinkClick r:id="rId4"/>
              </a:rPr>
              <a:t>https://charitydigital.org.uk/topics/topics/why-text-to-donate-is-bigger-than-ever-7457</a:t>
            </a:r>
            <a:endParaRPr lang="en-US" sz="3000" dirty="0"/>
          </a:p>
          <a:p>
            <a:endParaRPr lang="en-US" dirty="0"/>
          </a:p>
          <a:p>
            <a:pPr marL="53975" lvl="1" indent="0">
              <a:buNone/>
            </a:pPr>
            <a:endParaRPr lang="en-GB" dirty="0">
              <a:solidFill>
                <a:schemeClr val="tx1">
                  <a:lumMod val="50000"/>
                  <a:lumOff val="50000"/>
                </a:schemeClr>
              </a:solidFill>
            </a:endParaRPr>
          </a:p>
          <a:p>
            <a:pPr marL="511175" lvl="1" indent="-457200">
              <a:buFont typeface="Arial" panose="020B0604020202020204" pitchFamily="34" charset="0"/>
              <a:buChar char="•"/>
            </a:pPr>
            <a:endParaRPr lang="en-GB" dirty="0">
              <a:solidFill>
                <a:schemeClr val="tx1">
                  <a:lumMod val="50000"/>
                  <a:lumOff val="50000"/>
                </a:schemeClr>
              </a:solidFill>
            </a:endParaRPr>
          </a:p>
          <a:p>
            <a:pPr marL="511175" lvl="1" indent="-457200">
              <a:buFont typeface="Arial" panose="020B0604020202020204" pitchFamily="34" charset="0"/>
              <a:buChar char="•"/>
            </a:pPr>
            <a:endParaRPr lang="en-GB" dirty="0">
              <a:solidFill>
                <a:schemeClr val="tx1">
                  <a:lumMod val="50000"/>
                  <a:lumOff val="50000"/>
                </a:schemeClr>
              </a:solidFill>
            </a:endParaRPr>
          </a:p>
        </p:txBody>
      </p:sp>
      <p:pic>
        <p:nvPicPr>
          <p:cNvPr id="8" name="Picture 7">
            <a:extLst>
              <a:ext uri="{FF2B5EF4-FFF2-40B4-BE49-F238E27FC236}">
                <a16:creationId xmlns:a16="http://schemas.microsoft.com/office/drawing/2014/main" id="{D214D5F9-D667-7045-AD67-4B2EC871A5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2280" y="365919"/>
            <a:ext cx="1800000" cy="1143000"/>
          </a:xfrm>
          <a:prstGeom prst="rect">
            <a:avLst/>
          </a:prstGeom>
        </p:spPr>
      </p:pic>
      <p:sp>
        <p:nvSpPr>
          <p:cNvPr id="2" name="Rectangle 1">
            <a:extLst>
              <a:ext uri="{FF2B5EF4-FFF2-40B4-BE49-F238E27FC236}">
                <a16:creationId xmlns:a16="http://schemas.microsoft.com/office/drawing/2014/main" id="{81EBD763-DAC5-BD40-9609-7745718C3C3C}"/>
              </a:ext>
            </a:extLst>
          </p:cNvPr>
          <p:cNvSpPr/>
          <p:nvPr/>
        </p:nvSpPr>
        <p:spPr>
          <a:xfrm>
            <a:off x="899592" y="1600201"/>
            <a:ext cx="6840760" cy="3693319"/>
          </a:xfrm>
          <a:prstGeom prst="rect">
            <a:avLst/>
          </a:prstGeom>
        </p:spPr>
        <p:txBody>
          <a:bodyPr wrap="square">
            <a:spAutoFit/>
          </a:bodyPr>
          <a:lstStyle/>
          <a:p>
            <a:endParaRPr lang="en-US" dirty="0">
              <a:hlinkClick r:id="rId3"/>
            </a:endParaRPr>
          </a:p>
          <a:p>
            <a:endParaRPr lang="en-US" dirty="0">
              <a:hlinkClick r:id="rId3"/>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870A494-8144-7640-A48D-697446250B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3688" y="2356336"/>
            <a:ext cx="4752528" cy="1958123"/>
          </a:xfrm>
          <a:prstGeom prst="rect">
            <a:avLst/>
          </a:prstGeom>
        </p:spPr>
      </p:pic>
    </p:spTree>
    <p:extLst>
      <p:ext uri="{BB962C8B-B14F-4D97-AF65-F5344CB8AC3E}">
        <p14:creationId xmlns:p14="http://schemas.microsoft.com/office/powerpoint/2010/main" val="38048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3975" lvl="1" indent="0">
              <a:buNone/>
            </a:pPr>
            <a:r>
              <a:rPr lang="en-GB" dirty="0">
                <a:solidFill>
                  <a:schemeClr val="tx1">
                    <a:lumMod val="50000"/>
                    <a:lumOff val="50000"/>
                  </a:schemeClr>
                </a:solidFill>
              </a:rPr>
              <a:t>You sign up to a platform and use the platform to tell people about your project and to raise money.</a:t>
            </a:r>
          </a:p>
          <a:p>
            <a:pPr marL="53975" lvl="1" indent="0">
              <a:buNone/>
            </a:pP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a:p>
            <a:pPr marL="53975" lvl="1" indent="0">
              <a:buNone/>
            </a:pPr>
            <a:r>
              <a:rPr lang="en-GB" dirty="0">
                <a:solidFill>
                  <a:schemeClr val="tx1">
                    <a:lumMod val="50000"/>
                    <a:lumOff val="50000"/>
                  </a:schemeClr>
                </a:solidFill>
                <a:hlinkClick r:id="rId3"/>
              </a:rPr>
              <a:t>https://chuffed.org/project/edinburghsponsorshipcircle</a:t>
            </a: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a:p>
            <a:pPr marL="53975" lvl="1" indent="0">
              <a:buNone/>
            </a:pPr>
            <a:r>
              <a:rPr lang="en-GB" dirty="0">
                <a:hlinkClick r:id="rId4"/>
              </a:rPr>
              <a:t>https://www.thebiggive.org.uk/s/christmas-challenge</a:t>
            </a:r>
            <a:endParaRPr lang="en-GB" dirty="0"/>
          </a:p>
          <a:p>
            <a:pPr marL="53975" lvl="1" indent="0">
              <a:buNone/>
            </a:pP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a:p>
            <a:pPr marL="53975" lvl="1" indent="0">
              <a:buNone/>
            </a:pPr>
            <a:endParaRPr lang="en-GB" dirty="0">
              <a:solidFill>
                <a:schemeClr val="tx1">
                  <a:lumMod val="50000"/>
                  <a:lumOff val="50000"/>
                </a:schemeClr>
              </a:solidFill>
            </a:endParaRPr>
          </a:p>
        </p:txBody>
      </p:sp>
      <p:sp>
        <p:nvSpPr>
          <p:cNvPr id="6" name="Title 5"/>
          <p:cNvSpPr>
            <a:spLocks noGrp="1"/>
          </p:cNvSpPr>
          <p:nvPr>
            <p:ph type="title"/>
          </p:nvPr>
        </p:nvSpPr>
        <p:spPr>
          <a:xfrm>
            <a:off x="457200" y="260648"/>
            <a:ext cx="5554960" cy="1156990"/>
          </a:xfrm>
        </p:spPr>
        <p:txBody>
          <a:bodyPr>
            <a:normAutofit/>
          </a:bodyPr>
          <a:lstStyle/>
          <a:p>
            <a:pPr algn="l"/>
            <a:r>
              <a:rPr lang="en-GB" b="1" dirty="0">
                <a:solidFill>
                  <a:schemeClr val="tx1">
                    <a:lumMod val="50000"/>
                    <a:lumOff val="50000"/>
                  </a:schemeClr>
                </a:solidFill>
              </a:rPr>
              <a:t>Crowdfunding</a:t>
            </a:r>
          </a:p>
        </p:txBody>
      </p:sp>
      <p:pic>
        <p:nvPicPr>
          <p:cNvPr id="10" name="Picture 9">
            <a:extLst>
              <a:ext uri="{FF2B5EF4-FFF2-40B4-BE49-F238E27FC236}">
                <a16:creationId xmlns:a16="http://schemas.microsoft.com/office/drawing/2014/main" id="{2596C2B2-83DB-1948-8117-DAA07043FA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2280" y="365919"/>
            <a:ext cx="1800000" cy="1143000"/>
          </a:xfrm>
          <a:prstGeom prst="rect">
            <a:avLst/>
          </a:prstGeom>
        </p:spPr>
      </p:pic>
      <p:pic>
        <p:nvPicPr>
          <p:cNvPr id="2" name="Picture 1">
            <a:extLst>
              <a:ext uri="{FF2B5EF4-FFF2-40B4-BE49-F238E27FC236}">
                <a16:creationId xmlns:a16="http://schemas.microsoft.com/office/drawing/2014/main" id="{202D0E7E-CC54-1E4E-A7BA-038BBE924C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6372" y="2747368"/>
            <a:ext cx="3340512" cy="912614"/>
          </a:xfrm>
          <a:prstGeom prst="rect">
            <a:avLst/>
          </a:prstGeom>
        </p:spPr>
      </p:pic>
      <p:pic>
        <p:nvPicPr>
          <p:cNvPr id="4" name="Picture 3">
            <a:extLst>
              <a:ext uri="{FF2B5EF4-FFF2-40B4-BE49-F238E27FC236}">
                <a16:creationId xmlns:a16="http://schemas.microsoft.com/office/drawing/2014/main" id="{4457A0EF-6901-8F4E-BDD9-F970874D1129}"/>
              </a:ext>
            </a:extLst>
          </p:cNvPr>
          <p:cNvPicPr>
            <a:picLocks noChangeAspect="1"/>
          </p:cNvPicPr>
          <p:nvPr/>
        </p:nvPicPr>
        <p:blipFill>
          <a:blip r:embed="rId7"/>
          <a:stretch>
            <a:fillRect/>
          </a:stretch>
        </p:blipFill>
        <p:spPr>
          <a:xfrm>
            <a:off x="5058891" y="2498554"/>
            <a:ext cx="1820494" cy="1410241"/>
          </a:xfrm>
          <a:prstGeom prst="rect">
            <a:avLst/>
          </a:prstGeom>
        </p:spPr>
      </p:pic>
      <p:pic>
        <p:nvPicPr>
          <p:cNvPr id="11" name="Picture 10">
            <a:extLst>
              <a:ext uri="{FF2B5EF4-FFF2-40B4-BE49-F238E27FC236}">
                <a16:creationId xmlns:a16="http://schemas.microsoft.com/office/drawing/2014/main" id="{8CBBDD22-B3D1-E146-BDE4-047EE4CD8E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97742" y="4708761"/>
            <a:ext cx="1949058" cy="866248"/>
          </a:xfrm>
          <a:prstGeom prst="rect">
            <a:avLst/>
          </a:prstGeom>
        </p:spPr>
      </p:pic>
    </p:spTree>
    <p:extLst>
      <p:ext uri="{BB962C8B-B14F-4D97-AF65-F5344CB8AC3E}">
        <p14:creationId xmlns:p14="http://schemas.microsoft.com/office/powerpoint/2010/main" val="45604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99137-17E4-644D-97F3-909E918853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2497"/>
            <a:ext cx="9144000" cy="5313005"/>
          </a:xfrm>
          <a:prstGeom prst="rect">
            <a:avLst/>
          </a:prstGeom>
        </p:spPr>
      </p:pic>
    </p:spTree>
    <p:extLst>
      <p:ext uri="{BB962C8B-B14F-4D97-AF65-F5344CB8AC3E}">
        <p14:creationId xmlns:p14="http://schemas.microsoft.com/office/powerpoint/2010/main" val="2291807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B91EA-9BC6-0841-A129-B6D81F937D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2497"/>
            <a:ext cx="9144000" cy="5313005"/>
          </a:xfrm>
          <a:prstGeom prst="rect">
            <a:avLst/>
          </a:prstGeom>
        </p:spPr>
      </p:pic>
    </p:spTree>
    <p:extLst>
      <p:ext uri="{BB962C8B-B14F-4D97-AF65-F5344CB8AC3E}">
        <p14:creationId xmlns:p14="http://schemas.microsoft.com/office/powerpoint/2010/main" val="52463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B2DDD5-3ACD-714E-9F6D-0CB326F9D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067" y="0"/>
            <a:ext cx="7317866" cy="6858000"/>
          </a:xfrm>
          <a:prstGeom prst="rect">
            <a:avLst/>
          </a:prstGeom>
        </p:spPr>
      </p:pic>
    </p:spTree>
    <p:extLst>
      <p:ext uri="{BB962C8B-B14F-4D97-AF65-F5344CB8AC3E}">
        <p14:creationId xmlns:p14="http://schemas.microsoft.com/office/powerpoint/2010/main" val="2364365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GB" b="1" dirty="0">
                <a:solidFill>
                  <a:schemeClr val="tx1">
                    <a:lumMod val="50000"/>
                    <a:lumOff val="50000"/>
                  </a:schemeClr>
                </a:solidFill>
              </a:rPr>
              <a:t>Virtual events</a:t>
            </a:r>
          </a:p>
        </p:txBody>
      </p:sp>
      <p:sp>
        <p:nvSpPr>
          <p:cNvPr id="2" name="Content Placeholder 1">
            <a:extLst>
              <a:ext uri="{FF2B5EF4-FFF2-40B4-BE49-F238E27FC236}">
                <a16:creationId xmlns:a16="http://schemas.microsoft.com/office/drawing/2014/main" id="{C361E18C-0F2C-B843-8D74-16C2439505F3}"/>
              </a:ext>
            </a:extLst>
          </p:cNvPr>
          <p:cNvSpPr>
            <a:spLocks noGrp="1"/>
          </p:cNvSpPr>
          <p:nvPr>
            <p:ph idx="1"/>
          </p:nvPr>
        </p:nvSpPr>
        <p:spPr/>
        <p:txBody>
          <a:bodyPr/>
          <a:lstStyle/>
          <a:p>
            <a:pPr marL="0" indent="0">
              <a:buNone/>
            </a:pPr>
            <a:r>
              <a:rPr lang="en-GB" dirty="0"/>
              <a:t>Virtual Fairs (Orchard Trust virtual fair presentation: </a:t>
            </a:r>
            <a:r>
              <a:rPr lang="en-GB" u="sng" dirty="0">
                <a:hlinkClick r:id="rId3"/>
              </a:rPr>
              <a:t>https://youtu.be/h28TW7Tq1ag</a:t>
            </a:r>
            <a:r>
              <a:rPr lang="en-GB" u="sng" dirty="0"/>
              <a:t>)</a:t>
            </a:r>
            <a:endParaRPr lang="en-GB" dirty="0"/>
          </a:p>
          <a:p>
            <a:pPr marL="0" indent="0">
              <a:buNone/>
            </a:pPr>
            <a:endParaRPr lang="en-US" dirty="0"/>
          </a:p>
          <a:p>
            <a:pPr marL="0" indent="0">
              <a:buNone/>
            </a:pPr>
            <a:r>
              <a:rPr lang="en-US" dirty="0"/>
              <a:t>Zoom quizzes and events </a:t>
            </a:r>
          </a:p>
          <a:p>
            <a:pPr marL="0" indent="0">
              <a:buNone/>
            </a:pPr>
            <a:endParaRPr lang="en-US" dirty="0"/>
          </a:p>
          <a:p>
            <a:pPr marL="0" indent="0">
              <a:buNone/>
            </a:pPr>
            <a:r>
              <a:rPr lang="en-US" dirty="0"/>
              <a:t>Virtual runs</a:t>
            </a:r>
          </a:p>
        </p:txBody>
      </p:sp>
      <p:pic>
        <p:nvPicPr>
          <p:cNvPr id="8" name="Picture 7">
            <a:extLst>
              <a:ext uri="{FF2B5EF4-FFF2-40B4-BE49-F238E27FC236}">
                <a16:creationId xmlns:a16="http://schemas.microsoft.com/office/drawing/2014/main" id="{D37DB276-0D41-E34D-8B78-5D282678FA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9620" y="274638"/>
            <a:ext cx="1800000" cy="1143000"/>
          </a:xfrm>
          <a:prstGeom prst="rect">
            <a:avLst/>
          </a:prstGeom>
        </p:spPr>
      </p:pic>
      <p:pic>
        <p:nvPicPr>
          <p:cNvPr id="4" name="Picture 3">
            <a:extLst>
              <a:ext uri="{FF2B5EF4-FFF2-40B4-BE49-F238E27FC236}">
                <a16:creationId xmlns:a16="http://schemas.microsoft.com/office/drawing/2014/main" id="{50E29F3E-DE41-D74D-A1C0-E1E7413583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1100" y="2796598"/>
            <a:ext cx="2234380" cy="1264804"/>
          </a:xfrm>
          <a:prstGeom prst="rect">
            <a:avLst/>
          </a:prstGeom>
        </p:spPr>
      </p:pic>
      <p:pic>
        <p:nvPicPr>
          <p:cNvPr id="5" name="Picture 4">
            <a:extLst>
              <a:ext uri="{FF2B5EF4-FFF2-40B4-BE49-F238E27FC236}">
                <a16:creationId xmlns:a16="http://schemas.microsoft.com/office/drawing/2014/main" id="{90384A9D-D2DB-6F45-ADF4-303A7117D9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6439" y="4261756"/>
            <a:ext cx="3201716" cy="2124135"/>
          </a:xfrm>
          <a:prstGeom prst="rect">
            <a:avLst/>
          </a:prstGeom>
        </p:spPr>
      </p:pic>
    </p:spTree>
    <p:extLst>
      <p:ext uri="{BB962C8B-B14F-4D97-AF65-F5344CB8AC3E}">
        <p14:creationId xmlns:p14="http://schemas.microsoft.com/office/powerpoint/2010/main" val="312107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6059016" cy="1143000"/>
          </a:xfrm>
        </p:spPr>
        <p:txBody>
          <a:bodyPr>
            <a:normAutofit/>
          </a:bodyPr>
          <a:lstStyle/>
          <a:p>
            <a:pPr algn="l"/>
            <a:r>
              <a:rPr lang="en-GB" b="1" dirty="0">
                <a:solidFill>
                  <a:schemeClr val="tx1">
                    <a:lumMod val="50000"/>
                    <a:lumOff val="50000"/>
                  </a:schemeClr>
                </a:solidFill>
              </a:rPr>
              <a:t>Virtual event inspiration</a:t>
            </a:r>
          </a:p>
        </p:txBody>
      </p:sp>
      <p:pic>
        <p:nvPicPr>
          <p:cNvPr id="8" name="Picture 7">
            <a:extLst>
              <a:ext uri="{FF2B5EF4-FFF2-40B4-BE49-F238E27FC236}">
                <a16:creationId xmlns:a16="http://schemas.microsoft.com/office/drawing/2014/main" id="{D37DB276-0D41-E34D-8B78-5D282678FA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9620" y="274638"/>
            <a:ext cx="1800000" cy="1143000"/>
          </a:xfrm>
          <a:prstGeom prst="rect">
            <a:avLst/>
          </a:prstGeom>
        </p:spPr>
      </p:pic>
      <p:pic>
        <p:nvPicPr>
          <p:cNvPr id="9" name="Content Placeholder 8">
            <a:extLst>
              <a:ext uri="{FF2B5EF4-FFF2-40B4-BE49-F238E27FC236}">
                <a16:creationId xmlns:a16="http://schemas.microsoft.com/office/drawing/2014/main" id="{D46052D0-3F94-7E4B-BA92-85BBD1601B5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370584" y="1846917"/>
            <a:ext cx="4402832" cy="1664301"/>
          </a:xfrm>
          <a:prstGeom prst="rect">
            <a:avLst/>
          </a:prstGeom>
        </p:spPr>
      </p:pic>
      <p:pic>
        <p:nvPicPr>
          <p:cNvPr id="10" name="Picture 9">
            <a:extLst>
              <a:ext uri="{FF2B5EF4-FFF2-40B4-BE49-F238E27FC236}">
                <a16:creationId xmlns:a16="http://schemas.microsoft.com/office/drawing/2014/main" id="{C6AAE18F-57C5-A84F-93EF-6804681272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1611" y="3940497"/>
            <a:ext cx="4834880" cy="1578526"/>
          </a:xfrm>
          <a:prstGeom prst="rect">
            <a:avLst/>
          </a:prstGeom>
        </p:spPr>
      </p:pic>
    </p:spTree>
    <p:extLst>
      <p:ext uri="{BB962C8B-B14F-4D97-AF65-F5344CB8AC3E}">
        <p14:creationId xmlns:p14="http://schemas.microsoft.com/office/powerpoint/2010/main" val="3449787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47048" cy="1143000"/>
          </a:xfrm>
        </p:spPr>
        <p:txBody>
          <a:bodyPr>
            <a:normAutofit fontScale="90000"/>
          </a:bodyPr>
          <a:lstStyle/>
          <a:p>
            <a:pPr algn="l"/>
            <a:r>
              <a:rPr lang="en-GB" b="1" dirty="0">
                <a:solidFill>
                  <a:schemeClr val="bg1">
                    <a:lumMod val="50000"/>
                  </a:schemeClr>
                </a:solidFill>
              </a:rPr>
              <a:t>Introductions in break out rooms</a:t>
            </a:r>
          </a:p>
        </p:txBody>
      </p:sp>
      <p:sp>
        <p:nvSpPr>
          <p:cNvPr id="3" name="Content Placeholder 2">
            <a:extLst>
              <a:ext uri="{FF2B5EF4-FFF2-40B4-BE49-F238E27FC236}">
                <a16:creationId xmlns:a16="http://schemas.microsoft.com/office/drawing/2014/main" id="{B8E25A3D-A74C-9D4C-A31D-7A645CCAFF01}"/>
              </a:ext>
            </a:extLst>
          </p:cNvPr>
          <p:cNvSpPr>
            <a:spLocks noGrp="1"/>
          </p:cNvSpPr>
          <p:nvPr>
            <p:ph idx="1"/>
          </p:nvPr>
        </p:nvSpPr>
        <p:spPr/>
        <p:txBody>
          <a:bodyPr/>
          <a:lstStyle/>
          <a:p>
            <a:pPr marL="0" indent="0">
              <a:buNone/>
            </a:pPr>
            <a:endParaRPr lang="en-US" dirty="0">
              <a:solidFill>
                <a:schemeClr val="tx1">
                  <a:lumMod val="50000"/>
                  <a:lumOff val="50000"/>
                </a:schemeClr>
              </a:solidFill>
            </a:endParaRPr>
          </a:p>
          <a:p>
            <a:r>
              <a:rPr lang="en-US" dirty="0">
                <a:solidFill>
                  <a:schemeClr val="tx1">
                    <a:lumMod val="50000"/>
                    <a:lumOff val="50000"/>
                  </a:schemeClr>
                </a:solidFill>
              </a:rPr>
              <a:t>Your </a:t>
            </a:r>
            <a:r>
              <a:rPr lang="en-US" dirty="0" err="1">
                <a:solidFill>
                  <a:schemeClr val="tx1">
                    <a:lumMod val="50000"/>
                    <a:lumOff val="50000"/>
                  </a:schemeClr>
                </a:solidFill>
              </a:rPr>
              <a:t>organisation’s</a:t>
            </a:r>
            <a:r>
              <a:rPr lang="en-US" dirty="0">
                <a:solidFill>
                  <a:schemeClr val="tx1">
                    <a:lumMod val="50000"/>
                    <a:lumOff val="50000"/>
                  </a:schemeClr>
                </a:solidFill>
              </a:rPr>
              <a:t> name</a:t>
            </a:r>
          </a:p>
          <a:p>
            <a:r>
              <a:rPr lang="en-US" dirty="0">
                <a:solidFill>
                  <a:schemeClr val="tx1">
                    <a:lumMod val="50000"/>
                    <a:lumOff val="50000"/>
                  </a:schemeClr>
                </a:solidFill>
              </a:rPr>
              <a:t>Your role</a:t>
            </a:r>
          </a:p>
          <a:p>
            <a:r>
              <a:rPr lang="en-US" dirty="0">
                <a:solidFill>
                  <a:schemeClr val="tx1">
                    <a:lumMod val="50000"/>
                    <a:lumOff val="50000"/>
                  </a:schemeClr>
                </a:solidFill>
              </a:rPr>
              <a:t>What has gone well for you online in the last year? Fundraising or otherwise</a:t>
            </a:r>
          </a:p>
        </p:txBody>
      </p:sp>
      <p:pic>
        <p:nvPicPr>
          <p:cNvPr id="14" name="Picture 13">
            <a:extLst>
              <a:ext uri="{FF2B5EF4-FFF2-40B4-BE49-F238E27FC236}">
                <a16:creationId xmlns:a16="http://schemas.microsoft.com/office/drawing/2014/main" id="{1BC134AA-9A10-984F-9396-976AA06D4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GB" b="1" dirty="0">
                <a:solidFill>
                  <a:schemeClr val="tx1">
                    <a:lumMod val="50000"/>
                    <a:lumOff val="50000"/>
                  </a:schemeClr>
                </a:solidFill>
              </a:rPr>
              <a:t>Other things to try</a:t>
            </a:r>
          </a:p>
        </p:txBody>
      </p:sp>
      <p:sp>
        <p:nvSpPr>
          <p:cNvPr id="2" name="Content Placeholder 1">
            <a:extLst>
              <a:ext uri="{FF2B5EF4-FFF2-40B4-BE49-F238E27FC236}">
                <a16:creationId xmlns:a16="http://schemas.microsoft.com/office/drawing/2014/main" id="{C361E18C-0F2C-B843-8D74-16C2439505F3}"/>
              </a:ext>
            </a:extLst>
          </p:cNvPr>
          <p:cNvSpPr>
            <a:spLocks noGrp="1"/>
          </p:cNvSpPr>
          <p:nvPr>
            <p:ph idx="1"/>
          </p:nvPr>
        </p:nvSpPr>
        <p:spPr/>
        <p:txBody>
          <a:bodyPr/>
          <a:lstStyle/>
          <a:p>
            <a:pPr marL="0" indent="0">
              <a:buNone/>
            </a:pPr>
            <a:r>
              <a:rPr lang="en-GB" dirty="0">
                <a:hlinkClick r:id="rId3"/>
              </a:rPr>
              <a:t>https://makingadifference.cards</a:t>
            </a:r>
            <a:endParaRPr lang="en-GB" dirty="0"/>
          </a:p>
          <a:p>
            <a:pPr marL="0" indent="0">
              <a:buNone/>
            </a:pPr>
            <a:endParaRPr lang="en-US" dirty="0"/>
          </a:p>
          <a:p>
            <a:pPr marL="0" indent="0">
              <a:buNone/>
            </a:pPr>
            <a:endParaRPr lang="en-US" dirty="0"/>
          </a:p>
          <a:p>
            <a:pPr marL="0" indent="0">
              <a:buNone/>
            </a:pPr>
            <a:r>
              <a:rPr lang="en-GB" dirty="0">
                <a:solidFill>
                  <a:schemeClr val="tx1">
                    <a:lumMod val="50000"/>
                    <a:lumOff val="50000"/>
                  </a:schemeClr>
                </a:solidFill>
              </a:rPr>
              <a:t>Virtual Christmas trees </a:t>
            </a:r>
            <a:r>
              <a:rPr lang="en-GB" dirty="0"/>
              <a:t>(</a:t>
            </a:r>
            <a:r>
              <a:rPr lang="en-GB" dirty="0">
                <a:hlinkClick r:id="rId4"/>
              </a:rPr>
              <a:t>https://visufund.com</a:t>
            </a:r>
            <a:r>
              <a:rPr lang="en-GB" dirty="0"/>
              <a:t>)</a:t>
            </a:r>
          </a:p>
          <a:p>
            <a:pPr marL="0" indent="0">
              <a:buNone/>
            </a:pPr>
            <a:endParaRPr lang="en-US" dirty="0"/>
          </a:p>
          <a:p>
            <a:pPr marL="0" indent="0">
              <a:buNone/>
            </a:pPr>
            <a:endParaRPr lang="en-US" dirty="0"/>
          </a:p>
          <a:p>
            <a:pPr marL="0" indent="0">
              <a:buNone/>
            </a:pPr>
            <a:r>
              <a:rPr lang="en-US" dirty="0">
                <a:solidFill>
                  <a:schemeClr val="tx1">
                    <a:lumMod val="50000"/>
                    <a:lumOff val="50000"/>
                  </a:schemeClr>
                </a:solidFill>
              </a:rPr>
              <a:t>Email fundraising</a:t>
            </a:r>
          </a:p>
          <a:p>
            <a:pPr marL="0" indent="0">
              <a:buNone/>
            </a:pPr>
            <a:endParaRPr lang="en-US" dirty="0"/>
          </a:p>
        </p:txBody>
      </p:sp>
      <p:pic>
        <p:nvPicPr>
          <p:cNvPr id="8" name="Picture 7">
            <a:extLst>
              <a:ext uri="{FF2B5EF4-FFF2-40B4-BE49-F238E27FC236}">
                <a16:creationId xmlns:a16="http://schemas.microsoft.com/office/drawing/2014/main" id="{D37DB276-0D41-E34D-8B78-5D282678FA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9620" y="274638"/>
            <a:ext cx="1800000" cy="1143000"/>
          </a:xfrm>
          <a:prstGeom prst="rect">
            <a:avLst/>
          </a:prstGeom>
        </p:spPr>
      </p:pic>
      <p:pic>
        <p:nvPicPr>
          <p:cNvPr id="9" name="Picture 8">
            <a:extLst>
              <a:ext uri="{FF2B5EF4-FFF2-40B4-BE49-F238E27FC236}">
                <a16:creationId xmlns:a16="http://schemas.microsoft.com/office/drawing/2014/main" id="{385F0113-DD63-454A-AC4A-AB4CA7899A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9745" y="2108200"/>
            <a:ext cx="3937000" cy="1320800"/>
          </a:xfrm>
          <a:prstGeom prst="rect">
            <a:avLst/>
          </a:prstGeom>
        </p:spPr>
      </p:pic>
    </p:spTree>
    <p:extLst>
      <p:ext uri="{BB962C8B-B14F-4D97-AF65-F5344CB8AC3E}">
        <p14:creationId xmlns:p14="http://schemas.microsoft.com/office/powerpoint/2010/main" val="117401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457200" y="274638"/>
            <a:ext cx="6595691" cy="1143000"/>
          </a:xfrm>
        </p:spPr>
        <p:txBody>
          <a:bodyPr/>
          <a:lstStyle/>
          <a:p>
            <a:pPr algn="l"/>
            <a:r>
              <a:rPr lang="en-GB" b="1" dirty="0">
                <a:solidFill>
                  <a:schemeClr val="tx1">
                    <a:lumMod val="50000"/>
                    <a:lumOff val="50000"/>
                  </a:schemeClr>
                </a:solidFill>
              </a:rPr>
              <a:t>What else have you tried?</a:t>
            </a:r>
          </a:p>
        </p:txBody>
      </p:sp>
      <p:pic>
        <p:nvPicPr>
          <p:cNvPr id="11" name="Picture 10">
            <a:extLst>
              <a:ext uri="{FF2B5EF4-FFF2-40B4-BE49-F238E27FC236}">
                <a16:creationId xmlns:a16="http://schemas.microsoft.com/office/drawing/2014/main" id="{9EBA18BD-2D01-DB4F-85EA-80DBB802E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
        <p:nvSpPr>
          <p:cNvPr id="6" name="Content Placeholder 5">
            <a:extLst>
              <a:ext uri="{FF2B5EF4-FFF2-40B4-BE49-F238E27FC236}">
                <a16:creationId xmlns:a16="http://schemas.microsoft.com/office/drawing/2014/main" id="{7A4DB9C5-3E88-A746-AFBC-3A1FBFFD66E8}"/>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59996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47048" cy="1143000"/>
          </a:xfrm>
        </p:spPr>
        <p:txBody>
          <a:bodyPr>
            <a:normAutofit/>
          </a:bodyPr>
          <a:lstStyle/>
          <a:p>
            <a:pPr algn="l"/>
            <a:r>
              <a:rPr lang="en-GB" b="1" dirty="0">
                <a:solidFill>
                  <a:schemeClr val="bg1">
                    <a:lumMod val="50000"/>
                  </a:schemeClr>
                </a:solidFill>
              </a:rPr>
              <a:t>Break out rooms</a:t>
            </a:r>
          </a:p>
        </p:txBody>
      </p:sp>
      <p:sp>
        <p:nvSpPr>
          <p:cNvPr id="3" name="Content Placeholder 2">
            <a:extLst>
              <a:ext uri="{FF2B5EF4-FFF2-40B4-BE49-F238E27FC236}">
                <a16:creationId xmlns:a16="http://schemas.microsoft.com/office/drawing/2014/main" id="{B8E25A3D-A74C-9D4C-A31D-7A645CCAFF01}"/>
              </a:ext>
            </a:extLst>
          </p:cNvPr>
          <p:cNvSpPr>
            <a:spLocks noGrp="1"/>
          </p:cNvSpPr>
          <p:nvPr>
            <p:ph idx="1"/>
          </p:nvPr>
        </p:nvSpPr>
        <p:spPr/>
        <p:txBody>
          <a:bodyPr/>
          <a:lstStyle/>
          <a:p>
            <a:pPr marL="0" indent="0">
              <a:buNone/>
            </a:pPr>
            <a:endParaRPr lang="en-US" dirty="0">
              <a:solidFill>
                <a:schemeClr val="tx1">
                  <a:lumMod val="50000"/>
                  <a:lumOff val="50000"/>
                </a:schemeClr>
              </a:solidFill>
            </a:endParaRPr>
          </a:p>
          <a:p>
            <a:r>
              <a:rPr lang="en-US" dirty="0">
                <a:solidFill>
                  <a:schemeClr val="tx1">
                    <a:lumMod val="50000"/>
                    <a:lumOff val="50000"/>
                  </a:schemeClr>
                </a:solidFill>
              </a:rPr>
              <a:t>What one thing from today do you think you will try in your </a:t>
            </a:r>
            <a:r>
              <a:rPr lang="en-US" dirty="0" err="1">
                <a:solidFill>
                  <a:schemeClr val="tx1">
                    <a:lumMod val="50000"/>
                    <a:lumOff val="50000"/>
                  </a:schemeClr>
                </a:solidFill>
              </a:rPr>
              <a:t>organisation</a:t>
            </a:r>
            <a:r>
              <a:rPr lang="en-US" dirty="0">
                <a:solidFill>
                  <a:schemeClr val="tx1">
                    <a:lumMod val="50000"/>
                    <a:lumOff val="50000"/>
                  </a:schemeClr>
                </a:solidFill>
              </a:rPr>
              <a:t>?</a:t>
            </a:r>
          </a:p>
          <a:p>
            <a:r>
              <a:rPr lang="en-US" dirty="0">
                <a:solidFill>
                  <a:schemeClr val="tx1">
                    <a:lumMod val="50000"/>
                    <a:lumOff val="50000"/>
                  </a:schemeClr>
                </a:solidFill>
              </a:rPr>
              <a:t>What do you think you need to put in place to move forward with digital fundraising?</a:t>
            </a:r>
          </a:p>
        </p:txBody>
      </p:sp>
      <p:pic>
        <p:nvPicPr>
          <p:cNvPr id="14" name="Picture 13">
            <a:extLst>
              <a:ext uri="{FF2B5EF4-FFF2-40B4-BE49-F238E27FC236}">
                <a16:creationId xmlns:a16="http://schemas.microsoft.com/office/drawing/2014/main" id="{1BC134AA-9A10-984F-9396-976AA06D4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extLst>
      <p:ext uri="{BB962C8B-B14F-4D97-AF65-F5344CB8AC3E}">
        <p14:creationId xmlns:p14="http://schemas.microsoft.com/office/powerpoint/2010/main" val="95589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47048" cy="1143000"/>
          </a:xfrm>
        </p:spPr>
        <p:txBody>
          <a:bodyPr>
            <a:normAutofit/>
          </a:bodyPr>
          <a:lstStyle/>
          <a:p>
            <a:pPr algn="l"/>
            <a:r>
              <a:rPr lang="en-GB" b="1" dirty="0">
                <a:solidFill>
                  <a:schemeClr val="bg1">
                    <a:lumMod val="50000"/>
                  </a:schemeClr>
                </a:solidFill>
              </a:rPr>
              <a:t>To summarise</a:t>
            </a:r>
          </a:p>
        </p:txBody>
      </p:sp>
      <p:sp>
        <p:nvSpPr>
          <p:cNvPr id="3" name="Content Placeholder 2">
            <a:extLst>
              <a:ext uri="{FF2B5EF4-FFF2-40B4-BE49-F238E27FC236}">
                <a16:creationId xmlns:a16="http://schemas.microsoft.com/office/drawing/2014/main" id="{B8E25A3D-A74C-9D4C-A31D-7A645CCAFF01}"/>
              </a:ext>
            </a:extLst>
          </p:cNvPr>
          <p:cNvSpPr>
            <a:spLocks noGrp="1"/>
          </p:cNvSpPr>
          <p:nvPr>
            <p:ph idx="1"/>
          </p:nvPr>
        </p:nvSpPr>
        <p:spPr/>
        <p:txBody>
          <a:bodyPr/>
          <a:lstStyle/>
          <a:p>
            <a:r>
              <a:rPr lang="en-US" dirty="0">
                <a:solidFill>
                  <a:schemeClr val="tx1">
                    <a:lumMod val="50000"/>
                    <a:lumOff val="50000"/>
                  </a:schemeClr>
                </a:solidFill>
              </a:rPr>
              <a:t>Prepare for digital fundraising by </a:t>
            </a:r>
            <a:r>
              <a:rPr lang="en-US" dirty="0" err="1">
                <a:solidFill>
                  <a:schemeClr val="tx1">
                    <a:lumMod val="50000"/>
                    <a:lumOff val="50000"/>
                  </a:schemeClr>
                </a:solidFill>
              </a:rPr>
              <a:t>optimising</a:t>
            </a:r>
            <a:r>
              <a:rPr lang="en-US" dirty="0">
                <a:solidFill>
                  <a:schemeClr val="tx1">
                    <a:lumMod val="50000"/>
                    <a:lumOff val="50000"/>
                  </a:schemeClr>
                </a:solidFill>
              </a:rPr>
              <a:t> your website and social media channels</a:t>
            </a:r>
          </a:p>
          <a:p>
            <a:r>
              <a:rPr lang="en-US" dirty="0">
                <a:solidFill>
                  <a:schemeClr val="tx1">
                    <a:lumMod val="50000"/>
                    <a:lumOff val="50000"/>
                  </a:schemeClr>
                </a:solidFill>
              </a:rPr>
              <a:t>Don’t try to do it all at once, try easy/quick win things first</a:t>
            </a:r>
          </a:p>
          <a:p>
            <a:r>
              <a:rPr lang="en-US" dirty="0">
                <a:solidFill>
                  <a:schemeClr val="tx1">
                    <a:lumMod val="50000"/>
                    <a:lumOff val="50000"/>
                  </a:schemeClr>
                </a:solidFill>
              </a:rPr>
              <a:t>Remember that for many digital fundraising channels you need a crowd</a:t>
            </a:r>
          </a:p>
          <a:p>
            <a:endParaRPr lang="en-US" dirty="0">
              <a:solidFill>
                <a:schemeClr val="tx1">
                  <a:lumMod val="50000"/>
                  <a:lumOff val="50000"/>
                </a:schemeClr>
              </a:solidFill>
            </a:endParaRPr>
          </a:p>
        </p:txBody>
      </p:sp>
      <p:pic>
        <p:nvPicPr>
          <p:cNvPr id="14" name="Picture 13">
            <a:extLst>
              <a:ext uri="{FF2B5EF4-FFF2-40B4-BE49-F238E27FC236}">
                <a16:creationId xmlns:a16="http://schemas.microsoft.com/office/drawing/2014/main" id="{1BC134AA-9A10-984F-9396-976AA06D4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extLst>
      <p:ext uri="{BB962C8B-B14F-4D97-AF65-F5344CB8AC3E}">
        <p14:creationId xmlns:p14="http://schemas.microsoft.com/office/powerpoint/2010/main" val="32018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457200" y="274638"/>
            <a:ext cx="6595691" cy="1143000"/>
          </a:xfrm>
        </p:spPr>
        <p:txBody>
          <a:bodyPr/>
          <a:lstStyle/>
          <a:p>
            <a:pPr algn="l"/>
            <a:r>
              <a:rPr lang="en-GB" b="1" dirty="0">
                <a:solidFill>
                  <a:schemeClr val="tx1">
                    <a:lumMod val="50000"/>
                    <a:lumOff val="50000"/>
                  </a:schemeClr>
                </a:solidFill>
              </a:rPr>
              <a:t>What to expect today</a:t>
            </a:r>
          </a:p>
        </p:txBody>
      </p:sp>
      <p:pic>
        <p:nvPicPr>
          <p:cNvPr id="11" name="Picture 10">
            <a:extLst>
              <a:ext uri="{FF2B5EF4-FFF2-40B4-BE49-F238E27FC236}">
                <a16:creationId xmlns:a16="http://schemas.microsoft.com/office/drawing/2014/main" id="{9EBA18BD-2D01-DB4F-85EA-80DBB802E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
        <p:nvSpPr>
          <p:cNvPr id="6" name="Content Placeholder 5">
            <a:extLst>
              <a:ext uri="{FF2B5EF4-FFF2-40B4-BE49-F238E27FC236}">
                <a16:creationId xmlns:a16="http://schemas.microsoft.com/office/drawing/2014/main" id="{7A4DB9C5-3E88-A746-AFBC-3A1FBFFD66E8}"/>
              </a:ext>
            </a:extLst>
          </p:cNvPr>
          <p:cNvSpPr>
            <a:spLocks noGrp="1"/>
          </p:cNvSpPr>
          <p:nvPr>
            <p:ph idx="1"/>
          </p:nvPr>
        </p:nvSpPr>
        <p:spPr/>
        <p:txBody>
          <a:bodyPr/>
          <a:lstStyle/>
          <a:p>
            <a:r>
              <a:rPr lang="en-US" dirty="0">
                <a:solidFill>
                  <a:schemeClr val="tx1">
                    <a:lumMod val="50000"/>
                    <a:lumOff val="50000"/>
                  </a:schemeClr>
                </a:solidFill>
              </a:rPr>
              <a:t>Where digital fundraising fits in the spectrum of fundraising</a:t>
            </a:r>
          </a:p>
          <a:p>
            <a:r>
              <a:rPr lang="en-US" dirty="0">
                <a:solidFill>
                  <a:schemeClr val="tx1">
                    <a:lumMod val="50000"/>
                    <a:lumOff val="50000"/>
                  </a:schemeClr>
                </a:solidFill>
              </a:rPr>
              <a:t>Getting started – what to have in place</a:t>
            </a:r>
          </a:p>
          <a:p>
            <a:r>
              <a:rPr lang="en-US" dirty="0">
                <a:solidFill>
                  <a:schemeClr val="tx1">
                    <a:lumMod val="50000"/>
                    <a:lumOff val="50000"/>
                  </a:schemeClr>
                </a:solidFill>
              </a:rPr>
              <a:t>Online fundraising channels</a:t>
            </a:r>
          </a:p>
          <a:p>
            <a:r>
              <a:rPr lang="en-US" dirty="0">
                <a:solidFill>
                  <a:schemeClr val="tx1">
                    <a:lumMod val="50000"/>
                    <a:lumOff val="50000"/>
                  </a:schemeClr>
                </a:solidFill>
              </a:rPr>
              <a:t>Sharing of ideas</a:t>
            </a:r>
          </a:p>
          <a:p>
            <a:r>
              <a:rPr lang="en-US" dirty="0">
                <a:solidFill>
                  <a:schemeClr val="tx1">
                    <a:lumMod val="50000"/>
                    <a:lumOff val="50000"/>
                  </a:schemeClr>
                </a:solidFill>
              </a:rPr>
              <a:t>What additional support can we provide?</a:t>
            </a:r>
          </a:p>
        </p:txBody>
      </p:sp>
    </p:spTree>
    <p:extLst>
      <p:ext uri="{BB962C8B-B14F-4D97-AF65-F5344CB8AC3E}">
        <p14:creationId xmlns:p14="http://schemas.microsoft.com/office/powerpoint/2010/main" val="388885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1043608" y="1844824"/>
            <a:ext cx="6624736" cy="1800200"/>
          </a:xfrm>
        </p:spPr>
        <p:txBody>
          <a:bodyPr>
            <a:normAutofit fontScale="90000"/>
          </a:bodyPr>
          <a:lstStyle/>
          <a:p>
            <a:r>
              <a:rPr lang="en-GB" b="1" dirty="0">
                <a:solidFill>
                  <a:schemeClr val="tx1">
                    <a:lumMod val="50000"/>
                    <a:lumOff val="50000"/>
                  </a:schemeClr>
                </a:solidFill>
              </a:rPr>
              <a:t>How does digital fundraising fit in the spectrum of fundraising?</a:t>
            </a:r>
          </a:p>
        </p:txBody>
      </p:sp>
      <p:pic>
        <p:nvPicPr>
          <p:cNvPr id="4" name="Picture 3">
            <a:extLst>
              <a:ext uri="{FF2B5EF4-FFF2-40B4-BE49-F238E27FC236}">
                <a16:creationId xmlns:a16="http://schemas.microsoft.com/office/drawing/2014/main" id="{EA1A8851-5306-5F45-ADE5-4616EBFC18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extLst>
      <p:ext uri="{BB962C8B-B14F-4D97-AF65-F5344CB8AC3E}">
        <p14:creationId xmlns:p14="http://schemas.microsoft.com/office/powerpoint/2010/main" val="161862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19056" cy="1143000"/>
          </a:xfrm>
        </p:spPr>
        <p:txBody>
          <a:bodyPr>
            <a:noAutofit/>
          </a:bodyPr>
          <a:lstStyle/>
          <a:p>
            <a:pPr algn="l"/>
            <a:r>
              <a:rPr lang="en-GB" sz="3600" b="1" dirty="0">
                <a:solidFill>
                  <a:schemeClr val="bg1">
                    <a:lumMod val="50000"/>
                  </a:schemeClr>
                </a:solidFill>
              </a:rPr>
              <a:t>Areas of fundraising</a:t>
            </a:r>
          </a:p>
        </p:txBody>
      </p:sp>
      <p:pic>
        <p:nvPicPr>
          <p:cNvPr id="14" name="Picture 13">
            <a:extLst>
              <a:ext uri="{FF2B5EF4-FFF2-40B4-BE49-F238E27FC236}">
                <a16:creationId xmlns:a16="http://schemas.microsoft.com/office/drawing/2014/main" id="{1BC134AA-9A10-984F-9396-976AA06D4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
        <p:nvSpPr>
          <p:cNvPr id="7" name="Oval 6">
            <a:extLst>
              <a:ext uri="{FF2B5EF4-FFF2-40B4-BE49-F238E27FC236}">
                <a16:creationId xmlns:a16="http://schemas.microsoft.com/office/drawing/2014/main" id="{ACAF21B1-7351-BF43-920A-98EA7C8011D8}"/>
              </a:ext>
            </a:extLst>
          </p:cNvPr>
          <p:cNvSpPr/>
          <p:nvPr/>
        </p:nvSpPr>
        <p:spPr>
          <a:xfrm>
            <a:off x="6228184" y="1853977"/>
            <a:ext cx="1872208" cy="1863080"/>
          </a:xfrm>
          <a:prstGeom prst="ellipse">
            <a:avLst/>
          </a:prstGeom>
          <a:solidFill>
            <a:schemeClr val="accent3">
              <a:lumMod val="40000"/>
              <a:lumOff val="60000"/>
            </a:schemeClr>
          </a:solidFill>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Individuals</a:t>
            </a:r>
          </a:p>
        </p:txBody>
      </p:sp>
      <p:sp>
        <p:nvSpPr>
          <p:cNvPr id="15" name="Oval 14">
            <a:extLst>
              <a:ext uri="{FF2B5EF4-FFF2-40B4-BE49-F238E27FC236}">
                <a16:creationId xmlns:a16="http://schemas.microsoft.com/office/drawing/2014/main" id="{72F92612-7FDE-0249-927D-CDE60E807BA7}"/>
              </a:ext>
            </a:extLst>
          </p:cNvPr>
          <p:cNvSpPr/>
          <p:nvPr/>
        </p:nvSpPr>
        <p:spPr>
          <a:xfrm>
            <a:off x="843426" y="1705670"/>
            <a:ext cx="1872208" cy="1723330"/>
          </a:xfrm>
          <a:prstGeom prst="ellipse">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Statutory</a:t>
            </a:r>
          </a:p>
        </p:txBody>
      </p:sp>
      <p:sp>
        <p:nvSpPr>
          <p:cNvPr id="16" name="Oval 15">
            <a:extLst>
              <a:ext uri="{FF2B5EF4-FFF2-40B4-BE49-F238E27FC236}">
                <a16:creationId xmlns:a16="http://schemas.microsoft.com/office/drawing/2014/main" id="{92EDB42E-F119-E74A-A776-1FEBDA3283F3}"/>
              </a:ext>
            </a:extLst>
          </p:cNvPr>
          <p:cNvSpPr/>
          <p:nvPr/>
        </p:nvSpPr>
        <p:spPr>
          <a:xfrm>
            <a:off x="843426" y="4139952"/>
            <a:ext cx="1890210" cy="1863080"/>
          </a:xfrm>
          <a:prstGeom prst="ellipse">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Earned income</a:t>
            </a:r>
          </a:p>
        </p:txBody>
      </p:sp>
      <p:sp>
        <p:nvSpPr>
          <p:cNvPr id="17" name="Oval 16">
            <a:extLst>
              <a:ext uri="{FF2B5EF4-FFF2-40B4-BE49-F238E27FC236}">
                <a16:creationId xmlns:a16="http://schemas.microsoft.com/office/drawing/2014/main" id="{D109427A-4C42-0947-9DF8-CBAFB994934E}"/>
              </a:ext>
            </a:extLst>
          </p:cNvPr>
          <p:cNvSpPr/>
          <p:nvPr/>
        </p:nvSpPr>
        <p:spPr>
          <a:xfrm>
            <a:off x="3499090" y="2276872"/>
            <a:ext cx="1872208" cy="1863080"/>
          </a:xfrm>
          <a:prstGeom prst="ellipse">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Trusts</a:t>
            </a:r>
          </a:p>
        </p:txBody>
      </p:sp>
      <p:sp>
        <p:nvSpPr>
          <p:cNvPr id="18" name="Oval 17">
            <a:extLst>
              <a:ext uri="{FF2B5EF4-FFF2-40B4-BE49-F238E27FC236}">
                <a16:creationId xmlns:a16="http://schemas.microsoft.com/office/drawing/2014/main" id="{93B4805A-3D8C-1645-8386-308E899BCC81}"/>
              </a:ext>
            </a:extLst>
          </p:cNvPr>
          <p:cNvSpPr/>
          <p:nvPr/>
        </p:nvSpPr>
        <p:spPr>
          <a:xfrm>
            <a:off x="6172756" y="4209834"/>
            <a:ext cx="1890210" cy="1800200"/>
          </a:xfrm>
          <a:prstGeom prst="ellipse">
            <a:avLst/>
          </a:prstGeom>
          <a:solidFill>
            <a:schemeClr val="accent3">
              <a:lumMod val="40000"/>
              <a:lumOff val="60000"/>
            </a:schemeClr>
          </a:solidFill>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Events/</a:t>
            </a:r>
          </a:p>
          <a:p>
            <a:pPr algn="ctr"/>
            <a:r>
              <a:rPr lang="en-US" dirty="0"/>
              <a:t>Community fundraising</a:t>
            </a:r>
          </a:p>
        </p:txBody>
      </p:sp>
      <p:sp>
        <p:nvSpPr>
          <p:cNvPr id="19" name="Oval 18">
            <a:extLst>
              <a:ext uri="{FF2B5EF4-FFF2-40B4-BE49-F238E27FC236}">
                <a16:creationId xmlns:a16="http://schemas.microsoft.com/office/drawing/2014/main" id="{574FC683-F4D9-684C-9F62-12529225E236}"/>
              </a:ext>
            </a:extLst>
          </p:cNvPr>
          <p:cNvSpPr/>
          <p:nvPr/>
        </p:nvSpPr>
        <p:spPr>
          <a:xfrm>
            <a:off x="3517092" y="4581128"/>
            <a:ext cx="1872208" cy="1863080"/>
          </a:xfrm>
          <a:prstGeom prst="ellipse">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Corporates</a:t>
            </a:r>
          </a:p>
        </p:txBody>
      </p:sp>
    </p:spTree>
    <p:extLst>
      <p:ext uri="{BB962C8B-B14F-4D97-AF65-F5344CB8AC3E}">
        <p14:creationId xmlns:p14="http://schemas.microsoft.com/office/powerpoint/2010/main" val="340714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0648"/>
            <a:ext cx="6563072" cy="1156990"/>
          </a:xfrm>
        </p:spPr>
        <p:txBody>
          <a:bodyPr>
            <a:normAutofit/>
          </a:bodyPr>
          <a:lstStyle/>
          <a:p>
            <a:pPr algn="l"/>
            <a:r>
              <a:rPr lang="en-GB" b="1" dirty="0">
                <a:solidFill>
                  <a:schemeClr val="tx1">
                    <a:lumMod val="50000"/>
                    <a:lumOff val="50000"/>
                  </a:schemeClr>
                </a:solidFill>
              </a:rPr>
              <a:t>Fundraising pyramid</a:t>
            </a:r>
            <a:endParaRPr lang="en-GB" b="1" dirty="0">
              <a:solidFill>
                <a:schemeClr val="accent6"/>
              </a:solidFill>
            </a:endParaRPr>
          </a:p>
        </p:txBody>
      </p:sp>
      <p:grpSp>
        <p:nvGrpSpPr>
          <p:cNvPr id="5" name="Group 4">
            <a:extLst>
              <a:ext uri="{FF2B5EF4-FFF2-40B4-BE49-F238E27FC236}">
                <a16:creationId xmlns:a16="http://schemas.microsoft.com/office/drawing/2014/main" id="{7F3A8B6F-2F67-0B49-84AA-DCB7BA17BB34}"/>
              </a:ext>
            </a:extLst>
          </p:cNvPr>
          <p:cNvGrpSpPr/>
          <p:nvPr/>
        </p:nvGrpSpPr>
        <p:grpSpPr>
          <a:xfrm>
            <a:off x="1038436" y="4711974"/>
            <a:ext cx="7067128" cy="890314"/>
            <a:chOff x="0" y="2670944"/>
            <a:chExt cx="7067128" cy="890314"/>
          </a:xfrm>
        </p:grpSpPr>
        <p:sp>
          <p:nvSpPr>
            <p:cNvPr id="8" name="Trapezium 7">
              <a:extLst>
                <a:ext uri="{FF2B5EF4-FFF2-40B4-BE49-F238E27FC236}">
                  <a16:creationId xmlns:a16="http://schemas.microsoft.com/office/drawing/2014/main" id="{941101D8-A1B8-434C-BB7E-D72ED05A244D}"/>
                </a:ext>
              </a:extLst>
            </p:cNvPr>
            <p:cNvSpPr/>
            <p:nvPr/>
          </p:nvSpPr>
          <p:spPr>
            <a:xfrm>
              <a:off x="0" y="2670944"/>
              <a:ext cx="7067128" cy="890314"/>
            </a:xfrm>
            <a:prstGeom prst="trapezoid">
              <a:avLst>
                <a:gd name="adj" fmla="val 99222"/>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Trapezium 4">
              <a:extLst>
                <a:ext uri="{FF2B5EF4-FFF2-40B4-BE49-F238E27FC236}">
                  <a16:creationId xmlns:a16="http://schemas.microsoft.com/office/drawing/2014/main" id="{592A7292-2EE7-2C4D-9D66-30BF41BE11A4}"/>
                </a:ext>
              </a:extLst>
            </p:cNvPr>
            <p:cNvSpPr txBox="1"/>
            <p:nvPr/>
          </p:nvSpPr>
          <p:spPr>
            <a:xfrm>
              <a:off x="1236747" y="2670944"/>
              <a:ext cx="4593633" cy="89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First or one off gifts</a:t>
              </a:r>
            </a:p>
          </p:txBody>
        </p:sp>
      </p:grpSp>
      <p:grpSp>
        <p:nvGrpSpPr>
          <p:cNvPr id="10" name="Group 9">
            <a:extLst>
              <a:ext uri="{FF2B5EF4-FFF2-40B4-BE49-F238E27FC236}">
                <a16:creationId xmlns:a16="http://schemas.microsoft.com/office/drawing/2014/main" id="{828BEF2D-5C46-3F4D-BF17-75E183903B19}"/>
              </a:ext>
            </a:extLst>
          </p:cNvPr>
          <p:cNvGrpSpPr/>
          <p:nvPr/>
        </p:nvGrpSpPr>
        <p:grpSpPr>
          <a:xfrm>
            <a:off x="1921826" y="3799173"/>
            <a:ext cx="5300346" cy="890314"/>
            <a:chOff x="326589" y="1780629"/>
            <a:chExt cx="5300346" cy="890314"/>
          </a:xfrm>
        </p:grpSpPr>
        <p:sp>
          <p:nvSpPr>
            <p:cNvPr id="11" name="Trapezium 10">
              <a:extLst>
                <a:ext uri="{FF2B5EF4-FFF2-40B4-BE49-F238E27FC236}">
                  <a16:creationId xmlns:a16="http://schemas.microsoft.com/office/drawing/2014/main" id="{C5E1D7A3-384F-8D48-87A2-AFE49C5619E7}"/>
                </a:ext>
              </a:extLst>
            </p:cNvPr>
            <p:cNvSpPr/>
            <p:nvPr/>
          </p:nvSpPr>
          <p:spPr>
            <a:xfrm>
              <a:off x="326589" y="1780629"/>
              <a:ext cx="5300346" cy="890314"/>
            </a:xfrm>
            <a:prstGeom prst="trapezoid">
              <a:avLst>
                <a:gd name="adj" fmla="val 99222"/>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Trapezium 4">
              <a:extLst>
                <a:ext uri="{FF2B5EF4-FFF2-40B4-BE49-F238E27FC236}">
                  <a16:creationId xmlns:a16="http://schemas.microsoft.com/office/drawing/2014/main" id="{E886903B-9E92-DB40-B3A2-C2E14193F2CC}"/>
                </a:ext>
              </a:extLst>
            </p:cNvPr>
            <p:cNvSpPr txBox="1"/>
            <p:nvPr/>
          </p:nvSpPr>
          <p:spPr>
            <a:xfrm>
              <a:off x="1254150" y="1780629"/>
              <a:ext cx="3445224" cy="89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Annual or monthly gifts</a:t>
              </a:r>
            </a:p>
          </p:txBody>
        </p:sp>
      </p:grpSp>
      <p:grpSp>
        <p:nvGrpSpPr>
          <p:cNvPr id="13" name="Group 12">
            <a:extLst>
              <a:ext uri="{FF2B5EF4-FFF2-40B4-BE49-F238E27FC236}">
                <a16:creationId xmlns:a16="http://schemas.microsoft.com/office/drawing/2014/main" id="{0FE6D451-4F2B-F049-B278-1688F300EE65}"/>
              </a:ext>
            </a:extLst>
          </p:cNvPr>
          <p:cNvGrpSpPr/>
          <p:nvPr/>
        </p:nvGrpSpPr>
        <p:grpSpPr>
          <a:xfrm>
            <a:off x="2805217" y="2886372"/>
            <a:ext cx="3533564" cy="890314"/>
            <a:chOff x="2270809" y="890314"/>
            <a:chExt cx="3533564" cy="890314"/>
          </a:xfrm>
        </p:grpSpPr>
        <p:sp>
          <p:nvSpPr>
            <p:cNvPr id="14" name="Trapezium 13">
              <a:extLst>
                <a:ext uri="{FF2B5EF4-FFF2-40B4-BE49-F238E27FC236}">
                  <a16:creationId xmlns:a16="http://schemas.microsoft.com/office/drawing/2014/main" id="{83B68028-30D8-BD42-B465-03F80140FE24}"/>
                </a:ext>
              </a:extLst>
            </p:cNvPr>
            <p:cNvSpPr/>
            <p:nvPr/>
          </p:nvSpPr>
          <p:spPr>
            <a:xfrm>
              <a:off x="2270809" y="890314"/>
              <a:ext cx="3533564" cy="890314"/>
            </a:xfrm>
            <a:prstGeom prst="trapezoid">
              <a:avLst>
                <a:gd name="adj" fmla="val 99222"/>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Trapezium 4">
              <a:extLst>
                <a:ext uri="{FF2B5EF4-FFF2-40B4-BE49-F238E27FC236}">
                  <a16:creationId xmlns:a16="http://schemas.microsoft.com/office/drawing/2014/main" id="{B76B3EC1-3D5A-2E40-A7AE-12A71592D3B2}"/>
                </a:ext>
              </a:extLst>
            </p:cNvPr>
            <p:cNvSpPr txBox="1"/>
            <p:nvPr/>
          </p:nvSpPr>
          <p:spPr>
            <a:xfrm>
              <a:off x="2889183" y="890314"/>
              <a:ext cx="2296816" cy="89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Major Gifts</a:t>
              </a:r>
            </a:p>
          </p:txBody>
        </p:sp>
      </p:grpSp>
      <p:grpSp>
        <p:nvGrpSpPr>
          <p:cNvPr id="22" name="Group 21">
            <a:extLst>
              <a:ext uri="{FF2B5EF4-FFF2-40B4-BE49-F238E27FC236}">
                <a16:creationId xmlns:a16="http://schemas.microsoft.com/office/drawing/2014/main" id="{F3973ECB-7510-6E4A-87A7-F4BA4E9DE71F}"/>
              </a:ext>
            </a:extLst>
          </p:cNvPr>
          <p:cNvGrpSpPr/>
          <p:nvPr/>
        </p:nvGrpSpPr>
        <p:grpSpPr>
          <a:xfrm>
            <a:off x="3688608" y="1996058"/>
            <a:ext cx="1766782" cy="890314"/>
            <a:chOff x="1888195" y="52439"/>
            <a:chExt cx="1766782" cy="890314"/>
          </a:xfrm>
        </p:grpSpPr>
        <p:sp>
          <p:nvSpPr>
            <p:cNvPr id="23" name="Trapezium 22">
              <a:extLst>
                <a:ext uri="{FF2B5EF4-FFF2-40B4-BE49-F238E27FC236}">
                  <a16:creationId xmlns:a16="http://schemas.microsoft.com/office/drawing/2014/main" id="{467566A1-702A-9447-948B-973E2B5D9CE6}"/>
                </a:ext>
              </a:extLst>
            </p:cNvPr>
            <p:cNvSpPr/>
            <p:nvPr/>
          </p:nvSpPr>
          <p:spPr>
            <a:xfrm>
              <a:off x="1888195" y="52439"/>
              <a:ext cx="1766782" cy="890314"/>
            </a:xfrm>
            <a:prstGeom prst="trapezoid">
              <a:avLst>
                <a:gd name="adj" fmla="val 99222"/>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Trapezium 4">
              <a:extLst>
                <a:ext uri="{FF2B5EF4-FFF2-40B4-BE49-F238E27FC236}">
                  <a16:creationId xmlns:a16="http://schemas.microsoft.com/office/drawing/2014/main" id="{398B2E3E-8FC9-E344-9CC1-908F62CAFB7D}"/>
                </a:ext>
              </a:extLst>
            </p:cNvPr>
            <p:cNvSpPr txBox="1"/>
            <p:nvPr/>
          </p:nvSpPr>
          <p:spPr>
            <a:xfrm>
              <a:off x="1888195" y="52439"/>
              <a:ext cx="1766782" cy="89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200" kern="1200" dirty="0"/>
                <a:t>Bequests</a:t>
              </a:r>
            </a:p>
          </p:txBody>
        </p:sp>
      </p:grpSp>
      <p:pic>
        <p:nvPicPr>
          <p:cNvPr id="17" name="Picture 16">
            <a:extLst>
              <a:ext uri="{FF2B5EF4-FFF2-40B4-BE49-F238E27FC236}">
                <a16:creationId xmlns:a16="http://schemas.microsoft.com/office/drawing/2014/main" id="{5AAAA74F-0185-A747-85BC-5899DE2669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extLst>
      <p:ext uri="{BB962C8B-B14F-4D97-AF65-F5344CB8AC3E}">
        <p14:creationId xmlns:p14="http://schemas.microsoft.com/office/powerpoint/2010/main" val="33128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0648"/>
            <a:ext cx="6563072" cy="1156990"/>
          </a:xfrm>
        </p:spPr>
        <p:txBody>
          <a:bodyPr>
            <a:normAutofit fontScale="90000"/>
          </a:bodyPr>
          <a:lstStyle/>
          <a:p>
            <a:pPr algn="l"/>
            <a:r>
              <a:rPr lang="en-GB" b="1" dirty="0">
                <a:solidFill>
                  <a:schemeClr val="tx1">
                    <a:lumMod val="50000"/>
                    <a:lumOff val="50000"/>
                  </a:schemeClr>
                </a:solidFill>
              </a:rPr>
              <a:t>Getting people into the pyramid</a:t>
            </a:r>
          </a:p>
        </p:txBody>
      </p:sp>
      <p:pic>
        <p:nvPicPr>
          <p:cNvPr id="5" name="Picture 4">
            <a:extLst>
              <a:ext uri="{FF2B5EF4-FFF2-40B4-BE49-F238E27FC236}">
                <a16:creationId xmlns:a16="http://schemas.microsoft.com/office/drawing/2014/main" id="{74909B97-649D-234D-90B1-508FBACAB8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grpSp>
        <p:nvGrpSpPr>
          <p:cNvPr id="7" name="Group 6">
            <a:extLst>
              <a:ext uri="{FF2B5EF4-FFF2-40B4-BE49-F238E27FC236}">
                <a16:creationId xmlns:a16="http://schemas.microsoft.com/office/drawing/2014/main" id="{20E98FD8-A210-0C4E-AD85-4E77DCB75F81}"/>
              </a:ext>
            </a:extLst>
          </p:cNvPr>
          <p:cNvGrpSpPr/>
          <p:nvPr/>
        </p:nvGrpSpPr>
        <p:grpSpPr>
          <a:xfrm>
            <a:off x="985736" y="2276872"/>
            <a:ext cx="7067128" cy="890314"/>
            <a:chOff x="0" y="2670944"/>
            <a:chExt cx="7067128" cy="890314"/>
          </a:xfrm>
        </p:grpSpPr>
        <p:sp>
          <p:nvSpPr>
            <p:cNvPr id="8" name="Trapezium 7">
              <a:extLst>
                <a:ext uri="{FF2B5EF4-FFF2-40B4-BE49-F238E27FC236}">
                  <a16:creationId xmlns:a16="http://schemas.microsoft.com/office/drawing/2014/main" id="{ACA6515E-312B-A147-BC0D-5AFFBC09EB81}"/>
                </a:ext>
              </a:extLst>
            </p:cNvPr>
            <p:cNvSpPr/>
            <p:nvPr/>
          </p:nvSpPr>
          <p:spPr>
            <a:xfrm>
              <a:off x="0" y="2670944"/>
              <a:ext cx="7067128" cy="890314"/>
            </a:xfrm>
            <a:prstGeom prst="trapezoid">
              <a:avLst>
                <a:gd name="adj" fmla="val 99222"/>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Trapezium 4">
              <a:extLst>
                <a:ext uri="{FF2B5EF4-FFF2-40B4-BE49-F238E27FC236}">
                  <a16:creationId xmlns:a16="http://schemas.microsoft.com/office/drawing/2014/main" id="{86E74CC1-6300-054B-A302-1C2A3C833EE5}"/>
                </a:ext>
              </a:extLst>
            </p:cNvPr>
            <p:cNvSpPr txBox="1"/>
            <p:nvPr/>
          </p:nvSpPr>
          <p:spPr>
            <a:xfrm>
              <a:off x="1236747" y="2670944"/>
              <a:ext cx="4593633" cy="89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First or one off gifts</a:t>
              </a:r>
            </a:p>
          </p:txBody>
        </p:sp>
      </p:grpSp>
      <p:pic>
        <p:nvPicPr>
          <p:cNvPr id="10" name="Picture 9">
            <a:extLst>
              <a:ext uri="{FF2B5EF4-FFF2-40B4-BE49-F238E27FC236}">
                <a16:creationId xmlns:a16="http://schemas.microsoft.com/office/drawing/2014/main" id="{53287DB0-1033-534D-A391-F0A7472A74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6975" y="3937846"/>
            <a:ext cx="4324647" cy="2723176"/>
          </a:xfrm>
          <a:prstGeom prst="rect">
            <a:avLst/>
          </a:prstGeom>
        </p:spPr>
      </p:pic>
      <p:sp>
        <p:nvSpPr>
          <p:cNvPr id="11" name="Up Arrow 10">
            <a:extLst>
              <a:ext uri="{FF2B5EF4-FFF2-40B4-BE49-F238E27FC236}">
                <a16:creationId xmlns:a16="http://schemas.microsoft.com/office/drawing/2014/main" id="{4EF52B5B-F99A-0746-8814-D99C27134CA6}"/>
              </a:ext>
            </a:extLst>
          </p:cNvPr>
          <p:cNvSpPr/>
          <p:nvPr/>
        </p:nvSpPr>
        <p:spPr>
          <a:xfrm>
            <a:off x="4355976" y="3284984"/>
            <a:ext cx="72008" cy="5760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2" name="Up Arrow 11">
            <a:extLst>
              <a:ext uri="{FF2B5EF4-FFF2-40B4-BE49-F238E27FC236}">
                <a16:creationId xmlns:a16="http://schemas.microsoft.com/office/drawing/2014/main" id="{E63408AC-D4AA-3E4C-BDA4-DA095B643818}"/>
              </a:ext>
            </a:extLst>
          </p:cNvPr>
          <p:cNvSpPr/>
          <p:nvPr/>
        </p:nvSpPr>
        <p:spPr>
          <a:xfrm>
            <a:off x="2483206" y="3330950"/>
            <a:ext cx="72008" cy="5760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Up Arrow 12">
            <a:extLst>
              <a:ext uri="{FF2B5EF4-FFF2-40B4-BE49-F238E27FC236}">
                <a16:creationId xmlns:a16="http://schemas.microsoft.com/office/drawing/2014/main" id="{A397814B-A877-164A-B034-66D772E69703}"/>
              </a:ext>
            </a:extLst>
          </p:cNvPr>
          <p:cNvSpPr/>
          <p:nvPr/>
        </p:nvSpPr>
        <p:spPr>
          <a:xfrm>
            <a:off x="3419591" y="3287033"/>
            <a:ext cx="72008" cy="5760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4" name="Up Arrow 13">
            <a:extLst>
              <a:ext uri="{FF2B5EF4-FFF2-40B4-BE49-F238E27FC236}">
                <a16:creationId xmlns:a16="http://schemas.microsoft.com/office/drawing/2014/main" id="{2A05AA90-F149-7E46-84D0-662594783F48}"/>
              </a:ext>
            </a:extLst>
          </p:cNvPr>
          <p:cNvSpPr/>
          <p:nvPr/>
        </p:nvSpPr>
        <p:spPr>
          <a:xfrm>
            <a:off x="5368280" y="3292867"/>
            <a:ext cx="72008" cy="5760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5" name="Up Arrow 14">
            <a:extLst>
              <a:ext uri="{FF2B5EF4-FFF2-40B4-BE49-F238E27FC236}">
                <a16:creationId xmlns:a16="http://schemas.microsoft.com/office/drawing/2014/main" id="{3159865E-D9A8-2040-9FDF-8B464F757050}"/>
              </a:ext>
            </a:extLst>
          </p:cNvPr>
          <p:cNvSpPr/>
          <p:nvPr/>
        </p:nvSpPr>
        <p:spPr>
          <a:xfrm>
            <a:off x="6380584" y="3335833"/>
            <a:ext cx="72008" cy="5760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005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1043608" y="1844824"/>
            <a:ext cx="6624736" cy="1800200"/>
          </a:xfrm>
        </p:spPr>
        <p:txBody>
          <a:bodyPr>
            <a:normAutofit/>
          </a:bodyPr>
          <a:lstStyle/>
          <a:p>
            <a:r>
              <a:rPr lang="en-GB" b="1" dirty="0">
                <a:solidFill>
                  <a:schemeClr val="tx1">
                    <a:lumMod val="50000"/>
                    <a:lumOff val="50000"/>
                  </a:schemeClr>
                </a:solidFill>
              </a:rPr>
              <a:t>Some things to put in place</a:t>
            </a:r>
          </a:p>
        </p:txBody>
      </p:sp>
      <p:pic>
        <p:nvPicPr>
          <p:cNvPr id="4" name="Picture 3">
            <a:extLst>
              <a:ext uri="{FF2B5EF4-FFF2-40B4-BE49-F238E27FC236}">
                <a16:creationId xmlns:a16="http://schemas.microsoft.com/office/drawing/2014/main" id="{EA1A8851-5306-5F45-ADE5-4616EBFC18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Tree>
    <p:extLst>
      <p:ext uri="{BB962C8B-B14F-4D97-AF65-F5344CB8AC3E}">
        <p14:creationId xmlns:p14="http://schemas.microsoft.com/office/powerpoint/2010/main" val="2439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CDDD-90AD-4853-8A42-EB761C4F84D2}"/>
              </a:ext>
            </a:extLst>
          </p:cNvPr>
          <p:cNvSpPr>
            <a:spLocks noGrp="1"/>
          </p:cNvSpPr>
          <p:nvPr>
            <p:ph type="title"/>
          </p:nvPr>
        </p:nvSpPr>
        <p:spPr>
          <a:xfrm>
            <a:off x="457200" y="274638"/>
            <a:ext cx="6595691" cy="1143000"/>
          </a:xfrm>
        </p:spPr>
        <p:txBody>
          <a:bodyPr>
            <a:normAutofit/>
          </a:bodyPr>
          <a:lstStyle/>
          <a:p>
            <a:pPr algn="l"/>
            <a:r>
              <a:rPr lang="en-GB" b="1" dirty="0">
                <a:solidFill>
                  <a:schemeClr val="tx1">
                    <a:lumMod val="50000"/>
                    <a:lumOff val="50000"/>
                  </a:schemeClr>
                </a:solidFill>
              </a:rPr>
              <a:t>Some things to put in place</a:t>
            </a:r>
          </a:p>
        </p:txBody>
      </p:sp>
      <p:pic>
        <p:nvPicPr>
          <p:cNvPr id="11" name="Picture 10">
            <a:extLst>
              <a:ext uri="{FF2B5EF4-FFF2-40B4-BE49-F238E27FC236}">
                <a16:creationId xmlns:a16="http://schemas.microsoft.com/office/drawing/2014/main" id="{9EBA18BD-2D01-DB4F-85EA-80DBB802E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161766"/>
            <a:ext cx="1800000" cy="1143000"/>
          </a:xfrm>
          <a:prstGeom prst="rect">
            <a:avLst/>
          </a:prstGeom>
        </p:spPr>
      </p:pic>
      <p:sp>
        <p:nvSpPr>
          <p:cNvPr id="6" name="Content Placeholder 5">
            <a:extLst>
              <a:ext uri="{FF2B5EF4-FFF2-40B4-BE49-F238E27FC236}">
                <a16:creationId xmlns:a16="http://schemas.microsoft.com/office/drawing/2014/main" id="{7A4DB9C5-3E88-A746-AFBC-3A1FBFFD66E8}"/>
              </a:ext>
            </a:extLst>
          </p:cNvPr>
          <p:cNvSpPr>
            <a:spLocks noGrp="1"/>
          </p:cNvSpPr>
          <p:nvPr>
            <p:ph idx="1"/>
          </p:nvPr>
        </p:nvSpPr>
        <p:spPr/>
        <p:txBody>
          <a:bodyPr/>
          <a:lstStyle/>
          <a:p>
            <a:endParaRPr lang="en-US" dirty="0"/>
          </a:p>
          <a:p>
            <a:r>
              <a:rPr lang="en-US" dirty="0">
                <a:solidFill>
                  <a:schemeClr val="tx1">
                    <a:lumMod val="50000"/>
                    <a:lumOff val="50000"/>
                  </a:schemeClr>
                </a:solidFill>
              </a:rPr>
              <a:t>Website</a:t>
            </a:r>
          </a:p>
          <a:p>
            <a:r>
              <a:rPr lang="en-US" dirty="0">
                <a:solidFill>
                  <a:schemeClr val="tx1">
                    <a:lumMod val="50000"/>
                    <a:lumOff val="50000"/>
                  </a:schemeClr>
                </a:solidFill>
              </a:rPr>
              <a:t>Social media platforms </a:t>
            </a:r>
          </a:p>
          <a:p>
            <a:endParaRPr lang="en-US" dirty="0"/>
          </a:p>
        </p:txBody>
      </p:sp>
      <p:pic>
        <p:nvPicPr>
          <p:cNvPr id="3" name="Picture 2">
            <a:extLst>
              <a:ext uri="{FF2B5EF4-FFF2-40B4-BE49-F238E27FC236}">
                <a16:creationId xmlns:a16="http://schemas.microsoft.com/office/drawing/2014/main" id="{EB9B1462-6E25-F845-A625-3E3DA274C6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37" y="4495031"/>
            <a:ext cx="1892585" cy="1525538"/>
          </a:xfrm>
          <a:prstGeom prst="rect">
            <a:avLst/>
          </a:prstGeom>
        </p:spPr>
      </p:pic>
      <p:pic>
        <p:nvPicPr>
          <p:cNvPr id="4" name="Picture 3">
            <a:extLst>
              <a:ext uri="{FF2B5EF4-FFF2-40B4-BE49-F238E27FC236}">
                <a16:creationId xmlns:a16="http://schemas.microsoft.com/office/drawing/2014/main" id="{BE712BEC-9B8E-9945-BF33-2BFBD19DFB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9415" y="4330509"/>
            <a:ext cx="1892585" cy="1854582"/>
          </a:xfrm>
          <a:prstGeom prst="rect">
            <a:avLst/>
          </a:prstGeom>
        </p:spPr>
      </p:pic>
      <p:pic>
        <p:nvPicPr>
          <p:cNvPr id="5" name="Picture 4">
            <a:extLst>
              <a:ext uri="{FF2B5EF4-FFF2-40B4-BE49-F238E27FC236}">
                <a16:creationId xmlns:a16="http://schemas.microsoft.com/office/drawing/2014/main" id="{8D56CC14-CDD6-C548-92A5-0031AA6326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0446" y="4301045"/>
            <a:ext cx="1892586" cy="1854582"/>
          </a:xfrm>
          <a:prstGeom prst="rect">
            <a:avLst/>
          </a:prstGeom>
        </p:spPr>
      </p:pic>
      <p:pic>
        <p:nvPicPr>
          <p:cNvPr id="7" name="Picture 6">
            <a:extLst>
              <a:ext uri="{FF2B5EF4-FFF2-40B4-BE49-F238E27FC236}">
                <a16:creationId xmlns:a16="http://schemas.microsoft.com/office/drawing/2014/main" id="{09F983CA-0AAE-7141-BC08-1876EBD69D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6291" y="4286313"/>
            <a:ext cx="1892586" cy="1854582"/>
          </a:xfrm>
          <a:prstGeom prst="rect">
            <a:avLst/>
          </a:prstGeom>
        </p:spPr>
      </p:pic>
    </p:spTree>
    <p:extLst>
      <p:ext uri="{BB962C8B-B14F-4D97-AF65-F5344CB8AC3E}">
        <p14:creationId xmlns:p14="http://schemas.microsoft.com/office/powerpoint/2010/main" val="3627816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87CED212479046882CAED7E7158AF3" ma:contentTypeVersion="12" ma:contentTypeDescription="Create a new document." ma:contentTypeScope="" ma:versionID="7e0ef3843ddfd2567a396d2966065183">
  <xsd:schema xmlns:xsd="http://www.w3.org/2001/XMLSchema" xmlns:xs="http://www.w3.org/2001/XMLSchema" xmlns:p="http://schemas.microsoft.com/office/2006/metadata/properties" xmlns:ns2="b8b6f796-6c81-423a-81cc-d9cb07a4d8b6" xmlns:ns3="f0f4475b-7024-4158-b039-6ddf2840ab5e" targetNamespace="http://schemas.microsoft.com/office/2006/metadata/properties" ma:root="true" ma:fieldsID="93aad0dd37bab8e8b999219e63cfc640" ns2:_="" ns3:_="">
    <xsd:import namespace="b8b6f796-6c81-423a-81cc-d9cb07a4d8b6"/>
    <xsd:import namespace="f0f4475b-7024-4158-b039-6ddf2840ab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6f796-6c81-423a-81cc-d9cb07a4d8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f4475b-7024-4158-b039-6ddf2840ab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C40AE9-A8A9-439F-8771-ECE3EE31A667}"/>
</file>

<file path=customXml/itemProps2.xml><?xml version="1.0" encoding="utf-8"?>
<ds:datastoreItem xmlns:ds="http://schemas.openxmlformats.org/officeDocument/2006/customXml" ds:itemID="{D13740BF-E17A-4B2D-A0B7-54EE8A88D8B3}"/>
</file>

<file path=customXml/itemProps3.xml><?xml version="1.0" encoding="utf-8"?>
<ds:datastoreItem xmlns:ds="http://schemas.openxmlformats.org/officeDocument/2006/customXml" ds:itemID="{97197577-AD50-48BB-A061-6E9EB9817582}"/>
</file>

<file path=docProps/app.xml><?xml version="1.0" encoding="utf-8"?>
<Properties xmlns="http://schemas.openxmlformats.org/officeDocument/2006/extended-properties" xmlns:vt="http://schemas.openxmlformats.org/officeDocument/2006/docPropsVTypes">
  <TotalTime>2371</TotalTime>
  <Words>566</Words>
  <Application>Microsoft Macintosh PowerPoint</Application>
  <PresentationFormat>On-screen Show (4:3)</PresentationFormat>
  <Paragraphs>140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Digital Fundraising Forum</vt:lpstr>
      <vt:lpstr>Introductions in break out rooms</vt:lpstr>
      <vt:lpstr>What to expect today</vt:lpstr>
      <vt:lpstr>How does digital fundraising fit in the spectrum of fundraising?</vt:lpstr>
      <vt:lpstr>Areas of fundraising</vt:lpstr>
      <vt:lpstr>Fundraising pyramid</vt:lpstr>
      <vt:lpstr>Getting people into the pyramid</vt:lpstr>
      <vt:lpstr>Some things to put in place</vt:lpstr>
      <vt:lpstr>Some things to put in place</vt:lpstr>
      <vt:lpstr>Sign up for a giving platform</vt:lpstr>
      <vt:lpstr>Online fundraising channels</vt:lpstr>
      <vt:lpstr>Donate as you shop platforms</vt:lpstr>
      <vt:lpstr>Text Giving</vt:lpstr>
      <vt:lpstr>Crowdfunding</vt:lpstr>
      <vt:lpstr>PowerPoint Presentation</vt:lpstr>
      <vt:lpstr>PowerPoint Presentation</vt:lpstr>
      <vt:lpstr>PowerPoint Presentation</vt:lpstr>
      <vt:lpstr>Virtual events</vt:lpstr>
      <vt:lpstr>Virtual event inspiration</vt:lpstr>
      <vt:lpstr>Other things to try</vt:lpstr>
      <vt:lpstr>What else have you tried?</vt:lpstr>
      <vt:lpstr>Break out rooms</vt:lpstr>
      <vt:lpstr>To summarise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sustainability</dc:title>
  <dc:creator>Claire Haffenden</dc:creator>
  <cp:lastModifiedBy>Claire Haffenden</cp:lastModifiedBy>
  <cp:revision>60</cp:revision>
  <cp:lastPrinted>2021-01-27T22:17:27Z</cp:lastPrinted>
  <dcterms:created xsi:type="dcterms:W3CDTF">2020-03-09T15:43:44Z</dcterms:created>
  <dcterms:modified xsi:type="dcterms:W3CDTF">2021-01-28T09:22:05Z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0x0101003E87CED212479046882CAED7E7158AF3</vt:lpwstr>
  </property>
</Properties>
</file>