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comments/comment1.xml" ContentType="application/vnd.openxmlformats-officedocument.presentationml.comment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83" r:id="rId11"/>
    <p:sldId id="265" r:id="rId12"/>
    <p:sldId id="266" r:id="rId13"/>
    <p:sldId id="267" r:id="rId14"/>
    <p:sldId id="268" r:id="rId15"/>
    <p:sldId id="269" r:id="rId16"/>
    <p:sldId id="270" r:id="rId17"/>
    <p:sldId id="275" r:id="rId18"/>
    <p:sldId id="276" r:id="rId19"/>
    <p:sldId id="284" r:id="rId20"/>
    <p:sldId id="277" r:id="rId21"/>
    <p:sldId id="278" r:id="rId22"/>
    <p:sldId id="279" r:id="rId23"/>
    <p:sldId id="281" r:id="rId24"/>
    <p:sldId id="282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F81E565-6E73-43E1-8D7B-83CBAF9DECEF}">
          <p14:sldIdLst>
            <p14:sldId id="285"/>
            <p14:sldId id="256"/>
          </p14:sldIdLst>
        </p14:section>
        <p14:section name="Untitled Section" id="{B8C41C8D-7E3A-437E-8592-D561610CD4E3}">
          <p14:sldIdLst>
            <p14:sldId id="257"/>
            <p14:sldId id="259"/>
            <p14:sldId id="260"/>
            <p14:sldId id="261"/>
            <p14:sldId id="262"/>
            <p14:sldId id="263"/>
            <p14:sldId id="264"/>
            <p14:sldId id="283"/>
            <p14:sldId id="265"/>
            <p14:sldId id="266"/>
            <p14:sldId id="267"/>
            <p14:sldId id="268"/>
            <p14:sldId id="269"/>
            <p14:sldId id="270"/>
            <p14:sldId id="275"/>
            <p14:sldId id="276"/>
            <p14:sldId id="284"/>
            <p14:sldId id="277"/>
            <p14:sldId id="278"/>
            <p14:sldId id="279"/>
            <p14:sldId id="281"/>
            <p14:sldId id="28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ie McDaniel" initials="KM" lastIdx="1" clrIdx="0">
    <p:extLst>
      <p:ext uri="{19B8F6BF-5375-455C-9EA6-DF929625EA0E}">
        <p15:presenceInfo xmlns:p15="http://schemas.microsoft.com/office/powerpoint/2012/main" userId="5c2b7627e0e185a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20" d="100"/>
          <a:sy n="20" d="100"/>
        </p:scale>
        <p:origin x="54" y="10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8-20T11:21:57.900" idx="1">
    <p:pos x="5341" y="1633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D8293-D882-4012-9921-1F3952B8C4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58DF18-9F88-48B3-B593-89738F8AE2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5E5D9-421C-4BC4-B11E-263B55EDE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13120-E40A-48CB-A818-3F653E93FCE6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4FCE6-A5F0-4F3D-B816-AF0AEA554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0B838C-FD34-43D7-B9D5-5A6AA37F0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05CA-36CF-4EA3-9FB0-2BC8FB357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229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F736D-4664-4904-8A6E-29B83B2BD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87B6FD-A8E9-46C0-9DA5-4049D1C7CF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76759F-6EF8-4756-AB95-16106E155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13120-E40A-48CB-A818-3F653E93FCE6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E3ABA-C4CA-4A8A-ACD6-3E8543764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868674-8DFB-4995-90F9-6F3E8ACF2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05CA-36CF-4EA3-9FB0-2BC8FB357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673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0C633C-BF35-4CE8-BD5A-C46FCF2583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BEC248-F1A4-40CA-88FB-BEEA137E14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B7A4DD-D893-4558-8C9F-4405316FF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13120-E40A-48CB-A818-3F653E93FCE6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243D2-B028-4835-BC48-3E30B479B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4189E-6890-406F-A262-FC1B043D1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05CA-36CF-4EA3-9FB0-2BC8FB357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004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C445A-ACE7-4D39-AB2C-333249F85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631EB-F4AC-4D90-937E-E793B19F5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09626-5452-48E3-AAC5-D814AA829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13120-E40A-48CB-A818-3F653E93FCE6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46BE5-0150-4E83-BBC4-DAF6E93D9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8A888-4E4C-4BF2-8DB2-1AAF68517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05CA-36CF-4EA3-9FB0-2BC8FB357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525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206BB-C62E-4958-95C8-FE5A32303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D6FEB1-4033-43D6-8012-7C0B128C3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4F9F-685E-4C9E-BC53-A2ADD9BD0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13120-E40A-48CB-A818-3F653E93FCE6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51A75-DCC8-45F6-B9BF-59E84B05B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AFF63-C154-48C7-94E4-900271F9B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05CA-36CF-4EA3-9FB0-2BC8FB357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41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1674E-6DCC-468D-81C3-BF50F7DBA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E1D29-00B5-4FB5-A898-A93D5B29DD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D02314-FE6E-4DB2-81BD-4BD202F553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B20D31-BEA8-4F84-B886-43F86CF60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13120-E40A-48CB-A818-3F653E93FCE6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9D5821-881D-4923-BFEE-02F8A6558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DEAF2B-939F-42BA-9A3A-9EB6C5902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05CA-36CF-4EA3-9FB0-2BC8FB357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994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64A14-F687-4B1A-99B5-677F8B808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D9ACAA-227A-49E0-9B9C-2D73123AC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085FC5-A86C-4C6D-A0D7-79D9CAB384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1AB3AC-DA7C-48C0-85AC-4E76DDD8A2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45BE40-880B-46AA-84DC-77AA6C484C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526237-40C6-4270-88AA-040D0178B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13120-E40A-48CB-A818-3F653E93FCE6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4FA372-DEC3-4A91-BE15-689F1DC78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E591B1-94A4-4EF9-9774-F5B29C1A8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05CA-36CF-4EA3-9FB0-2BC8FB357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270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89E1E-B152-4DD1-B7A4-BF4AE3646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EAA067-50FA-407A-8728-6EB4C9815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13120-E40A-48CB-A818-3F653E93FCE6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62622F-21A1-48C1-ABF7-F84CE613A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CE2E29-7483-440C-A1F7-A14AB6597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05CA-36CF-4EA3-9FB0-2BC8FB357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35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335BDD-DD26-4C49-AA94-38119F465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13120-E40A-48CB-A818-3F653E93FCE6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E525F5-3DB8-4434-A711-84DA78097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FDBA00-D04C-4BDC-89A5-28735CC5E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05CA-36CF-4EA3-9FB0-2BC8FB357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779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1F69-1C4E-40B8-8106-B9974BCC3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6B389-749C-4554-9377-FA527A7E7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C8365B-BD99-4DD3-A105-7271E59070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754C34-A1F9-4C37-865C-FFCC8D857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13120-E40A-48CB-A818-3F653E93FCE6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861FFD-E6C4-4B11-AAB3-DE74CA0E5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AF35C3-7DA0-4D65-9697-693A3A9F5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05CA-36CF-4EA3-9FB0-2BC8FB357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746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CEB05-BFB9-4987-9C7A-29838098E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4A0953-0DA1-4B66-B837-5CDE97CA73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75A0DB-47E0-4DAA-97AE-AD0E1CBAE0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D68AA4-E2A6-4451-8AEC-4DBBEBC01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13120-E40A-48CB-A818-3F653E93FCE6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A641D4-9534-4491-A4EA-1C1AE0475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2A054E-B4B8-40F6-B682-5DE89A0BF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05CA-36CF-4EA3-9FB0-2BC8FB357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27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08B243-2D6E-4C6B-A90D-622B89251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C9F30-412E-41B0-945D-2972839522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A6C5B-DE42-4917-AC8A-19DDFC4891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13120-E40A-48CB-A818-3F653E93FCE6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9205C-F064-4C9C-AE73-60882025D5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990AF7-D885-455B-8419-D4895C205A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205CA-36CF-4EA3-9FB0-2BC8FB357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740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95AA986B-F330-4530-BBEE-046B2EC2C3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850" y="643466"/>
            <a:ext cx="7874299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472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5A81B-3158-41DD-BC6F-0014EB2B76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37256"/>
          </a:xfrm>
        </p:spPr>
        <p:txBody>
          <a:bodyPr>
            <a:normAutofit fontScale="90000"/>
          </a:bodyPr>
          <a:lstStyle/>
          <a:p>
            <a:r>
              <a:rPr lang="en-GB" sz="4900" b="1" dirty="0"/>
              <a:t>Preparation, preparation, preparation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4A5D78-EED8-4DBF-89A5-7503B9B4BE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47891"/>
            <a:ext cx="9144000" cy="27099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5. What can you offer in return?</a:t>
            </a:r>
          </a:p>
          <a:p>
            <a:endParaRPr lang="en-GB" sz="2800" dirty="0"/>
          </a:p>
          <a:p>
            <a:pPr marL="0" indent="0" algn="ctr">
              <a:buNone/>
            </a:pPr>
            <a:r>
              <a:rPr lang="en-GB" sz="2800" b="1" dirty="0"/>
              <a:t>YOUR PROPOSAL</a:t>
            </a:r>
          </a:p>
          <a:p>
            <a:endParaRPr lang="en-GB" dirty="0"/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9DC0C330-C587-40FE-ABBC-9C77CCF660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822" y="5952893"/>
            <a:ext cx="1800000" cy="53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805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5A81B-3158-41DD-BC6F-0014EB2B76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37256"/>
          </a:xfrm>
        </p:spPr>
        <p:txBody>
          <a:bodyPr>
            <a:normAutofit/>
          </a:bodyPr>
          <a:lstStyle/>
          <a:p>
            <a:r>
              <a:rPr lang="en-GB" sz="4400" b="1" dirty="0"/>
              <a:t>Research, research, research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4A5D78-EED8-4DBF-89A5-7503B9B4BE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47891"/>
            <a:ext cx="9144000" cy="2709909"/>
          </a:xfrm>
        </p:spPr>
        <p:txBody>
          <a:bodyPr>
            <a:normAutofit/>
          </a:bodyPr>
          <a:lstStyle/>
          <a:p>
            <a:pPr algn="l"/>
            <a:r>
              <a:rPr lang="en-GB" sz="2800" dirty="0"/>
              <a:t>1. Synergetic matches</a:t>
            </a:r>
          </a:p>
          <a:p>
            <a:endParaRPr lang="en-GB" dirty="0"/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23969682-32C3-493F-A75E-9076642644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822" y="5952893"/>
            <a:ext cx="1800000" cy="53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3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5A81B-3158-41DD-BC6F-0014EB2B76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37256"/>
          </a:xfrm>
        </p:spPr>
        <p:txBody>
          <a:bodyPr>
            <a:normAutofit/>
          </a:bodyPr>
          <a:lstStyle/>
          <a:p>
            <a:r>
              <a:rPr lang="en-GB" sz="4400" b="1" dirty="0"/>
              <a:t>Research, research, research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4A5D78-EED8-4DBF-89A5-7503B9B4BE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47891"/>
            <a:ext cx="9144000" cy="2709909"/>
          </a:xfrm>
        </p:spPr>
        <p:txBody>
          <a:bodyPr>
            <a:normAutofit/>
          </a:bodyPr>
          <a:lstStyle/>
          <a:p>
            <a:pPr algn="l"/>
            <a:r>
              <a:rPr lang="en-GB" sz="2800" dirty="0"/>
              <a:t>2. Giving history, stories, About Us</a:t>
            </a:r>
          </a:p>
          <a:p>
            <a:endParaRPr lang="en-GB" dirty="0"/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0BDB8F21-25A0-48E7-81EB-20D92B4864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822" y="5952893"/>
            <a:ext cx="1800000" cy="53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467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5A81B-3158-41DD-BC6F-0014EB2B76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37256"/>
          </a:xfrm>
        </p:spPr>
        <p:txBody>
          <a:bodyPr>
            <a:normAutofit/>
          </a:bodyPr>
          <a:lstStyle/>
          <a:p>
            <a:r>
              <a:rPr lang="en-GB" sz="4400" b="1" dirty="0"/>
              <a:t>Research, research, research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4A5D78-EED8-4DBF-89A5-7503B9B4BE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47891"/>
            <a:ext cx="9144000" cy="2709909"/>
          </a:xfrm>
        </p:spPr>
        <p:txBody>
          <a:bodyPr>
            <a:normAutofit/>
          </a:bodyPr>
          <a:lstStyle/>
          <a:p>
            <a:pPr marL="114300" indent="0" algn="l">
              <a:buNone/>
            </a:pPr>
            <a:r>
              <a:rPr lang="en-GB" sz="2800" dirty="0"/>
              <a:t>3. Two lists:</a:t>
            </a:r>
          </a:p>
          <a:p>
            <a:pPr marL="114300" indent="0" algn="l">
              <a:buNone/>
            </a:pPr>
            <a:endParaRPr lang="en-GB" sz="2800" dirty="0"/>
          </a:p>
          <a:p>
            <a:pPr lvl="2" algn="l">
              <a:buFont typeface="Wingdings" panose="05000000000000000000" pitchFamily="2" charset="2"/>
              <a:buChar char="Ø"/>
            </a:pPr>
            <a:r>
              <a:rPr lang="en-GB" sz="2800" dirty="0"/>
              <a:t>Go for it!</a:t>
            </a:r>
          </a:p>
          <a:p>
            <a:pPr lvl="2" algn="l">
              <a:buFont typeface="Wingdings" panose="05000000000000000000" pitchFamily="2" charset="2"/>
              <a:buChar char="Ø"/>
            </a:pPr>
            <a:endParaRPr lang="en-GB" sz="2800" dirty="0"/>
          </a:p>
          <a:p>
            <a:pPr lvl="2" algn="l">
              <a:buFont typeface="Wingdings" panose="05000000000000000000" pitchFamily="2" charset="2"/>
              <a:buChar char="Ø"/>
            </a:pPr>
            <a:r>
              <a:rPr lang="en-GB" sz="2800" dirty="0"/>
              <a:t>Long shot</a:t>
            </a:r>
          </a:p>
          <a:p>
            <a:endParaRPr lang="en-GB" dirty="0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480246F7-8EF5-4311-AE2B-DC8A07AE1C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822" y="5952893"/>
            <a:ext cx="1800000" cy="53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631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5A81B-3158-41DD-BC6F-0014EB2B76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37256"/>
          </a:xfrm>
        </p:spPr>
        <p:txBody>
          <a:bodyPr>
            <a:normAutofit/>
          </a:bodyPr>
          <a:lstStyle/>
          <a:p>
            <a:r>
              <a:rPr lang="en-GB" sz="4400" b="1" dirty="0"/>
              <a:t>Research, research, research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4A5D78-EED8-4DBF-89A5-7503B9B4BE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47891"/>
            <a:ext cx="9144000" cy="2709909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GB" sz="2800" dirty="0"/>
              <a:t>4. Contact details online</a:t>
            </a:r>
          </a:p>
          <a:p>
            <a:pPr lvl="2" algn="l">
              <a:buFont typeface="Wingdings" panose="05000000000000000000" pitchFamily="2" charset="2"/>
              <a:buChar char="Ø"/>
            </a:pPr>
            <a:r>
              <a:rPr lang="en-GB" sz="2800" dirty="0"/>
              <a:t>Head of CSR &gt;</a:t>
            </a:r>
          </a:p>
          <a:p>
            <a:pPr lvl="2" algn="l">
              <a:buFont typeface="Wingdings" panose="05000000000000000000" pitchFamily="2" charset="2"/>
              <a:buChar char="Ø"/>
            </a:pPr>
            <a:r>
              <a:rPr lang="en-GB" sz="2800" dirty="0"/>
              <a:t>Head of marketing &gt;</a:t>
            </a:r>
          </a:p>
          <a:p>
            <a:pPr lvl="2" algn="l">
              <a:buFont typeface="Wingdings" panose="05000000000000000000" pitchFamily="2" charset="2"/>
              <a:buChar char="Ø"/>
            </a:pPr>
            <a:r>
              <a:rPr lang="en-GB" sz="2800" dirty="0"/>
              <a:t>CEO</a:t>
            </a:r>
          </a:p>
          <a:p>
            <a:pPr marL="0" indent="0" algn="l">
              <a:buNone/>
            </a:pPr>
            <a:endParaRPr lang="en-GB" sz="2800" dirty="0"/>
          </a:p>
          <a:p>
            <a:pPr marL="0" indent="0" algn="l">
              <a:buNone/>
            </a:pPr>
            <a:r>
              <a:rPr lang="en-GB" sz="2800" dirty="0"/>
              <a:t>5. Verify contact details by phone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C5CD0BE6-91BA-4BF7-A9AA-FF30888C63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822" y="5952893"/>
            <a:ext cx="1800000" cy="53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692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5A81B-3158-41DD-BC6F-0014EB2B76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37256"/>
          </a:xfrm>
        </p:spPr>
        <p:txBody>
          <a:bodyPr>
            <a:normAutofit/>
          </a:bodyPr>
          <a:lstStyle/>
          <a:p>
            <a:r>
              <a:rPr lang="en-GB" sz="4400" b="1" dirty="0"/>
              <a:t>Research, research, research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4A5D78-EED8-4DBF-89A5-7503B9B4BE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47891"/>
            <a:ext cx="9144000" cy="2709909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en-GB" sz="3000" dirty="0"/>
              <a:t>6. Look to your own community - </a:t>
            </a:r>
          </a:p>
          <a:p>
            <a:pPr marL="800100" lvl="2" indent="0" algn="l">
              <a:buNone/>
            </a:pPr>
            <a:r>
              <a:rPr lang="en-GB" sz="3000" dirty="0"/>
              <a:t>users</a:t>
            </a:r>
          </a:p>
          <a:p>
            <a:pPr marL="800100" lvl="2" indent="0" algn="l">
              <a:buNone/>
            </a:pPr>
            <a:r>
              <a:rPr lang="en-GB" sz="3000" dirty="0"/>
              <a:t>volunteers</a:t>
            </a:r>
          </a:p>
          <a:p>
            <a:pPr marL="800100" lvl="2" indent="0" algn="l">
              <a:buNone/>
            </a:pPr>
            <a:r>
              <a:rPr lang="en-GB" sz="3000" dirty="0"/>
              <a:t>friends</a:t>
            </a:r>
          </a:p>
          <a:p>
            <a:pPr marL="800100" lvl="2" indent="0" algn="l">
              <a:buNone/>
            </a:pPr>
            <a:r>
              <a:rPr lang="en-GB" sz="3000" dirty="0"/>
              <a:t>families</a:t>
            </a:r>
          </a:p>
          <a:p>
            <a:pPr marL="800100" lvl="2" indent="0" algn="l">
              <a:buNone/>
            </a:pPr>
            <a:r>
              <a:rPr lang="en-GB" sz="3000" dirty="0"/>
              <a:t>supporters</a:t>
            </a:r>
          </a:p>
          <a:p>
            <a:pPr marL="800100" lvl="2" indent="0" algn="l">
              <a:buNone/>
            </a:pPr>
            <a:r>
              <a:rPr lang="en-GB" sz="3000" dirty="0"/>
              <a:t>suppliers…..consider a direct reach</a:t>
            </a:r>
          </a:p>
          <a:p>
            <a:endParaRPr lang="en-GB" dirty="0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44DA2F86-1AEC-428B-8734-157987D641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822" y="5952893"/>
            <a:ext cx="1800000" cy="53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302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5A81B-3158-41DD-BC6F-0014EB2B76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37256"/>
          </a:xfrm>
        </p:spPr>
        <p:txBody>
          <a:bodyPr>
            <a:normAutofit/>
          </a:bodyPr>
          <a:lstStyle/>
          <a:p>
            <a:r>
              <a:rPr lang="en-GB" sz="4400" b="1" dirty="0"/>
              <a:t>Your approach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4A5D78-EED8-4DBF-89A5-7503B9B4BE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47891"/>
            <a:ext cx="9144000" cy="2709909"/>
          </a:xfrm>
        </p:spPr>
        <p:txBody>
          <a:bodyPr>
            <a:normAutofit/>
          </a:bodyPr>
          <a:lstStyle/>
          <a:p>
            <a:pPr algn="l"/>
            <a:r>
              <a:rPr lang="en-GB" sz="2800" dirty="0"/>
              <a:t>A menu approach…..</a:t>
            </a:r>
          </a:p>
          <a:p>
            <a:endParaRPr lang="en-GB" dirty="0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26BA3A2-8069-4D42-B61A-6D44EEC93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822" y="5952893"/>
            <a:ext cx="1800000" cy="53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4033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942" y="337982"/>
            <a:ext cx="7883689" cy="5725638"/>
          </a:xfrm>
          <a:prstGeom prst="rect">
            <a:avLst/>
          </a:prstGeom>
        </p:spPr>
      </p:pic>
      <p:pic>
        <p:nvPicPr>
          <p:cNvPr id="2" name="Picture 1" descr="A picture containing drawing&#10;&#10;Description automatically generated">
            <a:extLst>
              <a:ext uri="{FF2B5EF4-FFF2-40B4-BE49-F238E27FC236}">
                <a16:creationId xmlns:a16="http://schemas.microsoft.com/office/drawing/2014/main" id="{4001B505-BF36-40AD-9487-6D0AEE847F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452" y="6063620"/>
            <a:ext cx="1800000" cy="53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921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5A81B-3158-41DD-BC6F-0014EB2B76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37256"/>
          </a:xfrm>
        </p:spPr>
        <p:txBody>
          <a:bodyPr>
            <a:normAutofit/>
          </a:bodyPr>
          <a:lstStyle/>
          <a:p>
            <a:r>
              <a:rPr lang="en-GB" sz="4400" b="1" dirty="0"/>
              <a:t>Your approach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4A5D78-EED8-4DBF-89A5-7503B9B4BE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47891"/>
            <a:ext cx="9144000" cy="2709909"/>
          </a:xfrm>
        </p:spPr>
        <p:txBody>
          <a:bodyPr>
            <a:normAutofit fontScale="77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000" dirty="0"/>
              <a:t>Letter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30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000" dirty="0"/>
              <a:t>Email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30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000" dirty="0"/>
              <a:t>Call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30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000" dirty="0"/>
              <a:t>(Email again)</a:t>
            </a:r>
          </a:p>
          <a:p>
            <a:endParaRPr lang="en-GB" dirty="0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338DD444-E0AC-44B5-9BFD-B7BFA1BB51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822" y="5952893"/>
            <a:ext cx="1800000" cy="53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4688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5A81B-3158-41DD-BC6F-0014EB2B76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37256"/>
          </a:xfrm>
        </p:spPr>
        <p:txBody>
          <a:bodyPr>
            <a:normAutofit/>
          </a:bodyPr>
          <a:lstStyle/>
          <a:p>
            <a:r>
              <a:rPr lang="en-GB" sz="4400" b="1" dirty="0"/>
              <a:t>Your approach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4A5D78-EED8-4DBF-89A5-7503B9B4BE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47891"/>
            <a:ext cx="9144000" cy="2709909"/>
          </a:xfrm>
        </p:spPr>
        <p:txBody>
          <a:bodyPr>
            <a:normAutofit lnSpcReduction="10000"/>
          </a:bodyPr>
          <a:lstStyle/>
          <a:p>
            <a:pPr algn="l">
              <a:buFont typeface="Wingdings" panose="05000000000000000000" pitchFamily="2" charset="2"/>
              <a:buChar char="ü"/>
            </a:pPr>
            <a:r>
              <a:rPr lang="en-GB" sz="2800" dirty="0"/>
              <a:t>Start with your reason for contacting – your synergy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en-GB" sz="2800" dirty="0"/>
              <a:t>Be direct in your ask in first paragraph – please help us to make this difference by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en-GB" sz="2800" dirty="0"/>
              <a:t>Include a figure – pick a middle menu item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en-GB" sz="2800" dirty="0"/>
              <a:t>Try and keep to one page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en-GB" sz="2800" dirty="0"/>
              <a:t>Don’t forget a call to action</a:t>
            </a:r>
          </a:p>
          <a:p>
            <a:endParaRPr lang="en-GB" dirty="0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27A1E2C-D5BF-40A2-83D5-A6E4EA28C4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822" y="5952893"/>
            <a:ext cx="1800000" cy="53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095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872B4-3A67-4929-BA37-BFD6E86D10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2878" y="-1227551"/>
            <a:ext cx="9144000" cy="5899759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/>
                <a:cs typeface="Arial"/>
              </a:rPr>
              <a:t>Katie McDaniel </a:t>
            </a:r>
            <a:br>
              <a:rPr lang="en-US" b="1" dirty="0">
                <a:latin typeface="Arial"/>
                <a:cs typeface="Arial"/>
              </a:rPr>
            </a:br>
            <a:br>
              <a:rPr lang="en-US" dirty="0">
                <a:latin typeface="Arial"/>
                <a:cs typeface="Arial"/>
              </a:rPr>
            </a:br>
            <a:r>
              <a:rPr lang="en-US" i="1" dirty="0">
                <a:latin typeface="Arial"/>
                <a:cs typeface="Arial"/>
              </a:rPr>
              <a:t>Where to start with corporate partnerships?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41351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5A81B-3158-41DD-BC6F-0014EB2B76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37256"/>
          </a:xfrm>
        </p:spPr>
        <p:txBody>
          <a:bodyPr>
            <a:normAutofit/>
          </a:bodyPr>
          <a:lstStyle/>
          <a:p>
            <a:r>
              <a:rPr lang="en-GB" sz="4400" b="1" dirty="0"/>
              <a:t>Be a good partner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4A5D78-EED8-4DBF-89A5-7503B9B4BE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47891"/>
            <a:ext cx="9144000" cy="2709909"/>
          </a:xfrm>
        </p:spPr>
        <p:txBody>
          <a:bodyPr>
            <a:noAutofit/>
          </a:bodyPr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GB" sz="2800" dirty="0"/>
              <a:t>Detail in a follow up email exactly what has been agreed on both sides. 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en-GB" sz="2800" dirty="0"/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GB" sz="2800" dirty="0"/>
              <a:t>Deliver!  Keep them on guest lists for events and new initiative launches, add them to newsletters and mailing lists and check in periodically.  </a:t>
            </a:r>
          </a:p>
          <a:p>
            <a:pPr algn="l"/>
            <a:endParaRPr lang="en-GB" sz="2800" dirty="0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D166E1A6-64B2-4D2C-B5D2-1DA040DBE1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822" y="5952893"/>
            <a:ext cx="1800000" cy="53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0510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5A81B-3158-41DD-BC6F-0014EB2B76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37256"/>
          </a:xfrm>
        </p:spPr>
        <p:txBody>
          <a:bodyPr>
            <a:normAutofit/>
          </a:bodyPr>
          <a:lstStyle/>
          <a:p>
            <a:r>
              <a:rPr lang="en-GB" sz="4400" b="1" dirty="0"/>
              <a:t>Be a good partner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7E26C22-6528-467D-A4B5-A69BF3444C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85748"/>
            <a:ext cx="9144000" cy="2772052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GB" sz="2800" dirty="0"/>
              <a:t>Then you can go back to them again and begin to secure their giving.  Never underestimate how a £50 donation can turn into a £10,000 a year sponsor by being good partners and giving the business what they want and what you promised…!</a:t>
            </a:r>
          </a:p>
          <a:p>
            <a:endParaRPr lang="en-GB" dirty="0"/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C83E60B1-13CB-44C5-BC1E-16AD86B14B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822" y="5952893"/>
            <a:ext cx="1800000" cy="53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5806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5A81B-3158-41DD-BC6F-0014EB2B76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37256"/>
          </a:xfrm>
        </p:spPr>
        <p:txBody>
          <a:bodyPr>
            <a:normAutofit/>
          </a:bodyPr>
          <a:lstStyle/>
          <a:p>
            <a:r>
              <a:rPr lang="en-GB" sz="4400" b="1" dirty="0"/>
              <a:t>Other forms of corporate support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4A5D78-EED8-4DBF-89A5-7503B9B4BE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47891"/>
            <a:ext cx="9144000" cy="2709909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/>
              <a:t>In kind support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/>
              <a:t>ESV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/>
              <a:t>Payroll giving</a:t>
            </a:r>
          </a:p>
          <a:p>
            <a:pPr algn="l"/>
            <a:endParaRPr lang="en-GB" sz="2800" dirty="0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D0997A78-4EE2-4E93-B00A-6A4D6FE403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822" y="5952893"/>
            <a:ext cx="1800000" cy="53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2769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6F279B3-0DB9-41A5-83B7-E64F425BA0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275" y="1054402"/>
            <a:ext cx="8230313" cy="4749196"/>
          </a:xfrm>
          <a:prstGeom prst="rect">
            <a:avLst/>
          </a:prstGeom>
        </p:spPr>
      </p:pic>
      <p:pic>
        <p:nvPicPr>
          <p:cNvPr id="2" name="Picture 1" descr="A picture containing drawing&#10;&#10;Description automatically generated">
            <a:extLst>
              <a:ext uri="{FF2B5EF4-FFF2-40B4-BE49-F238E27FC236}">
                <a16:creationId xmlns:a16="http://schemas.microsoft.com/office/drawing/2014/main" id="{79555042-3070-45DD-A28A-D57E2BCAFA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822" y="5952893"/>
            <a:ext cx="1800000" cy="53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2320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FA7494C-6339-49BC-A724-CF2228D56B77}"/>
              </a:ext>
            </a:extLst>
          </p:cNvPr>
          <p:cNvSpPr txBox="1"/>
          <p:nvPr/>
        </p:nvSpPr>
        <p:spPr>
          <a:xfrm>
            <a:off x="2654423" y="2325950"/>
            <a:ext cx="648957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GB" sz="4400" b="1" dirty="0"/>
              <a:t>Any questions?</a:t>
            </a:r>
          </a:p>
        </p:txBody>
      </p:sp>
      <p:pic>
        <p:nvPicPr>
          <p:cNvPr id="2" name="Picture 1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870E55-369B-4C13-AC41-140BABD54E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822" y="5952893"/>
            <a:ext cx="1800000" cy="53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334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6A477-59FD-4944-91A3-47BCC0256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Why a business might give: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CF1E7-B376-4B07-B60F-77147BA14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fulfil their Corporate Social Responsibility (CSR)</a:t>
            </a:r>
          </a:p>
          <a:p>
            <a:endParaRPr lang="en-GB" dirty="0"/>
          </a:p>
          <a:p>
            <a:r>
              <a:rPr lang="en-GB" dirty="0"/>
              <a:t>To offset tax </a:t>
            </a:r>
          </a:p>
          <a:p>
            <a:endParaRPr lang="en-GB" dirty="0"/>
          </a:p>
          <a:p>
            <a:r>
              <a:rPr lang="en-GB" dirty="0"/>
              <a:t>For positive publicity</a:t>
            </a:r>
          </a:p>
          <a:p>
            <a:endParaRPr lang="en-GB" dirty="0"/>
          </a:p>
          <a:p>
            <a:r>
              <a:rPr lang="en-GB" dirty="0"/>
              <a:t>To offset a negative public image </a:t>
            </a:r>
          </a:p>
          <a:p>
            <a:endParaRPr lang="en-GB" dirty="0"/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1027DF2-F4C9-4F4E-B9C8-19E76E8A66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822" y="5952893"/>
            <a:ext cx="1800000" cy="53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827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FF4F85C-29EE-488D-8191-27ACAE7F7906}"/>
              </a:ext>
            </a:extLst>
          </p:cNvPr>
          <p:cNvSpPr txBox="1"/>
          <p:nvPr/>
        </p:nvSpPr>
        <p:spPr>
          <a:xfrm>
            <a:off x="2707689" y="2139518"/>
            <a:ext cx="6434091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The difference is the difference between corporate approaches and grant applications.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51318350-28EA-48C7-9E41-7F8EC06E83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822" y="5952893"/>
            <a:ext cx="1800000" cy="53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286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5A81B-3158-41DD-BC6F-0014EB2B76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37256"/>
          </a:xfrm>
        </p:spPr>
        <p:txBody>
          <a:bodyPr>
            <a:normAutofit fontScale="90000"/>
          </a:bodyPr>
          <a:lstStyle/>
          <a:p>
            <a:r>
              <a:rPr lang="en-GB" sz="4900" b="1" dirty="0"/>
              <a:t>Preparation, preparation, preparation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4A5D78-EED8-4DBF-89A5-7503B9B4BE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47891"/>
            <a:ext cx="9144000" cy="27099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1. Your values, your mission statement, your reasons for being…..</a:t>
            </a:r>
          </a:p>
          <a:p>
            <a:endParaRPr lang="en-GB" sz="2800" dirty="0"/>
          </a:p>
          <a:p>
            <a:pPr marL="0" indent="0" algn="ctr">
              <a:buNone/>
            </a:pPr>
            <a:r>
              <a:rPr lang="en-GB" sz="2800" b="1" dirty="0"/>
              <a:t>YOUR SYNERGIES</a:t>
            </a:r>
          </a:p>
          <a:p>
            <a:endParaRPr lang="en-GB" dirty="0"/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A77445DA-7C99-46F6-BD9E-F4E1138E1A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822" y="5952893"/>
            <a:ext cx="1800000" cy="53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948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5A81B-3158-41DD-BC6F-0014EB2B76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37256"/>
          </a:xfrm>
        </p:spPr>
        <p:txBody>
          <a:bodyPr>
            <a:normAutofit fontScale="90000"/>
          </a:bodyPr>
          <a:lstStyle/>
          <a:p>
            <a:r>
              <a:rPr lang="en-GB" sz="4900" b="1" dirty="0"/>
              <a:t>Preparation, preparation, preparation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4A5D78-EED8-4DBF-89A5-7503B9B4BE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47891"/>
            <a:ext cx="9144000" cy="27099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2. Your services, your role in the community, the work you do…..</a:t>
            </a:r>
          </a:p>
          <a:p>
            <a:endParaRPr lang="en-GB" sz="2800" dirty="0"/>
          </a:p>
          <a:p>
            <a:pPr marL="0" indent="0" algn="ctr">
              <a:buNone/>
            </a:pPr>
            <a:r>
              <a:rPr lang="en-GB" sz="2800" b="1" dirty="0"/>
              <a:t>YOUR DELIVERY</a:t>
            </a:r>
          </a:p>
          <a:p>
            <a:endParaRPr lang="en-GB" dirty="0"/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39428A7B-1AE9-4BD2-A5CD-597644A7BC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822" y="5952893"/>
            <a:ext cx="1800000" cy="53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983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5A81B-3158-41DD-BC6F-0014EB2B76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37256"/>
          </a:xfrm>
        </p:spPr>
        <p:txBody>
          <a:bodyPr>
            <a:normAutofit fontScale="90000"/>
          </a:bodyPr>
          <a:lstStyle/>
          <a:p>
            <a:r>
              <a:rPr lang="en-GB" sz="4900" b="1" dirty="0"/>
              <a:t>Preparation, preparation, preparation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4A5D78-EED8-4DBF-89A5-7503B9B4BE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47891"/>
            <a:ext cx="9144000" cy="27099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3. What would be missing if you weren’t delivering…..</a:t>
            </a:r>
          </a:p>
          <a:p>
            <a:endParaRPr lang="en-GB" sz="2800" dirty="0"/>
          </a:p>
          <a:p>
            <a:pPr marL="0" indent="0" algn="ctr">
              <a:buNone/>
            </a:pPr>
            <a:r>
              <a:rPr lang="en-GB" sz="2800" b="1" dirty="0"/>
              <a:t>YOUR PR PITCH</a:t>
            </a:r>
          </a:p>
          <a:p>
            <a:endParaRPr lang="en-GB" dirty="0"/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3D96FAB4-F1F5-4C22-84A7-FC19F1BDFD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822" y="5952893"/>
            <a:ext cx="1800000" cy="53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900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5A81B-3158-41DD-BC6F-0014EB2B76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37256"/>
          </a:xfrm>
        </p:spPr>
        <p:txBody>
          <a:bodyPr>
            <a:normAutofit fontScale="90000"/>
          </a:bodyPr>
          <a:lstStyle/>
          <a:p>
            <a:r>
              <a:rPr lang="en-GB" sz="4900" b="1" dirty="0"/>
              <a:t>Preparation, preparation, preparation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4A5D78-EED8-4DBF-89A5-7503B9B4BE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47891"/>
            <a:ext cx="9144000" cy="27099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4. What do you need money for…..</a:t>
            </a:r>
          </a:p>
          <a:p>
            <a:endParaRPr lang="en-GB" sz="2800" dirty="0"/>
          </a:p>
          <a:p>
            <a:pPr marL="0" indent="0" algn="ctr">
              <a:buNone/>
            </a:pPr>
            <a:r>
              <a:rPr lang="en-GB" sz="2800" b="1" dirty="0"/>
              <a:t>YOUR ASK</a:t>
            </a:r>
          </a:p>
          <a:p>
            <a:endParaRPr lang="en-GB" dirty="0"/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CE2540F7-47BD-470E-A974-80EC9DEC79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822" y="5952893"/>
            <a:ext cx="1800000" cy="53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693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1F80E-83FC-4B3C-80D6-EFF5F10147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48480"/>
          </a:xfrm>
        </p:spPr>
        <p:txBody>
          <a:bodyPr>
            <a:normAutofit/>
          </a:bodyPr>
          <a:lstStyle/>
          <a:p>
            <a:r>
              <a:rPr lang="en-US" sz="4400" b="1" dirty="0"/>
              <a:t>Change your mindset!</a:t>
            </a:r>
            <a:endParaRPr lang="en-GB" sz="44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DD5D52-14F0-4F86-94FB-4D339C58A8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01662"/>
            <a:ext cx="9144000" cy="3056138"/>
          </a:xfrm>
        </p:spPr>
        <p:txBody>
          <a:bodyPr/>
          <a:lstStyle/>
          <a:p>
            <a:r>
              <a:rPr lang="en-GB" sz="2800" dirty="0"/>
              <a:t>This is not a grant application!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A6250D-3A54-4111-A638-0A6393E2A6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6017" y="3277507"/>
            <a:ext cx="1639966" cy="1761897"/>
          </a:xfrm>
          <a:prstGeom prst="rect">
            <a:avLst/>
          </a:prstGeom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989C2DDC-F748-4496-8B88-8C9985ADCD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822" y="5952893"/>
            <a:ext cx="1800000" cy="53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690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87CED212479046882CAED7E7158AF3" ma:contentTypeVersion="12" ma:contentTypeDescription="Create a new document." ma:contentTypeScope="" ma:versionID="7e0ef3843ddfd2567a396d2966065183">
  <xsd:schema xmlns:xsd="http://www.w3.org/2001/XMLSchema" xmlns:xs="http://www.w3.org/2001/XMLSchema" xmlns:p="http://schemas.microsoft.com/office/2006/metadata/properties" xmlns:ns2="b8b6f796-6c81-423a-81cc-d9cb07a4d8b6" xmlns:ns3="f0f4475b-7024-4158-b039-6ddf2840ab5e" targetNamespace="http://schemas.microsoft.com/office/2006/metadata/properties" ma:root="true" ma:fieldsID="93aad0dd37bab8e8b999219e63cfc640" ns2:_="" ns3:_="">
    <xsd:import namespace="b8b6f796-6c81-423a-81cc-d9cb07a4d8b6"/>
    <xsd:import namespace="f0f4475b-7024-4158-b039-6ddf2840ab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b6f796-6c81-423a-81cc-d9cb07a4d8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f4475b-7024-4158-b039-6ddf2840ab5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54440AB-1FEB-4DEF-9836-B260C7277B29}"/>
</file>

<file path=customXml/itemProps2.xml><?xml version="1.0" encoding="utf-8"?>
<ds:datastoreItem xmlns:ds="http://schemas.openxmlformats.org/officeDocument/2006/customXml" ds:itemID="{C99408E6-3A5E-4815-969A-25FCE0BB6FED}"/>
</file>

<file path=customXml/itemProps3.xml><?xml version="1.0" encoding="utf-8"?>
<ds:datastoreItem xmlns:ds="http://schemas.openxmlformats.org/officeDocument/2006/customXml" ds:itemID="{45AAE9C5-455F-4BCB-89A7-5A9904D3DA4A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419</Words>
  <Application>Microsoft Office PowerPoint</Application>
  <PresentationFormat>Widescreen</PresentationFormat>
  <Paragraphs>87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Wingdings</vt:lpstr>
      <vt:lpstr>Office Theme</vt:lpstr>
      <vt:lpstr>PowerPoint Presentation</vt:lpstr>
      <vt:lpstr>Katie McDaniel   Where to start with corporate partnerships?</vt:lpstr>
      <vt:lpstr>Why a business might give:</vt:lpstr>
      <vt:lpstr>PowerPoint Presentation</vt:lpstr>
      <vt:lpstr>Preparation, preparation, preparation</vt:lpstr>
      <vt:lpstr>Preparation, preparation, preparation</vt:lpstr>
      <vt:lpstr>Preparation, preparation, preparation</vt:lpstr>
      <vt:lpstr>Preparation, preparation, preparation</vt:lpstr>
      <vt:lpstr>Change your mindset!</vt:lpstr>
      <vt:lpstr>Preparation, preparation, preparation</vt:lpstr>
      <vt:lpstr>Research, research, research</vt:lpstr>
      <vt:lpstr>Research, research, research</vt:lpstr>
      <vt:lpstr>Research, research, research</vt:lpstr>
      <vt:lpstr>Research, research, research</vt:lpstr>
      <vt:lpstr>Research, research, research</vt:lpstr>
      <vt:lpstr>Your approach</vt:lpstr>
      <vt:lpstr>PowerPoint Presentation</vt:lpstr>
      <vt:lpstr>Your approach</vt:lpstr>
      <vt:lpstr>Your approach</vt:lpstr>
      <vt:lpstr>Be a good partner</vt:lpstr>
      <vt:lpstr>Be a good partner</vt:lpstr>
      <vt:lpstr>Other forms of corporate support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Cooney</dc:creator>
  <cp:lastModifiedBy>Emma Cooney</cp:lastModifiedBy>
  <cp:revision>1</cp:revision>
  <dcterms:created xsi:type="dcterms:W3CDTF">2020-08-26T17:00:51Z</dcterms:created>
  <dcterms:modified xsi:type="dcterms:W3CDTF">2020-08-26T17:01:45Z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0x0101003E87CED212479046882CAED7E7158AF3</vt:lpwstr>
  </property>
</Properties>
</file>